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949" r:id="rId2"/>
    <p:sldId id="1254" r:id="rId3"/>
    <p:sldId id="1255" r:id="rId4"/>
    <p:sldId id="1256" r:id="rId5"/>
    <p:sldId id="1257" r:id="rId6"/>
    <p:sldId id="1258" r:id="rId7"/>
    <p:sldId id="1259" r:id="rId8"/>
    <p:sldId id="1262" r:id="rId9"/>
    <p:sldId id="1263" r:id="rId10"/>
    <p:sldId id="1264" r:id="rId11"/>
    <p:sldId id="1265" r:id="rId12"/>
    <p:sldId id="1266" r:id="rId13"/>
    <p:sldId id="1267" r:id="rId14"/>
    <p:sldId id="1269" r:id="rId15"/>
    <p:sldId id="1127" r:id="rId16"/>
    <p:sldId id="1126" r:id="rId17"/>
    <p:sldId id="1009" r:id="rId18"/>
    <p:sldId id="918" r:id="rId19"/>
    <p:sldId id="950" r:id="rId20"/>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74">
          <p15:clr>
            <a:srgbClr val="A4A3A4"/>
          </p15:clr>
        </p15:guide>
        <p15:guide id="2" pos="29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99CC"/>
    <a:srgbClr val="0000CC"/>
    <a:srgbClr val="FF3399"/>
    <a:srgbClr val="FF6600"/>
    <a:srgbClr val="00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0" autoAdjust="0"/>
    <p:restoredTop sz="94660"/>
  </p:normalViewPr>
  <p:slideViewPr>
    <p:cSldViewPr snapToObjects="1">
      <p:cViewPr>
        <p:scale>
          <a:sx n="100" d="100"/>
          <a:sy n="100" d="100"/>
        </p:scale>
        <p:origin x="-198" y="-264"/>
      </p:cViewPr>
      <p:guideLst>
        <p:guide orient="horz" pos="2274"/>
        <p:guide pos="29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p101-1a.mp3"/>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10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0213"/>
  <ax:ocxPr ax:name="_cy" ax:value="1614"/>
</ax:ocx>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DF058B85-C38A-459E-A0CB-6C36E2FCB95A}" type="datetime1">
              <a:rPr lang="zh-CN" altLang="en-US"/>
              <a:t>2023-01-17</a:t>
            </a:fld>
            <a:endParaRPr lang="zh-CN" altLang="en-US"/>
          </a:p>
        </p:txBody>
      </p:sp>
      <p:sp>
        <p:nvSpPr>
          <p:cNvPr id="3379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379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DA74709F-2A5E-4089-9EA2-ADBAD9C3E9F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74709F-2A5E-4089-9EA2-ADBAD9C3E9FE}" type="slidenum">
              <a:rPr lang="zh-CN" alt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矩形 8"/>
          <p:cNvSpPr>
            <a:spLocks noChangeArrowheads="1"/>
          </p:cNvSpPr>
          <p:nvPr/>
        </p:nvSpPr>
        <p:spPr bwMode="auto">
          <a:xfrm>
            <a:off x="0" y="908050"/>
            <a:ext cx="9144000" cy="1444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a:solidFill>
                <a:srgbClr val="FFFFFF"/>
              </a:solidFill>
              <a:latin typeface="宋体" panose="02010600030101010101" pitchFamily="2" charset="-122"/>
              <a:sym typeface="宋体" panose="02010600030101010101" pitchFamily="2" charset="-122"/>
            </a:endParaRPr>
          </a:p>
        </p:txBody>
      </p:sp>
      <p:sp>
        <p:nvSpPr>
          <p:cNvPr id="30723" name="Rectangle 3"/>
          <p:cNvSpPr>
            <a:spLocks noGrp="1" noChangeArrowheads="1"/>
          </p:cNvSpPr>
          <p:nvPr>
            <p:ph type="dt" sz="half" idx="2"/>
          </p:nvPr>
        </p:nvSpPr>
        <p:spPr/>
        <p:txBody>
          <a:bodyPr/>
          <a:lstStyle>
            <a:lvl1pPr>
              <a:defRPr/>
            </a:lvl1pPr>
          </a:lstStyle>
          <a:p>
            <a:fld id="{ECCBBAF4-980E-48DF-A7E5-067B2BD9F89D}" type="datetime1">
              <a:rPr lang="zh-CN" altLang="en-US"/>
              <a:t>2023-01-17</a:t>
            </a:fld>
            <a:endParaRPr lang="zh-CN" altLang="en-US"/>
          </a:p>
        </p:txBody>
      </p:sp>
      <p:sp>
        <p:nvSpPr>
          <p:cNvPr id="30724" name="Rectangle 4"/>
          <p:cNvSpPr>
            <a:spLocks noGrp="1" noChangeArrowheads="1"/>
          </p:cNvSpPr>
          <p:nvPr>
            <p:ph type="ftr" sz="quarter" idx="3"/>
          </p:nvPr>
        </p:nvSpPr>
        <p:spPr/>
        <p:txBody>
          <a:bodyPr/>
          <a:lstStyle>
            <a:lvl1pPr>
              <a:defRPr/>
            </a:lvl1pPr>
          </a:lstStyle>
          <a:p>
            <a:endParaRPr lang="zh-CN" altLang="en-US"/>
          </a:p>
        </p:txBody>
      </p:sp>
      <p:sp>
        <p:nvSpPr>
          <p:cNvPr id="30725" name="Rectangle 5"/>
          <p:cNvSpPr>
            <a:spLocks noGrp="1" noChangeArrowheads="1"/>
          </p:cNvSpPr>
          <p:nvPr>
            <p:ph type="sldNum" sz="quarter" idx="4"/>
          </p:nvPr>
        </p:nvSpPr>
        <p:spPr/>
        <p:txBody>
          <a:bodyPr/>
          <a:lstStyle>
            <a:lvl1pPr>
              <a:defRPr/>
            </a:lvl1pPr>
          </a:lstStyle>
          <a:p>
            <a:fld id="{4450ED61-BE89-4BBE-BF95-4D60DEDAACF0}" type="slidenum">
              <a:rPr lang="zh-CN" altLang="en-US"/>
              <a:t>‹#›</a:t>
            </a:fld>
            <a:endParaRPr lang="zh-CN" altLang="en-US"/>
          </a:p>
        </p:txBody>
      </p:sp>
      <p:sp>
        <p:nvSpPr>
          <p:cNvPr id="30726" name="Rectangle 6"/>
          <p:cNvSpPr>
            <a:spLocks noGrp="1" noChangeArrowheads="1"/>
          </p:cNvSpPr>
          <p:nvPr>
            <p:ph type="ctrTitle"/>
          </p:nvPr>
        </p:nvSpPr>
        <p:spPr>
          <a:xfrm>
            <a:off x="685800" y="2130425"/>
            <a:ext cx="7772400" cy="1227138"/>
          </a:xfrm>
        </p:spPr>
        <p:txBody>
          <a:bodyPr/>
          <a:lstStyle>
            <a:lvl1pPr algn="ctr">
              <a:defRPr sz="4000" b="1">
                <a:solidFill>
                  <a:schemeClr val="tx1"/>
                </a:solidFill>
              </a:defRPr>
            </a:lvl1pPr>
          </a:lstStyle>
          <a:p>
            <a:pPr lvl="0"/>
            <a:r>
              <a:rPr lang="zh-CN" altLang="en-US" noProof="0" smtClean="0"/>
              <a:t>单击此处编辑母版标题样式</a:t>
            </a:r>
          </a:p>
        </p:txBody>
      </p:sp>
      <p:sp>
        <p:nvSpPr>
          <p:cNvPr id="30727" name="Rectangle 7"/>
          <p:cNvSpPr>
            <a:spLocks noGrp="1" noChangeArrowheads="1"/>
          </p:cNvSpPr>
          <p:nvPr>
            <p:ph type="subTitle" idx="1"/>
          </p:nvPr>
        </p:nvSpPr>
        <p:spPr>
          <a:xfrm>
            <a:off x="1403350" y="3502025"/>
            <a:ext cx="6400800" cy="1079500"/>
          </a:xfrm>
        </p:spPr>
        <p:txBody>
          <a:bodyPr/>
          <a:lstStyle>
            <a:lvl1pPr marL="0" indent="0" algn="ctr">
              <a:buFontTx/>
              <a:buNone/>
              <a:defRPr sz="3200"/>
            </a:lvl1pPr>
          </a:lstStyle>
          <a:p>
            <a:pPr lvl="0"/>
            <a:r>
              <a:rPr lang="zh-CN" altLang="en-US" noProof="0" smtClean="0"/>
              <a:t>单击此处编辑母版副标题样式</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BAE8072C-52F1-48E0-9220-C1E91E9EDE19}"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EAFE087-2553-4062-8A11-C464819E2B23}" type="slidenum">
              <a:rPr lang="zh-CN" altLang="en-US"/>
              <a:t>‹#›</a:t>
            </a:fld>
            <a:endParaRPr lang="zh-CN" alt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0"/>
            <a:ext cx="2058987"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0"/>
            <a:ext cx="6027738"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33E29A1-ABDF-4383-AE47-7D1BA4ADFCFC}"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FDDF75A-80D1-4B8D-9580-6B92A0D46ADA}" type="slidenum">
              <a:rPr lang="zh-CN" altLang="en-US"/>
              <a:t>‹#›</a:t>
            </a:fld>
            <a:endParaRPr lang="zh-CN" alt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478F6B0-7D34-4DD8-8DFD-44C0254C7AFE}"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5DC8257-5F59-4D88-B2B1-3C9EFF487333}" type="slidenum">
              <a:rPr lang="zh-CN" altLang="en-US"/>
              <a:t>‹#›</a:t>
            </a:fld>
            <a:endParaRPr lang="zh-CN"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fld id="{458D460C-8268-41F8-969F-79E11046C634}" type="datetime1">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9770F78-F8FE-4ED0-A083-448A6DCAD842}" type="slidenum">
              <a:rPr lang="zh-CN" altLang="en-US"/>
              <a:t>‹#›</a:t>
            </a:fld>
            <a:endParaRPr lang="zh-CN" alt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9E642D76-ECF5-416A-B5B6-110414457D01}" type="datetime1">
              <a:rPr lang="zh-CN" altLang="en-US"/>
              <a:t>2023-01-17</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96CB7868-514F-4946-8459-FC1B7E9DBF61}" type="slidenum">
              <a:rPr lang="zh-CN" altLang="en-US"/>
              <a:t>‹#›</a:t>
            </a:fld>
            <a:endParaRPr lang="zh-CN"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96B10A9E-DDF0-4F11-BA41-E4E25463D40A}" type="datetime1">
              <a:rPr lang="zh-CN" altLang="en-US"/>
              <a:t>2023-01-17</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1CC9387F-3A8E-4BE2-A7DC-E5156404E025}" type="slidenum">
              <a:rPr lang="zh-CN" altLang="en-US"/>
              <a:t>‹#›</a:t>
            </a:fld>
            <a:endParaRPr lang="zh-CN"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41DE94F1-6F1B-42D4-B2B7-1D5DDA23D295}" type="datetime1">
              <a:rPr lang="zh-CN" altLang="en-US"/>
              <a:t>2023-01-17</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524C8254-7C87-4E3C-B1FA-EED7229A726D}" type="slidenum">
              <a:rPr lang="zh-CN" altLang="en-US"/>
              <a:t>‹#›</a:t>
            </a:fld>
            <a:endParaRPr lang="zh-CN"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21A12E99-524A-474C-AB8D-8113DD017754}" type="datetime1">
              <a:rPr lang="zh-CN" altLang="en-US"/>
              <a:t>2023-01-17</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78972E88-7669-4027-ABF3-80F763A5D694}" type="slidenum">
              <a:rPr lang="zh-CN" altLang="en-US"/>
              <a:t>‹#›</a:t>
            </a:fld>
            <a:endParaRPr lang="zh-CN" alt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B2E0D9CE-6DE7-43E2-A508-40699EEB7798}" type="datetime1">
              <a:rPr lang="zh-CN" altLang="en-US"/>
              <a:t>2023-01-17</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F0F78404-7330-4045-B4B8-215C73676F33}" type="slidenum">
              <a:rPr lang="zh-CN" altLang="en-US"/>
              <a:t>‹#›</a:t>
            </a:fld>
            <a:endParaRPr lang="zh-CN" alt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C386CD67-4C5C-4291-A8D3-A16E1946F658}" type="datetime1">
              <a:rPr lang="zh-CN" altLang="en-US"/>
              <a:t>2023-01-17</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693BC595-A8D7-45B9-B311-142BDB337A28}" type="slidenum">
              <a:rPr lang="zh-CN" altLang="en-US"/>
              <a:t>‹#›</a:t>
            </a:fld>
            <a:endParaRPr lang="zh-CN" alt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29698" name="矩形 7"/>
          <p:cNvSpPr>
            <a:spLocks noChangeArrowheads="1"/>
          </p:cNvSpPr>
          <p:nvPr/>
        </p:nvSpPr>
        <p:spPr bwMode="auto">
          <a:xfrm>
            <a:off x="35560" y="980758"/>
            <a:ext cx="9144000" cy="5472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a:solidFill>
                <a:srgbClr val="FFFFFF"/>
              </a:solidFill>
              <a:latin typeface="宋体" panose="02010600030101010101" pitchFamily="2" charset="-122"/>
              <a:sym typeface="宋体" panose="02010600030101010101" pitchFamily="2" charset="-122"/>
            </a:endParaRPr>
          </a:p>
        </p:txBody>
      </p:sp>
      <p:sp>
        <p:nvSpPr>
          <p:cNvPr id="29699" name="矩形 8"/>
          <p:cNvSpPr>
            <a:spLocks noChangeArrowheads="1"/>
          </p:cNvSpPr>
          <p:nvPr/>
        </p:nvSpPr>
        <p:spPr bwMode="auto">
          <a:xfrm>
            <a:off x="0" y="908050"/>
            <a:ext cx="9144000" cy="1444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zh-CN" altLang="en-US">
              <a:solidFill>
                <a:srgbClr val="FFFFFF"/>
              </a:solidFill>
              <a:latin typeface="宋体" panose="02010600030101010101" pitchFamily="2" charset="-122"/>
              <a:sym typeface="宋体" panose="02010600030101010101" pitchFamily="2" charset="-122"/>
            </a:endParaRPr>
          </a:p>
        </p:txBody>
      </p:sp>
      <p:sp>
        <p:nvSpPr>
          <p:cNvPr id="29700" name="Rectangle 4"/>
          <p:cNvSpPr>
            <a:spLocks noGrp="1" noChangeArrowheads="1"/>
          </p:cNvSpPr>
          <p:nvPr>
            <p:ph type="title"/>
          </p:nvPr>
        </p:nvSpPr>
        <p:spPr bwMode="auto">
          <a:xfrm>
            <a:off x="4667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29701" name="Rectangle 5"/>
          <p:cNvSpPr>
            <a:spLocks noGrp="1" noChangeArrowheads="1"/>
          </p:cNvSpPr>
          <p:nvPr>
            <p:ph type="body" idx="1"/>
          </p:nvPr>
        </p:nvSpPr>
        <p:spPr bwMode="auto">
          <a:xfrm>
            <a:off x="457200" y="1268413"/>
            <a:ext cx="82296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9702" name="Rectangle 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400"/>
            </a:lvl1pPr>
          </a:lstStyle>
          <a:p>
            <a:fld id="{6DF1C85D-F68D-40B0-A7B0-9D83BF7F5ACE}" type="datetime1">
              <a:rPr lang="zh-CN" altLang="en-US"/>
              <a:t>2023-01-17</a:t>
            </a:fld>
            <a:endParaRPr lang="zh-CN" altLang="en-US"/>
          </a:p>
        </p:txBody>
      </p:sp>
      <p:sp>
        <p:nvSpPr>
          <p:cNvPr id="2970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0" hangingPunct="0">
              <a:defRPr sz="1400"/>
            </a:lvl1pPr>
          </a:lstStyle>
          <a:p>
            <a:endParaRPr lang="zh-CN" altLang="en-US"/>
          </a:p>
        </p:txBody>
      </p:sp>
      <p:sp>
        <p:nvSpPr>
          <p:cNvPr id="29704" name="Rectangle 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400"/>
            </a:lvl1pPr>
          </a:lstStyle>
          <a:p>
            <a:fld id="{31970CB2-C28E-411C-8B82-57B31B5635A7}"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panose="020B0604020202020204" pitchFamily="34" charset="0"/>
          <a:ea typeface="微软雅黑" panose="020B0503020204020204" pitchFamily="34" charset="-122"/>
        </a:defRPr>
      </a:lvl2pPr>
      <a:lvl3pPr algn="l" rtl="0" fontAlgn="base">
        <a:spcBef>
          <a:spcPct val="0"/>
        </a:spcBef>
        <a:spcAft>
          <a:spcPct val="0"/>
        </a:spcAft>
        <a:defRPr sz="3200">
          <a:solidFill>
            <a:schemeClr val="bg1"/>
          </a:solidFill>
          <a:latin typeface="Arial" panose="020B0604020202020204" pitchFamily="34" charset="0"/>
          <a:ea typeface="微软雅黑" panose="020B0503020204020204" pitchFamily="34" charset="-122"/>
        </a:defRPr>
      </a:lvl3pPr>
      <a:lvl4pPr algn="l" rtl="0" fontAlgn="base">
        <a:spcBef>
          <a:spcPct val="0"/>
        </a:spcBef>
        <a:spcAft>
          <a:spcPct val="0"/>
        </a:spcAft>
        <a:defRPr sz="3200">
          <a:solidFill>
            <a:schemeClr val="bg1"/>
          </a:solidFill>
          <a:latin typeface="Arial" panose="020B0604020202020204" pitchFamily="34" charset="0"/>
          <a:ea typeface="微软雅黑" panose="020B0503020204020204" pitchFamily="34" charset="-122"/>
        </a:defRPr>
      </a:lvl4pPr>
      <a:lvl5pPr algn="l" rtl="0" fontAlgn="base">
        <a:spcBef>
          <a:spcPct val="0"/>
        </a:spcBef>
        <a:spcAft>
          <a:spcPct val="0"/>
        </a:spcAft>
        <a:defRPr sz="3200">
          <a:solidFill>
            <a:schemeClr val="bg1"/>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200">
          <a:solidFill>
            <a:schemeClr val="bg1"/>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200">
          <a:solidFill>
            <a:schemeClr val="bg1"/>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200">
          <a:solidFill>
            <a:schemeClr val="bg1"/>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200">
          <a:solidFill>
            <a:schemeClr val="bg1"/>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defRPr>
      </a:lvl2pPr>
      <a:lvl3pPr marL="1143000" indent="-228600" algn="l" rtl="0" fontAlgn="base">
        <a:spcBef>
          <a:spcPct val="20000"/>
        </a:spcBef>
        <a:spcAft>
          <a:spcPct val="0"/>
        </a:spcAft>
        <a:buChar char="•"/>
        <a:defRPr>
          <a:solidFill>
            <a:schemeClr val="tx1"/>
          </a:solidFill>
          <a:latin typeface="+mn-lt"/>
          <a:ea typeface="+mn-ea"/>
        </a:defRPr>
      </a:lvl3pPr>
      <a:lvl4pPr marL="1600200" indent="-228600" algn="l" rtl="0" fontAlgn="base">
        <a:spcBef>
          <a:spcPct val="20000"/>
        </a:spcBef>
        <a:spcAft>
          <a:spcPct val="0"/>
        </a:spcAft>
        <a:buChar char="–"/>
        <a:defRPr sz="1600">
          <a:solidFill>
            <a:schemeClr val="tx1"/>
          </a:solidFill>
          <a:latin typeface="+mn-lt"/>
          <a:ea typeface="+mn-ea"/>
        </a:defRPr>
      </a:lvl4pPr>
      <a:lvl5pPr marL="2057400" indent="-228600" algn="l" rtl="0" fontAlgn="base">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0.png"/><Relationship Id="rId7"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511126" y="115888"/>
            <a:ext cx="77724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buFontTx/>
              <a:buNone/>
            </a:pPr>
            <a:r>
              <a:rPr lang="en-US" sz="4800" b="1" dirty="0">
                <a:solidFill>
                  <a:schemeClr val="bg1"/>
                </a:solidFill>
                <a:ea typeface="微软雅黑" panose="020B0503020204020204" pitchFamily="34" charset="-122"/>
              </a:rPr>
              <a:t>Unit </a:t>
            </a:r>
            <a:r>
              <a:rPr lang="zh-CN" altLang="en-US" sz="4800" b="1" dirty="0">
                <a:solidFill>
                  <a:schemeClr val="bg1"/>
                </a:solidFill>
                <a:ea typeface="微软雅黑" panose="020B0503020204020204" pitchFamily="34" charset="-122"/>
              </a:rPr>
              <a:t>8</a:t>
            </a:r>
            <a:r>
              <a:rPr lang="en-US" sz="4800" b="1" dirty="0">
                <a:solidFill>
                  <a:schemeClr val="bg1"/>
                </a:solidFill>
                <a:ea typeface="微软雅黑" panose="020B0503020204020204" pitchFamily="34" charset="-122"/>
              </a:rPr>
              <a:t> </a:t>
            </a:r>
            <a:r>
              <a:rPr lang="en-US" altLang="zh-CN" sz="4800" b="1" kern="10" dirty="0" smtClean="0">
                <a:ln w="12700">
                  <a:noFill/>
                  <a:round/>
                </a:ln>
                <a:solidFill>
                  <a:schemeClr val="bg1"/>
                </a:solidFill>
                <a:latin typeface="Times New Roman" panose="02020603050405020304"/>
                <a:cs typeface="Times New Roman" panose="02020603050405020304"/>
              </a:rPr>
              <a:t>Topic 3 </a:t>
            </a:r>
            <a:endParaRPr lang="en-US" sz="4000" dirty="0">
              <a:ln w="12700">
                <a:noFill/>
                <a:round/>
              </a:ln>
              <a:solidFill>
                <a:schemeClr val="bg1"/>
              </a:solidFill>
              <a:ea typeface="微软雅黑" panose="020B0503020204020204" pitchFamily="34" charset="-122"/>
            </a:endParaRPr>
          </a:p>
        </p:txBody>
      </p:sp>
      <p:sp>
        <p:nvSpPr>
          <p:cNvPr id="34821" name="Text Box 5"/>
          <p:cNvSpPr txBox="1">
            <a:spLocks noChangeArrowheads="1"/>
          </p:cNvSpPr>
          <p:nvPr/>
        </p:nvSpPr>
        <p:spPr bwMode="auto">
          <a:xfrm>
            <a:off x="2869977" y="3429000"/>
            <a:ext cx="338455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zh-CN" altLang="en-US" sz="4400" b="1" dirty="0">
                <a:solidFill>
                  <a:schemeClr val="bg1"/>
                </a:solidFill>
              </a:rPr>
              <a:t>S</a:t>
            </a:r>
            <a:r>
              <a:rPr lang="zh-CN" altLang="en-US" sz="3600" b="1" dirty="0">
                <a:solidFill>
                  <a:schemeClr val="bg1"/>
                </a:solidFill>
              </a:rPr>
              <a:t>ection</a:t>
            </a:r>
            <a:r>
              <a:rPr lang="zh-CN" altLang="en-US" sz="3600" b="1" dirty="0"/>
              <a:t> </a:t>
            </a:r>
            <a:r>
              <a:rPr lang="zh-CN" altLang="en-US" sz="3200" b="1" dirty="0"/>
              <a:t> </a:t>
            </a:r>
            <a:r>
              <a:rPr lang="zh-CN" altLang="en-US" sz="5400" b="1" dirty="0">
                <a:solidFill>
                  <a:srgbClr val="FF3399"/>
                </a:solidFill>
              </a:rPr>
              <a:t>C</a:t>
            </a:r>
          </a:p>
        </p:txBody>
      </p:sp>
      <p:sp>
        <p:nvSpPr>
          <p:cNvPr id="2" name="矩形 1"/>
          <p:cNvSpPr/>
          <p:nvPr/>
        </p:nvSpPr>
        <p:spPr>
          <a:xfrm>
            <a:off x="-9748" y="1700808"/>
            <a:ext cx="9144000" cy="1446550"/>
          </a:xfrm>
          <a:prstGeom prst="rect">
            <a:avLst/>
          </a:prstGeom>
        </p:spPr>
        <p:txBody>
          <a:bodyPr wrap="square">
            <a:spAutoFit/>
          </a:bodyPr>
          <a:lstStyle/>
          <a:p>
            <a:pPr algn="ctr"/>
            <a:r>
              <a:rPr lang="en-US" altLang="zh-CN" sz="4400" b="1" kern="10" dirty="0" smtClean="0">
                <a:ln w="12700">
                  <a:noFill/>
                  <a:round/>
                </a:ln>
                <a:solidFill>
                  <a:schemeClr val="bg1"/>
                </a:solidFill>
                <a:effectLst>
                  <a:outerShdw blurRad="38100" dist="38100" dir="2700000" algn="tl">
                    <a:srgbClr val="000000">
                      <a:alpha val="43137"/>
                    </a:srgbClr>
                  </a:outerShdw>
                </a:effectLst>
                <a:latin typeface="Times New Roman" panose="02020603050405020304"/>
                <a:cs typeface="Times New Roman" panose="02020603050405020304"/>
              </a:rPr>
              <a:t>He said the fashion show</a:t>
            </a:r>
          </a:p>
          <a:p>
            <a:pPr algn="ctr"/>
            <a:r>
              <a:rPr lang="en-US" altLang="zh-CN" sz="4400" b="1" kern="10" dirty="0" smtClean="0">
                <a:ln w="12700">
                  <a:noFill/>
                  <a:round/>
                </a:ln>
                <a:solidFill>
                  <a:schemeClr val="bg1"/>
                </a:solidFill>
                <a:effectLst>
                  <a:outerShdw blurRad="38100" dist="38100" dir="2700000" algn="tl">
                    <a:srgbClr val="000000">
                      <a:alpha val="43137"/>
                    </a:srgbClr>
                  </a:outerShdw>
                </a:effectLst>
                <a:latin typeface="Times New Roman" panose="02020603050405020304"/>
                <a:cs typeface="Times New Roman" panose="02020603050405020304"/>
              </a:rPr>
              <a:t>was wonderful.</a:t>
            </a:r>
            <a:endParaRPr lang="zh-CN" altLang="en-US" sz="4400" b="1" kern="10" dirty="0">
              <a:ln w="12700">
                <a:noFill/>
                <a:round/>
              </a:ln>
              <a:solidFill>
                <a:schemeClr val="bg1"/>
              </a:solidFill>
              <a:effectLst>
                <a:outerShdw blurRad="38100" dist="38100" dir="2700000" algn="tl">
                  <a:srgbClr val="000000">
                    <a:alpha val="43137"/>
                  </a:srgbClr>
                </a:outerShdw>
              </a:effectLst>
              <a:latin typeface="Times New Roman" panose="02020603050405020304"/>
              <a:cs typeface="Times New Roman" panose="02020603050405020304"/>
            </a:endParaRPr>
          </a:p>
        </p:txBody>
      </p:sp>
      <p:sp>
        <p:nvSpPr>
          <p:cNvPr id="7" name="矩形 6"/>
          <p:cNvSpPr/>
          <p:nvPr/>
        </p:nvSpPr>
        <p:spPr>
          <a:xfrm>
            <a:off x="2924258" y="5473967"/>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repeatCount="indefinite" fill="hold" grpId="1" nodeType="withEffect">
                                  <p:stCondLst>
                                    <p:cond delay="0"/>
                                  </p:stCondLst>
                                  <p:endCondLst>
                                    <p:cond evt="onNext" delay="0">
                                      <p:tgtEl>
                                        <p:sldTgt/>
                                      </p:tgtEl>
                                    </p:cond>
                                  </p:endCondLst>
                                  <p:iterate type="lt">
                                    <p:tmPct val="4000"/>
                                  </p:iterate>
                                  <p:childTnLst>
                                    <p:set>
                                      <p:cBhvr override="childStyle">
                                        <p:cTn id="6" dur="1000" fill="hold"/>
                                        <p:tgtEl>
                                          <p:spTgt spid="34819"/>
                                        </p:tgtEl>
                                        <p:attrNameLst>
                                          <p:attrName>style.color</p:attrName>
                                        </p:attrNameLst>
                                      </p:cBhvr>
                                      <p:to>
                                        <p:clrVal>
                                          <a:srgbClr val="FF6600"/>
                                        </p:clrVal>
                                      </p:to>
                                    </p:set>
                                    <p:set>
                                      <p:cBhvr>
                                        <p:cTn id="7" dur="1000" fill="hold"/>
                                        <p:tgtEl>
                                          <p:spTgt spid="34819"/>
                                        </p:tgtEl>
                                        <p:attrNameLst>
                                          <p:attrName>fillcolor</p:attrName>
                                        </p:attrNameLst>
                                      </p:cBhvr>
                                      <p:to>
                                        <p:clrVal>
                                          <a:srgbClr val="FF6600"/>
                                        </p:clrVal>
                                      </p:to>
                                    </p:set>
                                    <p:set>
                                      <p:cBhvr>
                                        <p:cTn id="8" dur="1000" fill="hold"/>
                                        <p:tgtEl>
                                          <p:spTgt spid="34819"/>
                                        </p:tgtEl>
                                        <p:attrNameLst>
                                          <p:attrName>fill.type</p:attrName>
                                        </p:attrNameLst>
                                      </p:cBhvr>
                                      <p:to>
                                        <p:strVal val="solid"/>
                                      </p:to>
                                    </p:set>
                                  </p:childTnLst>
                                </p:cTn>
                              </p:par>
                              <p:par>
                                <p:cTn id="9"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rAng="0" ptsTypes="">
                                      <p:cBhvr>
                                        <p:cTn id="10" dur="1000" accel="50000" decel="50000" autoRev="1" fill="hold">
                                          <p:stCondLst>
                                            <p:cond delay="0"/>
                                          </p:stCondLst>
                                        </p:cTn>
                                        <p:tgtEl>
                                          <p:spTgt spid="34821"/>
                                        </p:tgtEl>
                                        <p:attrNameLst>
                                          <p:attrName>ppt_x</p:attrName>
                                          <p:attrName>ppt_y</p:attrName>
                                        </p:attrNameLst>
                                      </p:cBhvr>
                                      <p:rCtr x="0" y="0"/>
                                    </p:animMotion>
                                    <p:animRot by="1500000">
                                      <p:cBhvr>
                                        <p:cTn id="11" dur="500" fill="hold">
                                          <p:stCondLst>
                                            <p:cond delay="0"/>
                                          </p:stCondLst>
                                        </p:cTn>
                                        <p:tgtEl>
                                          <p:spTgt spid="34821"/>
                                        </p:tgtEl>
                                        <p:attrNameLst>
                                          <p:attrName>r</p:attrName>
                                        </p:attrNameLst>
                                      </p:cBhvr>
                                    </p:animRot>
                                    <p:animRot by="-1498680">
                                      <p:cBhvr>
                                        <p:cTn id="12" dur="500" fill="hold">
                                          <p:stCondLst>
                                            <p:cond delay="500"/>
                                          </p:stCondLst>
                                        </p:cTn>
                                        <p:tgtEl>
                                          <p:spTgt spid="34821"/>
                                        </p:tgtEl>
                                        <p:attrNameLst>
                                          <p:attrName>r</p:attrName>
                                        </p:attrNameLst>
                                      </p:cBhvr>
                                    </p:animRot>
                                    <p:animRot by="-1498680">
                                      <p:cBhvr>
                                        <p:cTn id="13" dur="500" fill="hold">
                                          <p:stCondLst>
                                            <p:cond delay="1000"/>
                                          </p:stCondLst>
                                        </p:cTn>
                                        <p:tgtEl>
                                          <p:spTgt spid="34821"/>
                                        </p:tgtEl>
                                        <p:attrNameLst>
                                          <p:attrName>r</p:attrName>
                                        </p:attrNameLst>
                                      </p:cBhvr>
                                    </p:animRot>
                                    <p:animRot by="1500000">
                                      <p:cBhvr>
                                        <p:cTn id="14" dur="500" fill="hold">
                                          <p:stCondLst>
                                            <p:cond delay="1500"/>
                                          </p:stCondLst>
                                        </p:cTn>
                                        <p:tgtEl>
                                          <p:spTgt spid="348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ldLvl="0" autoUpdateAnimBg="0"/>
      <p:bldP spid="34819" grpId="1" bldLvl="0" autoUpdateAnimBg="0"/>
      <p:bldP spid="34821"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8575" y="200025"/>
            <a:ext cx="87201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a:solidFill>
                  <a:srgbClr val="FF9900"/>
                </a:solidFill>
                <a:latin typeface="Times New Roman" panose="02020603050405020304" pitchFamily="18" charset="0"/>
              </a:rPr>
              <a:t>Retell the passage with the help of key words.</a:t>
            </a:r>
          </a:p>
        </p:txBody>
      </p:sp>
      <p:sp>
        <p:nvSpPr>
          <p:cNvPr id="45059" name="Text Box 3"/>
          <p:cNvSpPr txBox="1">
            <a:spLocks noChangeArrowheads="1"/>
          </p:cNvSpPr>
          <p:nvPr/>
        </p:nvSpPr>
        <p:spPr bwMode="auto">
          <a:xfrm>
            <a:off x="15875" y="1606550"/>
            <a:ext cx="9093200" cy="491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eaLnBrk="0" hangingPunct="0">
              <a:lnSpc>
                <a:spcPct val="120000"/>
              </a:lnSpc>
            </a:pPr>
            <a:r>
              <a:rPr lang="zh-CN" altLang="en-US" sz="2400" b="1">
                <a:latin typeface="Times New Roman" panose="02020603050405020304" pitchFamily="18" charset="0"/>
                <a:cs typeface="Times New Roman" panose="02020603050405020304" pitchFamily="18" charset="0"/>
              </a:rPr>
              <a:t>     Fashion </a:t>
            </a:r>
            <a:r>
              <a:rPr lang="zh-CN" altLang="en-US" sz="2400" b="1">
                <a:latin typeface="Times New Roman" panose="02020603050405020304" pitchFamily="18" charset="0"/>
              </a:rPr>
              <a:t>________</a:t>
            </a:r>
            <a:r>
              <a:rPr lang="zh-CN" altLang="en-US" sz="2400" b="1">
                <a:latin typeface="Times New Roman" panose="02020603050405020304" pitchFamily="18" charset="0"/>
                <a:cs typeface="Times New Roman" panose="02020603050405020304" pitchFamily="18" charset="0"/>
              </a:rPr>
              <a:t>culture. The Tang costume stands for </a:t>
            </a:r>
            <a:r>
              <a:rPr lang="zh-CN" altLang="en-US" sz="2400" b="1">
                <a:latin typeface="Times New Roman" panose="02020603050405020304" pitchFamily="18" charset="0"/>
              </a:rPr>
              <a:t>______</a:t>
            </a:r>
            <a:r>
              <a:rPr lang="zh-CN" altLang="en-US" sz="2400" b="1">
                <a:latin typeface="Times New Roman" panose="02020603050405020304" pitchFamily="18" charset="0"/>
                <a:cs typeface="Times New Roman" panose="02020603050405020304" pitchFamily="18" charset="0"/>
              </a:rPr>
              <a:t> __________________. It</a:t>
            </a:r>
            <a:r>
              <a:rPr lang="zh-CN" altLang="en-US" sz="2400" b="1">
                <a:latin typeface="Times New Roman" panose="02020603050405020304" pitchFamily="18" charset="0"/>
              </a:rPr>
              <a:t>________</a:t>
            </a:r>
            <a:r>
              <a:rPr lang="zh-CN" altLang="en-US" sz="2400" b="1">
                <a:latin typeface="Times New Roman" panose="02020603050405020304" pitchFamily="18" charset="0"/>
                <a:cs typeface="Times New Roman" panose="02020603050405020304" pitchFamily="18" charset="0"/>
              </a:rPr>
              <a:t>name when </a:t>
            </a:r>
            <a:r>
              <a:rPr lang="zh-CN" altLang="en-US" sz="2400" b="1">
                <a:latin typeface="Times New Roman" panose="02020603050405020304" pitchFamily="18" charset="0"/>
              </a:rPr>
              <a:t>__________________</a:t>
            </a:r>
            <a:r>
              <a:rPr lang="zh-CN" altLang="en-US"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rPr>
              <a:t>_______________</a:t>
            </a:r>
            <a:r>
              <a:rPr lang="zh-CN" altLang="en-US" sz="2400" b="1">
                <a:latin typeface="Times New Roman" panose="02020603050405020304" pitchFamily="18" charset="0"/>
                <a:cs typeface="Times New Roman" panose="02020603050405020304" pitchFamily="18" charset="0"/>
              </a:rPr>
              <a:t> during </a:t>
            </a:r>
            <a:r>
              <a:rPr lang="zh-CN" altLang="en-US" sz="2400" b="1">
                <a:latin typeface="Times New Roman" panose="02020603050405020304" pitchFamily="18" charset="0"/>
              </a:rPr>
              <a:t>______________________</a:t>
            </a:r>
            <a:r>
              <a:rPr lang="zh-CN" altLang="en-US"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rPr>
              <a:t>___________</a:t>
            </a:r>
            <a:r>
              <a:rPr lang="zh-CN" altLang="en-US" sz="2400" b="1">
                <a:latin typeface="Times New Roman" panose="02020603050405020304" pitchFamily="18" charset="0"/>
                <a:cs typeface="Times New Roman" panose="02020603050405020304" pitchFamily="18" charset="0"/>
              </a:rPr>
              <a:t>, people called ______________________.</a:t>
            </a:r>
          </a:p>
          <a:p>
            <a:pPr algn="just" eaLnBrk="0" hangingPunct="0">
              <a:lnSpc>
                <a:spcPct val="120000"/>
              </a:lnSpc>
            </a:pPr>
            <a:r>
              <a:rPr lang="zh-CN" altLang="en-US" sz="2400" b="1">
                <a:latin typeface="Times New Roman" panose="02020603050405020304" pitchFamily="18" charset="0"/>
                <a:cs typeface="Times New Roman" panose="02020603050405020304" pitchFamily="18" charset="0"/>
              </a:rPr>
              <a:t>     Chinese fashion is different</a:t>
            </a:r>
            <a:r>
              <a:rPr lang="zh-CN" altLang="en-US" sz="2400" b="1">
                <a:latin typeface="Times New Roman" panose="02020603050405020304" pitchFamily="18" charset="0"/>
              </a:rPr>
              <a:t>____________________</a:t>
            </a:r>
            <a:r>
              <a:rPr lang="zh-CN" altLang="en-US" sz="2400" b="1">
                <a:latin typeface="Times New Roman" panose="02020603050405020304" pitchFamily="18" charset="0"/>
                <a:cs typeface="Times New Roman" panose="02020603050405020304" pitchFamily="18" charset="0"/>
              </a:rPr>
              <a:t>, but also </a:t>
            </a:r>
            <a:r>
              <a:rPr lang="zh-CN" altLang="en-US" sz="2400" b="1">
                <a:latin typeface="Times New Roman" panose="02020603050405020304" pitchFamily="18" charset="0"/>
              </a:rPr>
              <a:t>____ </a:t>
            </a:r>
            <a:r>
              <a:rPr lang="zh-CN" altLang="en-US"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rPr>
              <a:t>_____________________</a:t>
            </a:r>
            <a:r>
              <a:rPr lang="zh-CN" altLang="en-US" sz="2400" b="1">
                <a:latin typeface="Times New Roman" panose="02020603050405020304" pitchFamily="18" charset="0"/>
                <a:cs typeface="Times New Roman" panose="02020603050405020304" pitchFamily="18" charset="0"/>
              </a:rPr>
              <a:t>, such as </a:t>
            </a:r>
            <a:r>
              <a:rPr lang="zh-CN" altLang="en-US" sz="2400" b="1">
                <a:latin typeface="Times New Roman" panose="02020603050405020304" pitchFamily="18" charset="0"/>
              </a:rPr>
              <a:t>______________</a:t>
            </a:r>
            <a:r>
              <a:rPr lang="zh-CN" altLang="en-US" sz="2400" b="1">
                <a:latin typeface="Times New Roman" panose="02020603050405020304" pitchFamily="18" charset="0"/>
                <a:cs typeface="Times New Roman" panose="02020603050405020304" pitchFamily="18" charset="0"/>
              </a:rPr>
              <a:t>. The beautiful </a:t>
            </a:r>
            <a:r>
              <a:rPr lang="zh-CN" altLang="en-US" sz="2400" b="1">
                <a:latin typeface="Times New Roman" panose="02020603050405020304" pitchFamily="18" charset="0"/>
              </a:rPr>
              <a:t>__________________________</a:t>
            </a:r>
            <a:r>
              <a:rPr lang="zh-CN" altLang="en-US" sz="2400" b="1">
                <a:latin typeface="Times New Roman" panose="02020603050405020304" pitchFamily="18" charset="0"/>
                <a:cs typeface="Times New Roman" panose="02020603050405020304" pitchFamily="18" charset="0"/>
              </a:rPr>
              <a:t> are </a:t>
            </a:r>
            <a:r>
              <a:rPr lang="zh-CN" altLang="en-US" sz="2400" b="1">
                <a:latin typeface="Times New Roman" panose="02020603050405020304" pitchFamily="18" charset="0"/>
              </a:rPr>
              <a:t>________________</a:t>
            </a:r>
            <a:r>
              <a:rPr lang="zh-CN" altLang="en-US" sz="2400" b="1">
                <a:latin typeface="Times New Roman" panose="02020603050405020304" pitchFamily="18" charset="0"/>
                <a:cs typeface="Times New Roman" panose="02020603050405020304" pitchFamily="18" charset="0"/>
              </a:rPr>
              <a:t> now.</a:t>
            </a:r>
          </a:p>
          <a:p>
            <a:pPr algn="just" eaLnBrk="0" hangingPunct="0">
              <a:lnSpc>
                <a:spcPct val="120000"/>
              </a:lnSpc>
            </a:pPr>
            <a:r>
              <a:rPr lang="zh-CN" altLang="en-US" sz="2400" b="1">
                <a:latin typeface="Times New Roman" panose="02020603050405020304" pitchFamily="18" charset="0"/>
                <a:cs typeface="Times New Roman" panose="02020603050405020304" pitchFamily="18" charset="0"/>
              </a:rPr>
              <a:t>     Today people </a:t>
            </a:r>
            <a:r>
              <a:rPr lang="zh-CN" altLang="en-US" sz="2400" b="1">
                <a:latin typeface="Times New Roman" panose="02020603050405020304" pitchFamily="18" charset="0"/>
              </a:rPr>
              <a:t>_______________________</a:t>
            </a:r>
            <a:r>
              <a:rPr lang="zh-CN" altLang="en-US" sz="2400" b="1">
                <a:latin typeface="Times New Roman" panose="02020603050405020304" pitchFamily="18" charset="0"/>
                <a:cs typeface="Times New Roman" panose="02020603050405020304" pitchFamily="18" charset="0"/>
              </a:rPr>
              <a:t>either </a:t>
            </a:r>
            <a:r>
              <a:rPr lang="zh-CN" altLang="en-US" sz="2400" b="1">
                <a:latin typeface="Times New Roman" panose="02020603050405020304" pitchFamily="18" charset="0"/>
              </a:rPr>
              <a:t>_____</a:t>
            </a:r>
            <a:r>
              <a:rPr lang="zh-CN" altLang="en-US" sz="2400" b="1">
                <a:latin typeface="Times New Roman" panose="02020603050405020304" pitchFamily="18" charset="0"/>
                <a:cs typeface="Times New Roman" panose="02020603050405020304" pitchFamily="18" charset="0"/>
              </a:rPr>
              <a:t> or</a:t>
            </a:r>
            <a:r>
              <a:rPr lang="zh-CN" altLang="en-US" sz="2400" b="1">
                <a:latin typeface="Times New Roman" panose="02020603050405020304" pitchFamily="18" charset="0"/>
              </a:rPr>
              <a:t>______ </a:t>
            </a:r>
            <a:r>
              <a:rPr lang="zh-CN" altLang="en-US"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rPr>
              <a:t>________</a:t>
            </a:r>
            <a:r>
              <a:rPr lang="zh-CN" altLang="en-US"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It </a:t>
            </a:r>
            <a:r>
              <a:rPr lang="zh-CN" altLang="en-US" sz="2400" b="1">
                <a:latin typeface="Times New Roman" panose="02020603050405020304" pitchFamily="18" charset="0"/>
              </a:rPr>
              <a:t>show</a:t>
            </a:r>
            <a:r>
              <a:rPr lang="zh-CN" altLang="en-US" sz="2400" b="1">
                <a:latin typeface="Times New Roman" panose="02020603050405020304" pitchFamily="18" charset="0"/>
                <a:cs typeface="Times New Roman" panose="02020603050405020304" pitchFamily="18" charset="0"/>
              </a:rPr>
              <a:t>s both </a:t>
            </a:r>
            <a:r>
              <a:rPr lang="zh-CN" altLang="en-US" sz="2400" b="1">
                <a:latin typeface="Times New Roman" panose="02020603050405020304" pitchFamily="18" charset="0"/>
              </a:rPr>
              <a:t>___________</a:t>
            </a:r>
            <a:r>
              <a:rPr lang="zh-CN" altLang="en-US" sz="2400" b="1">
                <a:latin typeface="Times New Roman" panose="02020603050405020304" pitchFamily="18" charset="0"/>
                <a:cs typeface="Times New Roman" panose="02020603050405020304" pitchFamily="18" charset="0"/>
              </a:rPr>
              <a:t> and</a:t>
            </a:r>
            <a:r>
              <a:rPr lang="zh-CN" altLang="en-US" sz="2400" b="1">
                <a:latin typeface="Times New Roman" panose="02020603050405020304" pitchFamily="18" charset="0"/>
              </a:rPr>
              <a:t>________________ </a:t>
            </a:r>
            <a:r>
              <a:rPr lang="zh-CN" altLang="en-US"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rPr>
              <a:t>________</a:t>
            </a:r>
            <a:r>
              <a:rPr lang="zh-CN" altLang="en-US" sz="2400" b="1">
                <a:latin typeface="Times New Roman" panose="02020603050405020304" pitchFamily="18" charset="0"/>
                <a:cs typeface="Times New Roman" panose="02020603050405020304" pitchFamily="18" charset="0"/>
              </a:rPr>
              <a:t>.</a:t>
            </a:r>
            <a:r>
              <a:rPr lang="zh-CN" altLang="en-US" sz="2400" b="1">
                <a:latin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So we say </a:t>
            </a:r>
            <a:r>
              <a:rPr lang="zh-CN" altLang="en-US" sz="2400" b="1">
                <a:latin typeface="Times New Roman" panose="02020603050405020304" pitchFamily="18" charset="0"/>
              </a:rPr>
              <a:t>________________________</a:t>
            </a:r>
            <a:r>
              <a:rPr lang="zh-CN" altLang="en-US" sz="2400" b="1">
                <a:latin typeface="Times New Roman" panose="02020603050405020304" pitchFamily="18" charset="0"/>
                <a:cs typeface="Times New Roman" panose="02020603050405020304" pitchFamily="18" charset="0"/>
              </a:rPr>
              <a:t> and </a:t>
            </a:r>
            <a:r>
              <a:rPr lang="zh-CN" altLang="en-US" sz="2400" b="1">
                <a:latin typeface="Times New Roman" panose="02020603050405020304" pitchFamily="18" charset="0"/>
              </a:rPr>
              <a:t>___________</a:t>
            </a:r>
            <a:r>
              <a:rPr lang="zh-CN" altLang="en-US" sz="2400" b="1">
                <a:latin typeface="Times New Roman" panose="02020603050405020304" pitchFamily="18" charset="0"/>
                <a:cs typeface="Times New Roman" panose="02020603050405020304" pitchFamily="18" charset="0"/>
              </a:rPr>
              <a:t> from </a:t>
            </a:r>
            <a:r>
              <a:rPr lang="zh-CN" altLang="en-US" sz="2400" b="1">
                <a:latin typeface="Times New Roman" panose="02020603050405020304" pitchFamily="18" charset="0"/>
              </a:rPr>
              <a:t>________________</a:t>
            </a:r>
            <a:r>
              <a:rPr lang="zh-CN" altLang="en-US" sz="2400" b="1">
                <a:latin typeface="Times New Roman" panose="02020603050405020304" pitchFamily="18" charset="0"/>
                <a:cs typeface="Times New Roman" panose="02020603050405020304" pitchFamily="18" charset="0"/>
              </a:rPr>
              <a:t>.</a:t>
            </a:r>
          </a:p>
        </p:txBody>
      </p:sp>
      <p:sp>
        <p:nvSpPr>
          <p:cNvPr id="45060" name="Text Box 4"/>
          <p:cNvSpPr txBox="1">
            <a:spLocks noChangeArrowheads="1"/>
          </p:cNvSpPr>
          <p:nvPr/>
        </p:nvSpPr>
        <p:spPr bwMode="auto">
          <a:xfrm>
            <a:off x="3060700" y="989013"/>
            <a:ext cx="3527425"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45000"/>
              </a:lnSpc>
              <a:spcBef>
                <a:spcPct val="50000"/>
              </a:spcBef>
            </a:pPr>
            <a:r>
              <a:rPr lang="en-US" altLang="zh-CN" sz="2800" b="1">
                <a:latin typeface="Times New Roman" panose="02020603050405020304" pitchFamily="18" charset="0"/>
              </a:rPr>
              <a:t>The Tang Costume</a:t>
            </a: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987425" y="117475"/>
            <a:ext cx="797877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dirty="0">
                <a:solidFill>
                  <a:schemeClr val="bg1"/>
                </a:solidFill>
              </a:rPr>
              <a:t>Read again and answer the following questions. Then try to retell the passage in your own words.</a:t>
            </a:r>
          </a:p>
        </p:txBody>
      </p:sp>
      <p:sp>
        <p:nvSpPr>
          <p:cNvPr id="46083" name="Text Box 3"/>
          <p:cNvSpPr txBox="1">
            <a:spLocks noChangeArrowheads="1"/>
          </p:cNvSpPr>
          <p:nvPr/>
        </p:nvSpPr>
        <p:spPr bwMode="auto">
          <a:xfrm>
            <a:off x="3175" y="1052513"/>
            <a:ext cx="9140825" cy="578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20000"/>
              </a:lnSpc>
            </a:pPr>
            <a:r>
              <a:rPr lang="zh-CN" altLang="en-US" sz="2400" b="1" dirty="0">
                <a:latin typeface="Times New Roman" panose="02020603050405020304" pitchFamily="18" charset="0"/>
              </a:rPr>
              <a:t>1. Does the Tang costume stand for Chinese history and fashion culture?</a:t>
            </a:r>
          </a:p>
          <a:p>
            <a:pPr>
              <a:lnSpc>
                <a:spcPct val="120000"/>
              </a:lnSpc>
            </a:pPr>
            <a:r>
              <a:rPr lang="zh-CN" altLang="en-US" sz="2400" b="1" dirty="0">
                <a:solidFill>
                  <a:srgbClr val="FF3399"/>
                </a:solidFill>
                <a:latin typeface="Times New Roman" panose="02020603050405020304" pitchFamily="18" charset="0"/>
              </a:rPr>
              <a:t>     Yes, it does.</a:t>
            </a:r>
          </a:p>
          <a:p>
            <a:pPr>
              <a:lnSpc>
                <a:spcPct val="120000"/>
              </a:lnSpc>
            </a:pPr>
            <a:r>
              <a:rPr lang="zh-CN" altLang="en-US" sz="2400" b="1" dirty="0">
                <a:latin typeface="Times New Roman" panose="02020603050405020304" pitchFamily="18" charset="0"/>
              </a:rPr>
              <a:t>2. Why did people call Chinese clothes"Tang costumes"?</a:t>
            </a:r>
          </a:p>
          <a:p>
            <a:pPr>
              <a:lnSpc>
                <a:spcPct val="120000"/>
              </a:lnSpc>
            </a:pPr>
            <a:r>
              <a:rPr lang="zh-CN" altLang="en-US" sz="2400" b="1" dirty="0">
                <a:solidFill>
                  <a:srgbClr val="FF3399"/>
                </a:solidFill>
                <a:latin typeface="Times New Roman" panose="02020603050405020304" pitchFamily="18" charset="0"/>
                <a:sym typeface="Arial" panose="020B0604020202020204" pitchFamily="34" charset="0"/>
              </a:rPr>
              <a:t>     Because it got its name when China became known to other countries during the Han and Tang dynasties.</a:t>
            </a:r>
          </a:p>
          <a:p>
            <a:pPr>
              <a:lnSpc>
                <a:spcPct val="120000"/>
              </a:lnSpc>
            </a:pPr>
            <a:r>
              <a:rPr lang="zh-CN" altLang="en-US" sz="2400" b="1" dirty="0">
                <a:latin typeface="Times New Roman" panose="02020603050405020304" pitchFamily="18" charset="0"/>
              </a:rPr>
              <a:t>3. Is Chinese fashion different from western fashion?</a:t>
            </a:r>
          </a:p>
          <a:p>
            <a:pPr>
              <a:lnSpc>
                <a:spcPct val="120000"/>
              </a:lnSpc>
            </a:pPr>
            <a:r>
              <a:rPr lang="zh-CN" altLang="en-US" sz="2400" b="1" dirty="0">
                <a:solidFill>
                  <a:srgbClr val="FF3399"/>
                </a:solidFill>
                <a:latin typeface="Times New Roman" panose="02020603050405020304" pitchFamily="18" charset="0"/>
                <a:sym typeface="Arial" panose="020B0604020202020204" pitchFamily="34" charset="0"/>
              </a:rPr>
              <a:t>     Yes, it is.</a:t>
            </a:r>
          </a:p>
          <a:p>
            <a:pPr>
              <a:lnSpc>
                <a:spcPct val="120000"/>
              </a:lnSpc>
            </a:pPr>
            <a:r>
              <a:rPr lang="zh-CN" altLang="en-US" sz="2400" b="1" dirty="0">
                <a:latin typeface="Times New Roman" panose="02020603050405020304" pitchFamily="18" charset="0"/>
              </a:rPr>
              <a:t>4. Why is the Tang costume popular all over the world?</a:t>
            </a:r>
          </a:p>
          <a:p>
            <a:pPr>
              <a:lnSpc>
                <a:spcPct val="120000"/>
              </a:lnSpc>
            </a:pPr>
            <a:r>
              <a:rPr lang="zh-CN" altLang="en-US" sz="2400" b="1" dirty="0">
                <a:solidFill>
                  <a:srgbClr val="FF3399"/>
                </a:solidFill>
                <a:latin typeface="Times New Roman" panose="02020603050405020304" pitchFamily="18" charset="0"/>
                <a:sym typeface="Arial" panose="020B0604020202020204" pitchFamily="34" charset="0"/>
              </a:rPr>
              <a:t>     Because </a:t>
            </a:r>
            <a:r>
              <a:rPr lang="en-US" altLang="zh-CN" sz="2400" b="1" dirty="0">
                <a:solidFill>
                  <a:srgbClr val="FF3399"/>
                </a:solidFill>
                <a:latin typeface="Times New Roman" panose="02020603050405020304" pitchFamily="18" charset="0"/>
                <a:sym typeface="Arial" panose="020B0604020202020204" pitchFamily="34" charset="0"/>
              </a:rPr>
              <a:t>it is very attractive and very different from western-style suits.</a:t>
            </a:r>
          </a:p>
          <a:p>
            <a:pPr>
              <a:lnSpc>
                <a:spcPct val="120000"/>
              </a:lnSpc>
            </a:pPr>
            <a:r>
              <a:rPr lang="zh-CN" altLang="en-US" sz="2400" b="1" dirty="0">
                <a:latin typeface="Times New Roman" panose="02020603050405020304" pitchFamily="18" charset="0"/>
              </a:rPr>
              <a:t>5.What does the Tang costume </a:t>
            </a:r>
            <a:r>
              <a:rPr lang="en-US" altLang="zh-CN" sz="2400" b="1" dirty="0">
                <a:latin typeface="Times New Roman" panose="02020603050405020304" pitchFamily="18" charset="0"/>
              </a:rPr>
              <a:t>express?</a:t>
            </a:r>
          </a:p>
          <a:p>
            <a:pPr>
              <a:lnSpc>
                <a:spcPct val="120000"/>
              </a:lnSpc>
            </a:pPr>
            <a:r>
              <a:rPr lang="zh-CN" altLang="en-US" sz="2400" b="1" dirty="0">
                <a:solidFill>
                  <a:srgbClr val="FF3399"/>
                </a:solidFill>
                <a:latin typeface="Times New Roman" panose="02020603050405020304" pitchFamily="18" charset="0"/>
                <a:sym typeface="Arial" panose="020B0604020202020204" pitchFamily="34" charset="0"/>
              </a:rPr>
              <a:t>     It  shows both the personal style and China's traditional culture.</a:t>
            </a:r>
          </a:p>
        </p:txBody>
      </p:sp>
      <p:sp>
        <p:nvSpPr>
          <p:cNvPr id="46084" name="Oval 4"/>
          <p:cNvSpPr>
            <a:spLocks noChangeArrowheads="1"/>
          </p:cNvSpPr>
          <p:nvPr/>
        </p:nvSpPr>
        <p:spPr bwMode="auto">
          <a:xfrm>
            <a:off x="179388" y="117475"/>
            <a:ext cx="792162" cy="574675"/>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3200" b="1"/>
              <a:t>1c</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 calcmode="lin" valueType="num">
                                      <p:cBhvr>
                                        <p:cTn id="7"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608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608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46083">
                                            <p:txEl>
                                              <p:pRg st="3" end="3"/>
                                            </p:txEl>
                                          </p:spTgt>
                                        </p:tgtEl>
                                        <p:attrNameLst>
                                          <p:attrName>style.visibility</p:attrName>
                                        </p:attrNameLst>
                                      </p:cBhvr>
                                      <p:to>
                                        <p:strVal val="visible"/>
                                      </p:to>
                                    </p:set>
                                    <p:anim calcmode="lin" valueType="num">
                                      <p:cBhvr>
                                        <p:cTn id="14" dur="500" fill="hold"/>
                                        <p:tgtEl>
                                          <p:spTgt spid="4608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6083">
                                            <p:txEl>
                                              <p:pRg st="3" end="3"/>
                                            </p:txEl>
                                          </p:spTgt>
                                        </p:tgtEl>
                                        <p:attrNameLst>
                                          <p:attrName>ppt_y</p:attrName>
                                        </p:attrNameLst>
                                      </p:cBhvr>
                                      <p:tavLst>
                                        <p:tav tm="0">
                                          <p:val>
                                            <p:strVal val="#ppt_y"/>
                                          </p:val>
                                        </p:tav>
                                        <p:tav tm="100000">
                                          <p:val>
                                            <p:strVal val="#ppt_y"/>
                                          </p:val>
                                        </p:tav>
                                      </p:tavLst>
                                    </p:anim>
                                    <p:anim calcmode="lin" valueType="num">
                                      <p:cBhvr>
                                        <p:cTn id="16" dur="500" fill="hold"/>
                                        <p:tgtEl>
                                          <p:spTgt spid="4608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608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p:tgtEl>
                                          <p:spTgt spid="4608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anim calcmode="lin" valueType="num">
                                      <p:cBhvr>
                                        <p:cTn id="23" dur="1000" fill="hold"/>
                                        <p:tgtEl>
                                          <p:spTgt spid="46083">
                                            <p:txEl>
                                              <p:pRg st="5" end="5"/>
                                            </p:txEl>
                                          </p:spTgt>
                                        </p:tgtEl>
                                        <p:attrNameLst>
                                          <p:attrName>ppt_w</p:attrName>
                                        </p:attrNameLst>
                                      </p:cBhvr>
                                      <p:tavLst>
                                        <p:tav tm="0">
                                          <p:val>
                                            <p:strVal val="#ppt_w+.3"/>
                                          </p:val>
                                        </p:tav>
                                        <p:tav tm="100000">
                                          <p:val>
                                            <p:strVal val="#ppt_w"/>
                                          </p:val>
                                        </p:tav>
                                      </p:tavLst>
                                    </p:anim>
                                    <p:anim calcmode="lin" valueType="num">
                                      <p:cBhvr>
                                        <p:cTn id="24" dur="1000" fill="hold"/>
                                        <p:tgtEl>
                                          <p:spTgt spid="46083">
                                            <p:txEl>
                                              <p:pRg st="5" end="5"/>
                                            </p:txEl>
                                          </p:spTgt>
                                        </p:tgtEl>
                                        <p:attrNameLst>
                                          <p:attrName>ppt_h</p:attrName>
                                        </p:attrNameLst>
                                      </p:cBhvr>
                                      <p:tavLst>
                                        <p:tav tm="0">
                                          <p:val>
                                            <p:strVal val="#ppt_h"/>
                                          </p:val>
                                        </p:tav>
                                        <p:tav tm="100000">
                                          <p:val>
                                            <p:strVal val="#ppt_h"/>
                                          </p:val>
                                        </p:tav>
                                      </p:tavLst>
                                    </p:anim>
                                    <p:animEffect transition="in" filter="fade">
                                      <p:cBhvr>
                                        <p:cTn id="25" dur="1000"/>
                                        <p:tgtEl>
                                          <p:spTgt spid="4608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6083">
                                            <p:txEl>
                                              <p:pRg st="7" end="7"/>
                                            </p:txEl>
                                          </p:spTgt>
                                        </p:tgtEl>
                                        <p:attrNameLst>
                                          <p:attrName>style.visibility</p:attrName>
                                        </p:attrNameLst>
                                      </p:cBhvr>
                                      <p:to>
                                        <p:strVal val="visible"/>
                                      </p:to>
                                    </p:set>
                                    <p:anim calcmode="lin" valueType="num">
                                      <p:cBhvr>
                                        <p:cTn id="30" dur="500" fill="hold"/>
                                        <p:tgtEl>
                                          <p:spTgt spid="46083">
                                            <p:txEl>
                                              <p:pRg st="7" end="7"/>
                                            </p:txEl>
                                          </p:spTgt>
                                        </p:tgtEl>
                                        <p:attrNameLst>
                                          <p:attrName>ppt_w</p:attrName>
                                        </p:attrNameLst>
                                      </p:cBhvr>
                                      <p:tavLst>
                                        <p:tav tm="0">
                                          <p:val>
                                            <p:fltVal val="0"/>
                                          </p:val>
                                        </p:tav>
                                        <p:tav tm="100000">
                                          <p:val>
                                            <p:strVal val="#ppt_w"/>
                                          </p:val>
                                        </p:tav>
                                      </p:tavLst>
                                    </p:anim>
                                    <p:anim calcmode="lin" valueType="num">
                                      <p:cBhvr>
                                        <p:cTn id="31" dur="500" fill="hold"/>
                                        <p:tgtEl>
                                          <p:spTgt spid="46083">
                                            <p:txEl>
                                              <p:pRg st="7" end="7"/>
                                            </p:txEl>
                                          </p:spTgt>
                                        </p:tgtEl>
                                        <p:attrNameLst>
                                          <p:attrName>ppt_h</p:attrName>
                                        </p:attrNameLst>
                                      </p:cBhvr>
                                      <p:tavLst>
                                        <p:tav tm="0">
                                          <p:val>
                                            <p:fltVal val="0"/>
                                          </p:val>
                                        </p:tav>
                                        <p:tav tm="100000">
                                          <p:val>
                                            <p:strVal val="#ppt_h"/>
                                          </p:val>
                                        </p:tav>
                                      </p:tavLst>
                                    </p:anim>
                                    <p:animEffect transition="in" filter="fade">
                                      <p:cBhvr>
                                        <p:cTn id="32" dur="500"/>
                                        <p:tgtEl>
                                          <p:spTgt spid="4608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iterate type="lt">
                                    <p:tmPct val="10000"/>
                                  </p:iterate>
                                  <p:childTnLst>
                                    <p:set>
                                      <p:cBhvr>
                                        <p:cTn id="36" dur="1" fill="hold">
                                          <p:stCondLst>
                                            <p:cond delay="0"/>
                                          </p:stCondLst>
                                        </p:cTn>
                                        <p:tgtEl>
                                          <p:spTgt spid="46083">
                                            <p:txEl>
                                              <p:pRg st="9" end="9"/>
                                            </p:txEl>
                                          </p:spTgt>
                                        </p:tgtEl>
                                        <p:attrNameLst>
                                          <p:attrName>style.visibility</p:attrName>
                                        </p:attrNameLst>
                                      </p:cBhvr>
                                      <p:to>
                                        <p:strVal val="visible"/>
                                      </p:to>
                                    </p:set>
                                    <p:animEffect transition="in" filter="fade">
                                      <p:cBhvr>
                                        <p:cTn id="37" dur="500"/>
                                        <p:tgtEl>
                                          <p:spTgt spid="46083">
                                            <p:txEl>
                                              <p:pRg st="9" end="9"/>
                                            </p:txEl>
                                          </p:spTgt>
                                        </p:tgtEl>
                                      </p:cBhvr>
                                    </p:animEffect>
                                    <p:anim calcmode="lin" valueType="num">
                                      <p:cBhvr>
                                        <p:cTn id="38" dur="500" fill="hold"/>
                                        <p:tgtEl>
                                          <p:spTgt spid="46083">
                                            <p:txEl>
                                              <p:pRg st="9" end="9"/>
                                            </p:txEl>
                                          </p:spTgt>
                                        </p:tgtEl>
                                        <p:attrNameLst>
                                          <p:attrName>ppt_w</p:attrName>
                                        </p:attrNameLst>
                                      </p:cBhvr>
                                      <p:tavLst>
                                        <p:tav tm="0" fmla="#ppt_w*sin(2.5*pi*$)">
                                          <p:val>
                                            <p:fltVal val="0"/>
                                          </p:val>
                                        </p:tav>
                                        <p:tav tm="100000">
                                          <p:val>
                                            <p:fltVal val="1"/>
                                          </p:val>
                                        </p:tav>
                                      </p:tavLst>
                                    </p:anim>
                                    <p:anim calcmode="lin" valueType="num">
                                      <p:cBhvr>
                                        <p:cTn id="39" dur="500" fill="hold"/>
                                        <p:tgtEl>
                                          <p:spTgt spid="4608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393700" y="1484313"/>
            <a:ext cx="8353425" cy="614362"/>
          </a:xfrm>
          <a:prstGeom prst="roundRect">
            <a:avLst>
              <a:gd name="adj" fmla="val 16667"/>
            </a:avLst>
          </a:prstGeom>
          <a:solidFill>
            <a:schemeClr val="accent1"/>
          </a:solidFill>
          <a:ln>
            <a:noFill/>
          </a:ln>
          <a:effectLst>
            <a:outerShdw dist="71842"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7107" name="Text Box 3"/>
          <p:cNvSpPr txBox="1">
            <a:spLocks noChangeArrowheads="1"/>
          </p:cNvSpPr>
          <p:nvPr/>
        </p:nvSpPr>
        <p:spPr bwMode="auto">
          <a:xfrm>
            <a:off x="820738" y="44450"/>
            <a:ext cx="8231187" cy="94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solidFill>
                  <a:schemeClr val="bg1"/>
                </a:solidFill>
              </a:rPr>
              <a:t>Choose the correct name for each picture and write it down on the line.</a:t>
            </a:r>
          </a:p>
        </p:txBody>
      </p:sp>
      <p:sp>
        <p:nvSpPr>
          <p:cNvPr id="47108" name="Text Box 4"/>
          <p:cNvSpPr txBox="1">
            <a:spLocks noChangeArrowheads="1"/>
          </p:cNvSpPr>
          <p:nvPr/>
        </p:nvSpPr>
        <p:spPr bwMode="auto">
          <a:xfrm>
            <a:off x="-1588" y="1592263"/>
            <a:ext cx="90376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000" b="1">
                <a:latin typeface="Times New Roman" panose="02020603050405020304" pitchFamily="18" charset="0"/>
              </a:rPr>
              <a:t>Tang costume  Zhongshan costume  cheongsam  business suit  sportswear</a:t>
            </a:r>
          </a:p>
        </p:txBody>
      </p:sp>
      <p:pic>
        <p:nvPicPr>
          <p:cNvPr id="47109" name="Picture 5" descr="4-8-3-15"/>
          <p:cNvPicPr>
            <a:picLocks noChangeAspect="1" noChangeArrowheads="1"/>
          </p:cNvPicPr>
          <p:nvPr/>
        </p:nvPicPr>
        <p:blipFill>
          <a:blip r:embed="rId3" cstate="email"/>
          <a:srcRect/>
          <a:stretch>
            <a:fillRect/>
          </a:stretch>
        </p:blipFill>
        <p:spPr bwMode="auto">
          <a:xfrm>
            <a:off x="7608888" y="2617788"/>
            <a:ext cx="1211262" cy="227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10" name="Picture 6" descr="P98-1C-3"/>
          <p:cNvPicPr>
            <a:picLocks noChangeAspect="1" noChangeArrowheads="1"/>
          </p:cNvPicPr>
          <p:nvPr/>
        </p:nvPicPr>
        <p:blipFill>
          <a:blip r:embed="rId4" cstate="email"/>
          <a:srcRect/>
          <a:stretch>
            <a:fillRect/>
          </a:stretch>
        </p:blipFill>
        <p:spPr bwMode="auto">
          <a:xfrm>
            <a:off x="3937000" y="2617788"/>
            <a:ext cx="1439863" cy="227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11" name="Picture 7" descr="sportswear1"/>
          <p:cNvPicPr>
            <a:picLocks noChangeAspect="1" noChangeArrowheads="1"/>
          </p:cNvPicPr>
          <p:nvPr/>
        </p:nvPicPr>
        <p:blipFill>
          <a:blip r:embed="rId5" cstate="email"/>
          <a:srcRect/>
          <a:stretch>
            <a:fillRect/>
          </a:stretch>
        </p:blipFill>
        <p:spPr bwMode="auto">
          <a:xfrm>
            <a:off x="5594350" y="2614613"/>
            <a:ext cx="1800225" cy="227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12" name="Picture 8" descr="Tang"/>
          <p:cNvPicPr>
            <a:picLocks noChangeAspect="1" noChangeArrowheads="1"/>
          </p:cNvPicPr>
          <p:nvPr/>
        </p:nvPicPr>
        <p:blipFill>
          <a:blip r:embed="rId6" cstate="email"/>
          <a:srcRect/>
          <a:stretch>
            <a:fillRect/>
          </a:stretch>
        </p:blipFill>
        <p:spPr bwMode="auto">
          <a:xfrm>
            <a:off x="246063" y="2614613"/>
            <a:ext cx="1673225" cy="227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13" name="Picture 9" descr="西装"/>
          <p:cNvPicPr>
            <a:picLocks noChangeAspect="1" noChangeArrowheads="1"/>
          </p:cNvPicPr>
          <p:nvPr/>
        </p:nvPicPr>
        <p:blipFill>
          <a:blip r:embed="rId7" cstate="email"/>
          <a:srcRect/>
          <a:stretch>
            <a:fillRect/>
          </a:stretch>
        </p:blipFill>
        <p:spPr bwMode="auto">
          <a:xfrm>
            <a:off x="2208213" y="2614613"/>
            <a:ext cx="1511300" cy="227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4" name="Text Box 10"/>
          <p:cNvSpPr txBox="1">
            <a:spLocks noChangeArrowheads="1"/>
          </p:cNvSpPr>
          <p:nvPr/>
        </p:nvSpPr>
        <p:spPr bwMode="auto">
          <a:xfrm>
            <a:off x="55563" y="5410200"/>
            <a:ext cx="908050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000" b="1">
                <a:latin typeface="Times New Roman" panose="02020603050405020304" pitchFamily="18" charset="0"/>
              </a:rPr>
              <a:t>____________       ____________   ____________   _____________    ___________</a:t>
            </a:r>
          </a:p>
        </p:txBody>
      </p:sp>
      <p:sp>
        <p:nvSpPr>
          <p:cNvPr id="47115" name="Text Box 11"/>
          <p:cNvSpPr txBox="1">
            <a:spLocks noChangeArrowheads="1"/>
          </p:cNvSpPr>
          <p:nvPr/>
        </p:nvSpPr>
        <p:spPr bwMode="auto">
          <a:xfrm>
            <a:off x="465138" y="4960938"/>
            <a:ext cx="1585912"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rgbClr val="FF3399"/>
                </a:solidFill>
                <a:latin typeface="Times New Roman" panose="02020603050405020304" pitchFamily="18" charset="0"/>
              </a:rPr>
              <a:t>Tang costume</a:t>
            </a:r>
          </a:p>
        </p:txBody>
      </p:sp>
      <p:sp>
        <p:nvSpPr>
          <p:cNvPr id="47116" name="Text Box 12"/>
          <p:cNvSpPr txBox="1">
            <a:spLocks noChangeArrowheads="1"/>
          </p:cNvSpPr>
          <p:nvPr/>
        </p:nvSpPr>
        <p:spPr bwMode="auto">
          <a:xfrm>
            <a:off x="2333625" y="4960938"/>
            <a:ext cx="1589088"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rgbClr val="FF3399"/>
                </a:solidFill>
                <a:latin typeface="Times New Roman" panose="02020603050405020304" pitchFamily="18" charset="0"/>
              </a:rPr>
              <a:t>business suit</a:t>
            </a:r>
            <a:endParaRPr lang="zh-CN" altLang="en-US"/>
          </a:p>
        </p:txBody>
      </p:sp>
      <p:sp>
        <p:nvSpPr>
          <p:cNvPr id="47117" name="Text Box 13"/>
          <p:cNvSpPr txBox="1">
            <a:spLocks noChangeArrowheads="1"/>
          </p:cNvSpPr>
          <p:nvPr/>
        </p:nvSpPr>
        <p:spPr bwMode="auto">
          <a:xfrm>
            <a:off x="4054475" y="4960938"/>
            <a:ext cx="1887538"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rgbClr val="FF3399"/>
                </a:solidFill>
                <a:latin typeface="Times New Roman" panose="02020603050405020304" pitchFamily="18" charset="0"/>
              </a:rPr>
              <a:t>Zhongs</a:t>
            </a:r>
            <a:r>
              <a:rPr lang="en-US" altLang="zh-CN" sz="2400" b="1">
                <a:solidFill>
                  <a:srgbClr val="FF3399"/>
                </a:solidFill>
                <a:latin typeface="Times New Roman" panose="02020603050405020304" pitchFamily="18" charset="0"/>
              </a:rPr>
              <a:t>han costume</a:t>
            </a:r>
            <a:endParaRPr lang="en-US" altLang="zh-CN"/>
          </a:p>
        </p:txBody>
      </p:sp>
      <p:sp>
        <p:nvSpPr>
          <p:cNvPr id="47118" name="Text Box 14"/>
          <p:cNvSpPr txBox="1">
            <a:spLocks noChangeArrowheads="1"/>
          </p:cNvSpPr>
          <p:nvPr/>
        </p:nvSpPr>
        <p:spPr bwMode="auto">
          <a:xfrm>
            <a:off x="5437188" y="5222875"/>
            <a:ext cx="18875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solidFill>
                  <a:srgbClr val="FF3399"/>
                </a:solidFill>
                <a:latin typeface="Times New Roman" panose="02020603050405020304" pitchFamily="18" charset="0"/>
              </a:rPr>
              <a:t>sportswear</a:t>
            </a:r>
            <a:endParaRPr lang="zh-CN" altLang="en-US"/>
          </a:p>
        </p:txBody>
      </p:sp>
      <p:sp>
        <p:nvSpPr>
          <p:cNvPr id="47119" name="Text Box 15"/>
          <p:cNvSpPr txBox="1">
            <a:spLocks noChangeArrowheads="1"/>
          </p:cNvSpPr>
          <p:nvPr/>
        </p:nvSpPr>
        <p:spPr bwMode="auto">
          <a:xfrm>
            <a:off x="7164388" y="5248275"/>
            <a:ext cx="18875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solidFill>
                  <a:srgbClr val="FF3399"/>
                </a:solidFill>
                <a:latin typeface="Times New Roman" panose="02020603050405020304" pitchFamily="18" charset="0"/>
              </a:rPr>
              <a:t>cheongsam</a:t>
            </a:r>
            <a:endParaRPr lang="zh-CN" altLang="en-US"/>
          </a:p>
        </p:txBody>
      </p:sp>
      <p:sp>
        <p:nvSpPr>
          <p:cNvPr id="47120" name="Oval 16"/>
          <p:cNvSpPr>
            <a:spLocks noChangeArrowheads="1"/>
          </p:cNvSpPr>
          <p:nvPr/>
        </p:nvSpPr>
        <p:spPr bwMode="auto">
          <a:xfrm>
            <a:off x="34925" y="44450"/>
            <a:ext cx="793750" cy="576263"/>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3200" b="1"/>
              <a:t>2a</a:t>
            </a:r>
          </a:p>
        </p:txBody>
      </p:sp>
    </p:spTree>
  </p:cSld>
  <p:clrMapOvr>
    <a:masterClrMapping/>
  </p:clrMapOvr>
  <p:transition>
    <p:pull dir="r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7115"/>
                                        </p:tgtEl>
                                        <p:attrNameLst>
                                          <p:attrName>style.visibility</p:attrName>
                                        </p:attrNameLst>
                                      </p:cBhvr>
                                      <p:to>
                                        <p:strVal val="visible"/>
                                      </p:to>
                                    </p:set>
                                    <p:anim calcmode="lin" valueType="num">
                                      <p:cBhvr>
                                        <p:cTn id="7" dur="500" fill="hold"/>
                                        <p:tgtEl>
                                          <p:spTgt spid="471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115"/>
                                        </p:tgtEl>
                                        <p:attrNameLst>
                                          <p:attrName>ppt_y</p:attrName>
                                        </p:attrNameLst>
                                      </p:cBhvr>
                                      <p:tavLst>
                                        <p:tav tm="0">
                                          <p:val>
                                            <p:strVal val="#ppt_y"/>
                                          </p:val>
                                        </p:tav>
                                        <p:tav tm="100000">
                                          <p:val>
                                            <p:strVal val="#ppt_y"/>
                                          </p:val>
                                        </p:tav>
                                      </p:tavLst>
                                    </p:anim>
                                    <p:anim calcmode="lin" valueType="num">
                                      <p:cBhvr>
                                        <p:cTn id="9" dur="500" fill="hold"/>
                                        <p:tgtEl>
                                          <p:spTgt spid="471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1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p:tgtEl>
                                          <p:spTgt spid="47115"/>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47116"/>
                                        </p:tgtEl>
                                        <p:attrNameLst>
                                          <p:attrName>style.visibility</p:attrName>
                                        </p:attrNameLst>
                                      </p:cBhvr>
                                      <p:to>
                                        <p:strVal val="visible"/>
                                      </p:to>
                                    </p:set>
                                    <p:anim calcmode="lin" valueType="num">
                                      <p:cBhvr>
                                        <p:cTn id="16" dur="500" fill="hold"/>
                                        <p:tgtEl>
                                          <p:spTgt spid="47116"/>
                                        </p:tgtEl>
                                        <p:attrNameLst>
                                          <p:attrName>ppt_w</p:attrName>
                                        </p:attrNameLst>
                                      </p:cBhvr>
                                      <p:tavLst>
                                        <p:tav tm="0">
                                          <p:val>
                                            <p:fltVal val="0"/>
                                          </p:val>
                                        </p:tav>
                                        <p:tav tm="100000">
                                          <p:val>
                                            <p:strVal val="#ppt_w"/>
                                          </p:val>
                                        </p:tav>
                                      </p:tavLst>
                                    </p:anim>
                                    <p:anim calcmode="lin" valueType="num">
                                      <p:cBhvr>
                                        <p:cTn id="17" dur="500" fill="hold"/>
                                        <p:tgtEl>
                                          <p:spTgt spid="47116"/>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7117"/>
                                        </p:tgtEl>
                                        <p:attrNameLst>
                                          <p:attrName>style.visibility</p:attrName>
                                        </p:attrNameLst>
                                      </p:cBhvr>
                                      <p:to>
                                        <p:strVal val="visible"/>
                                      </p:to>
                                    </p:set>
                                    <p:anim calcmode="lin" valueType="num">
                                      <p:cBhvr>
                                        <p:cTn id="22" dur="1000" fill="hold"/>
                                        <p:tgtEl>
                                          <p:spTgt spid="47117"/>
                                        </p:tgtEl>
                                        <p:attrNameLst>
                                          <p:attrName>ppt_w</p:attrName>
                                        </p:attrNameLst>
                                      </p:cBhvr>
                                      <p:tavLst>
                                        <p:tav tm="0">
                                          <p:val>
                                            <p:strVal val="#ppt_w+.3"/>
                                          </p:val>
                                        </p:tav>
                                        <p:tav tm="100000">
                                          <p:val>
                                            <p:strVal val="#ppt_w"/>
                                          </p:val>
                                        </p:tav>
                                      </p:tavLst>
                                    </p:anim>
                                    <p:anim calcmode="lin" valueType="num">
                                      <p:cBhvr>
                                        <p:cTn id="23" dur="1000" fill="hold"/>
                                        <p:tgtEl>
                                          <p:spTgt spid="47117"/>
                                        </p:tgtEl>
                                        <p:attrNameLst>
                                          <p:attrName>ppt_h</p:attrName>
                                        </p:attrNameLst>
                                      </p:cBhvr>
                                      <p:tavLst>
                                        <p:tav tm="0">
                                          <p:val>
                                            <p:strVal val="#ppt_h"/>
                                          </p:val>
                                        </p:tav>
                                        <p:tav tm="100000">
                                          <p:val>
                                            <p:strVal val="#ppt_h"/>
                                          </p:val>
                                        </p:tav>
                                      </p:tavLst>
                                    </p:anim>
                                    <p:animEffect transition="in" filter="fade">
                                      <p:cBhvr>
                                        <p:cTn id="24" dur="1000"/>
                                        <p:tgtEl>
                                          <p:spTgt spid="47117"/>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iterate type="lt">
                                    <p:tmPct val="10000"/>
                                  </p:iterate>
                                  <p:childTnLst>
                                    <p:set>
                                      <p:cBhvr>
                                        <p:cTn id="28" dur="1" fill="hold">
                                          <p:stCondLst>
                                            <p:cond delay="0"/>
                                          </p:stCondLst>
                                        </p:cTn>
                                        <p:tgtEl>
                                          <p:spTgt spid="47118"/>
                                        </p:tgtEl>
                                        <p:attrNameLst>
                                          <p:attrName>style.visibility</p:attrName>
                                        </p:attrNameLst>
                                      </p:cBhvr>
                                      <p:to>
                                        <p:strVal val="visible"/>
                                      </p:to>
                                    </p:set>
                                    <p:animEffect transition="in" filter="fade">
                                      <p:cBhvr>
                                        <p:cTn id="29" dur="1000"/>
                                        <p:tgtEl>
                                          <p:spTgt spid="47118"/>
                                        </p:tgtEl>
                                      </p:cBhvr>
                                    </p:animEffect>
                                    <p:anim calcmode="lin" valueType="num">
                                      <p:cBhvr>
                                        <p:cTn id="30" dur="1000" fill="hold"/>
                                        <p:tgtEl>
                                          <p:spTgt spid="47118"/>
                                        </p:tgtEl>
                                        <p:attrNameLst>
                                          <p:attrName>ppt_w</p:attrName>
                                        </p:attrNameLst>
                                      </p:cBhvr>
                                      <p:tavLst>
                                        <p:tav tm="0" fmla="#ppt_w*sin(2.5*pi*$)">
                                          <p:val>
                                            <p:fltVal val="0"/>
                                          </p:val>
                                        </p:tav>
                                        <p:tav tm="100000">
                                          <p:val>
                                            <p:fltVal val="1"/>
                                          </p:val>
                                        </p:tav>
                                      </p:tavLst>
                                    </p:anim>
                                    <p:anim calcmode="lin" valueType="num">
                                      <p:cBhvr>
                                        <p:cTn id="31" dur="1000" fill="hold"/>
                                        <p:tgtEl>
                                          <p:spTgt spid="4711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47119"/>
                                        </p:tgtEl>
                                        <p:attrNameLst>
                                          <p:attrName>style.visibility</p:attrName>
                                        </p:attrNameLst>
                                      </p:cBhvr>
                                      <p:to>
                                        <p:strVal val="visible"/>
                                      </p:to>
                                    </p:set>
                                    <p:anim calcmode="lin" valueType="num">
                                      <p:cBhvr>
                                        <p:cTn id="36" dur="1000" fill="hold"/>
                                        <p:tgtEl>
                                          <p:spTgt spid="47119"/>
                                        </p:tgtEl>
                                        <p:attrNameLst>
                                          <p:attrName>ppt_w</p:attrName>
                                        </p:attrNameLst>
                                      </p:cBhvr>
                                      <p:tavLst>
                                        <p:tav tm="0">
                                          <p:val>
                                            <p:fltVal val="0"/>
                                          </p:val>
                                        </p:tav>
                                        <p:tav tm="100000">
                                          <p:val>
                                            <p:strVal val="#ppt_w"/>
                                          </p:val>
                                        </p:tav>
                                      </p:tavLst>
                                    </p:anim>
                                    <p:anim calcmode="lin" valueType="num">
                                      <p:cBhvr>
                                        <p:cTn id="37" dur="1000" fill="hold"/>
                                        <p:tgtEl>
                                          <p:spTgt spid="47119"/>
                                        </p:tgtEl>
                                        <p:attrNameLst>
                                          <p:attrName>ppt_h</p:attrName>
                                        </p:attrNameLst>
                                      </p:cBhvr>
                                      <p:tavLst>
                                        <p:tav tm="0">
                                          <p:val>
                                            <p:fltVal val="0"/>
                                          </p:val>
                                        </p:tav>
                                        <p:tav tm="100000">
                                          <p:val>
                                            <p:strVal val="#ppt_h"/>
                                          </p:val>
                                        </p:tav>
                                      </p:tavLst>
                                    </p:anim>
                                    <p:anim calcmode="lin" valueType="num">
                                      <p:cBhvr>
                                        <p:cTn id="38" dur="1000" fill="hold"/>
                                        <p:tgtEl>
                                          <p:spTgt spid="47119"/>
                                        </p:tgtEl>
                                        <p:attrNameLst>
                                          <p:attrName>style.rotation</p:attrName>
                                        </p:attrNameLst>
                                      </p:cBhvr>
                                      <p:tavLst>
                                        <p:tav tm="0">
                                          <p:val>
                                            <p:fltVal val="90"/>
                                          </p:val>
                                        </p:tav>
                                        <p:tav tm="100000">
                                          <p:val>
                                            <p:fltVal val="0"/>
                                          </p:val>
                                        </p:tav>
                                      </p:tavLst>
                                    </p:anim>
                                    <p:animEffect transition="in" filter="fade">
                                      <p:cBhvr>
                                        <p:cTn id="39" dur="1000"/>
                                        <p:tgtEl>
                                          <p:spTgt spid="47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bldLvl="0" autoUpdateAnimBg="0"/>
      <p:bldP spid="47116" grpId="0" bldLvl="0" autoUpdateAnimBg="0"/>
      <p:bldP spid="47117" grpId="0" bldLvl="0" autoUpdateAnimBg="0"/>
      <p:bldP spid="47118" grpId="0" bldLvl="0" autoUpdateAnimBg="0"/>
      <p:bldP spid="47119"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1苗族"/>
          <p:cNvPicPr>
            <a:picLocks noChangeAspect="1" noChangeArrowheads="1"/>
          </p:cNvPicPr>
          <p:nvPr/>
        </p:nvPicPr>
        <p:blipFill>
          <a:blip r:embed="rId2" cstate="email"/>
          <a:srcRect/>
          <a:stretch>
            <a:fillRect/>
          </a:stretch>
        </p:blipFill>
        <p:spPr bwMode="auto">
          <a:xfrm>
            <a:off x="73025" y="3216275"/>
            <a:ext cx="1470025" cy="2589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2" name="AutoShape 4"/>
          <p:cNvSpPr>
            <a:spLocks noChangeArrowheads="1"/>
          </p:cNvSpPr>
          <p:nvPr/>
        </p:nvSpPr>
        <p:spPr bwMode="auto">
          <a:xfrm>
            <a:off x="73025" y="1277938"/>
            <a:ext cx="8940800" cy="855662"/>
          </a:xfrm>
          <a:prstGeom prst="roundRect">
            <a:avLst>
              <a:gd name="adj" fmla="val 16667"/>
            </a:avLst>
          </a:prstGeom>
          <a:solidFill>
            <a:schemeClr val="accent1"/>
          </a:solidFill>
          <a:ln>
            <a:noFill/>
          </a:ln>
          <a:effectLst>
            <a:outerShdw dist="71842"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8133" name="Text Box 5"/>
          <p:cNvSpPr txBox="1">
            <a:spLocks noChangeArrowheads="1"/>
          </p:cNvSpPr>
          <p:nvPr/>
        </p:nvSpPr>
        <p:spPr bwMode="auto">
          <a:xfrm>
            <a:off x="735013" y="-14288"/>
            <a:ext cx="8374062"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solidFill>
                  <a:schemeClr val="bg1"/>
                </a:solidFill>
              </a:rPr>
              <a:t>Look at the pictures and match them with the correct Chinese minorities.</a:t>
            </a:r>
          </a:p>
        </p:txBody>
      </p:sp>
      <p:sp>
        <p:nvSpPr>
          <p:cNvPr id="48134" name="Text Box 6"/>
          <p:cNvSpPr txBox="1">
            <a:spLocks noChangeArrowheads="1"/>
          </p:cNvSpPr>
          <p:nvPr/>
        </p:nvSpPr>
        <p:spPr bwMode="auto">
          <a:xfrm>
            <a:off x="3175" y="1458913"/>
            <a:ext cx="9105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latin typeface="Times New Roman" panose="02020603050405020304" pitchFamily="18" charset="0"/>
              </a:rPr>
              <a:t>a.Titetan   b. Man   c. Zhuang   d. Mongolian   e. Miao   f. Korean</a:t>
            </a:r>
          </a:p>
        </p:txBody>
      </p:sp>
      <p:pic>
        <p:nvPicPr>
          <p:cNvPr id="48135" name="Picture 7" descr="朝鲜族服装图片"/>
          <p:cNvPicPr>
            <a:picLocks noChangeAspect="1" noChangeArrowheads="1"/>
          </p:cNvPicPr>
          <p:nvPr/>
        </p:nvPicPr>
        <p:blipFill>
          <a:blip r:embed="rId3" cstate="email"/>
          <a:srcRect/>
          <a:stretch>
            <a:fillRect/>
          </a:stretch>
        </p:blipFill>
        <p:spPr bwMode="auto">
          <a:xfrm>
            <a:off x="1331913" y="3216275"/>
            <a:ext cx="1346200" cy="257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6" name="Picture 8" descr="4蒙古族"/>
          <p:cNvPicPr>
            <a:picLocks noChangeAspect="1" noChangeArrowheads="1"/>
          </p:cNvPicPr>
          <p:nvPr/>
        </p:nvPicPr>
        <p:blipFill>
          <a:blip r:embed="rId4" cstate="email"/>
          <a:srcRect/>
          <a:stretch>
            <a:fillRect/>
          </a:stretch>
        </p:blipFill>
        <p:spPr bwMode="auto">
          <a:xfrm>
            <a:off x="4575175" y="3216275"/>
            <a:ext cx="1323975" cy="2589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7" name="Picture 9" descr="5壮族"/>
          <p:cNvPicPr>
            <a:picLocks noChangeAspect="1" noChangeArrowheads="1"/>
          </p:cNvPicPr>
          <p:nvPr/>
        </p:nvPicPr>
        <p:blipFill>
          <a:blip r:embed="rId5" cstate="email"/>
          <a:srcRect/>
          <a:stretch>
            <a:fillRect/>
          </a:stretch>
        </p:blipFill>
        <p:spPr bwMode="auto">
          <a:xfrm>
            <a:off x="6156325" y="3216275"/>
            <a:ext cx="1274763" cy="2589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8" name="Picture 10" descr="6藏族"/>
          <p:cNvPicPr>
            <a:picLocks noChangeAspect="1" noChangeArrowheads="1"/>
          </p:cNvPicPr>
          <p:nvPr/>
        </p:nvPicPr>
        <p:blipFill>
          <a:blip r:embed="rId6" cstate="email"/>
          <a:srcRect/>
          <a:stretch>
            <a:fillRect/>
          </a:stretch>
        </p:blipFill>
        <p:spPr bwMode="auto">
          <a:xfrm>
            <a:off x="7431088" y="3216275"/>
            <a:ext cx="1582737" cy="2589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9" name="Rectangle 11"/>
          <p:cNvSpPr>
            <a:spLocks noChangeArrowheads="1"/>
          </p:cNvSpPr>
          <p:nvPr/>
        </p:nvSpPr>
        <p:spPr bwMode="auto">
          <a:xfrm>
            <a:off x="504825" y="2709863"/>
            <a:ext cx="395288" cy="39528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8140" name="Rectangle 12"/>
          <p:cNvSpPr>
            <a:spLocks noChangeArrowheads="1"/>
          </p:cNvSpPr>
          <p:nvPr/>
        </p:nvSpPr>
        <p:spPr bwMode="auto">
          <a:xfrm>
            <a:off x="1873250" y="2714625"/>
            <a:ext cx="395288" cy="3937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8141" name="Rectangle 13"/>
          <p:cNvSpPr>
            <a:spLocks noChangeArrowheads="1"/>
          </p:cNvSpPr>
          <p:nvPr/>
        </p:nvSpPr>
        <p:spPr bwMode="auto">
          <a:xfrm>
            <a:off x="3384550" y="2709863"/>
            <a:ext cx="395288" cy="39528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8142" name="Rectangle 14"/>
          <p:cNvSpPr>
            <a:spLocks noChangeArrowheads="1"/>
          </p:cNvSpPr>
          <p:nvPr/>
        </p:nvSpPr>
        <p:spPr bwMode="auto">
          <a:xfrm>
            <a:off x="4967288" y="2709863"/>
            <a:ext cx="395287" cy="39528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8143" name="Rectangle 15"/>
          <p:cNvSpPr>
            <a:spLocks noChangeArrowheads="1"/>
          </p:cNvSpPr>
          <p:nvPr/>
        </p:nvSpPr>
        <p:spPr bwMode="auto">
          <a:xfrm>
            <a:off x="6516688" y="2709863"/>
            <a:ext cx="393700" cy="39528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8144" name="Rectangle 16"/>
          <p:cNvSpPr>
            <a:spLocks noChangeArrowheads="1"/>
          </p:cNvSpPr>
          <p:nvPr/>
        </p:nvSpPr>
        <p:spPr bwMode="auto">
          <a:xfrm>
            <a:off x="7994650" y="2709863"/>
            <a:ext cx="395288" cy="39528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8145" name="Text Box 17"/>
          <p:cNvSpPr txBox="1">
            <a:spLocks noChangeArrowheads="1"/>
          </p:cNvSpPr>
          <p:nvPr/>
        </p:nvSpPr>
        <p:spPr bwMode="auto">
          <a:xfrm>
            <a:off x="447675" y="2565400"/>
            <a:ext cx="5238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3200" b="1">
                <a:solidFill>
                  <a:srgbClr val="FF3399"/>
                </a:solidFill>
                <a:latin typeface="Times New Roman" panose="02020603050405020304" pitchFamily="18" charset="0"/>
              </a:rPr>
              <a:t>e</a:t>
            </a:r>
          </a:p>
        </p:txBody>
      </p:sp>
      <p:sp>
        <p:nvSpPr>
          <p:cNvPr id="48146" name="Text Box 18"/>
          <p:cNvSpPr txBox="1">
            <a:spLocks noChangeArrowheads="1"/>
          </p:cNvSpPr>
          <p:nvPr/>
        </p:nvSpPr>
        <p:spPr bwMode="auto">
          <a:xfrm>
            <a:off x="1816100" y="2568575"/>
            <a:ext cx="5238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3200" b="1">
                <a:solidFill>
                  <a:srgbClr val="FF3399"/>
                </a:solidFill>
                <a:latin typeface="Times New Roman" panose="02020603050405020304" pitchFamily="18" charset="0"/>
              </a:rPr>
              <a:t>f</a:t>
            </a:r>
            <a:endParaRPr lang="zh-CN" altLang="en-US"/>
          </a:p>
        </p:txBody>
      </p:sp>
      <p:sp>
        <p:nvSpPr>
          <p:cNvPr id="48147" name="Text Box 19"/>
          <p:cNvSpPr txBox="1">
            <a:spLocks noChangeArrowheads="1"/>
          </p:cNvSpPr>
          <p:nvPr/>
        </p:nvSpPr>
        <p:spPr bwMode="auto">
          <a:xfrm>
            <a:off x="3327400" y="2565400"/>
            <a:ext cx="5238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3200" b="1">
                <a:solidFill>
                  <a:srgbClr val="FF3399"/>
                </a:solidFill>
                <a:latin typeface="Times New Roman" panose="02020603050405020304" pitchFamily="18" charset="0"/>
              </a:rPr>
              <a:t>b</a:t>
            </a:r>
            <a:endParaRPr lang="zh-CN" altLang="en-US"/>
          </a:p>
        </p:txBody>
      </p:sp>
      <p:sp>
        <p:nvSpPr>
          <p:cNvPr id="48148" name="Text Box 20"/>
          <p:cNvSpPr txBox="1">
            <a:spLocks noChangeArrowheads="1"/>
          </p:cNvSpPr>
          <p:nvPr/>
        </p:nvSpPr>
        <p:spPr bwMode="auto">
          <a:xfrm>
            <a:off x="4911725" y="2565400"/>
            <a:ext cx="5238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3200" b="1">
                <a:solidFill>
                  <a:srgbClr val="FF3399"/>
                </a:solidFill>
                <a:latin typeface="Times New Roman" panose="02020603050405020304" pitchFamily="18" charset="0"/>
              </a:rPr>
              <a:t>d</a:t>
            </a:r>
            <a:endParaRPr lang="zh-CN" altLang="en-US"/>
          </a:p>
        </p:txBody>
      </p:sp>
      <p:sp>
        <p:nvSpPr>
          <p:cNvPr id="48149" name="Text Box 21"/>
          <p:cNvSpPr txBox="1">
            <a:spLocks noChangeArrowheads="1"/>
          </p:cNvSpPr>
          <p:nvPr/>
        </p:nvSpPr>
        <p:spPr bwMode="auto">
          <a:xfrm>
            <a:off x="6496050" y="2565400"/>
            <a:ext cx="5238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3200" b="1">
                <a:solidFill>
                  <a:srgbClr val="FF3399"/>
                </a:solidFill>
                <a:latin typeface="Times New Roman" panose="02020603050405020304" pitchFamily="18" charset="0"/>
              </a:rPr>
              <a:t>c</a:t>
            </a:r>
            <a:endParaRPr lang="zh-CN" altLang="en-US"/>
          </a:p>
        </p:txBody>
      </p:sp>
      <p:sp>
        <p:nvSpPr>
          <p:cNvPr id="48150" name="Text Box 22"/>
          <p:cNvSpPr txBox="1">
            <a:spLocks noChangeArrowheads="1"/>
          </p:cNvSpPr>
          <p:nvPr/>
        </p:nvSpPr>
        <p:spPr bwMode="auto">
          <a:xfrm>
            <a:off x="7937500" y="2565400"/>
            <a:ext cx="5238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3200" b="1">
                <a:solidFill>
                  <a:srgbClr val="FF3399"/>
                </a:solidFill>
                <a:latin typeface="Times New Roman" panose="02020603050405020304" pitchFamily="18" charset="0"/>
              </a:rPr>
              <a:t>a</a:t>
            </a:r>
            <a:endParaRPr lang="zh-CN" altLang="en-US"/>
          </a:p>
        </p:txBody>
      </p:sp>
      <p:sp>
        <p:nvSpPr>
          <p:cNvPr id="48151" name="Oval 23"/>
          <p:cNvSpPr>
            <a:spLocks noChangeArrowheads="1"/>
          </p:cNvSpPr>
          <p:nvPr/>
        </p:nvSpPr>
        <p:spPr bwMode="auto">
          <a:xfrm>
            <a:off x="34925" y="44450"/>
            <a:ext cx="792163" cy="5746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3200" b="1"/>
              <a:t>2b</a:t>
            </a:r>
          </a:p>
        </p:txBody>
      </p:sp>
      <p:pic>
        <p:nvPicPr>
          <p:cNvPr id="48153" name="Picture 25"/>
          <p:cNvPicPr>
            <a:picLocks noChangeAspect="1" noChangeArrowheads="1"/>
          </p:cNvPicPr>
          <p:nvPr/>
        </p:nvPicPr>
        <p:blipFill>
          <a:blip r:embed="rId7" cstate="email"/>
          <a:srcRect/>
          <a:stretch>
            <a:fillRect/>
          </a:stretch>
        </p:blipFill>
        <p:spPr bwMode="auto">
          <a:xfrm>
            <a:off x="3076575" y="3284538"/>
            <a:ext cx="1038225" cy="265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8145"/>
                                        </p:tgtEl>
                                        <p:attrNameLst>
                                          <p:attrName>style.visibility</p:attrName>
                                        </p:attrNameLst>
                                      </p:cBhvr>
                                      <p:to>
                                        <p:strVal val="visible"/>
                                      </p:to>
                                    </p:set>
                                    <p:anim calcmode="lin" valueType="num">
                                      <p:cBhvr>
                                        <p:cTn id="7" dur="500" fill="hold"/>
                                        <p:tgtEl>
                                          <p:spTgt spid="48145"/>
                                        </p:tgtEl>
                                        <p:attrNameLst>
                                          <p:attrName>ppt_w</p:attrName>
                                        </p:attrNameLst>
                                      </p:cBhvr>
                                      <p:tavLst>
                                        <p:tav tm="0">
                                          <p:val>
                                            <p:fltVal val="0"/>
                                          </p:val>
                                        </p:tav>
                                        <p:tav tm="100000">
                                          <p:val>
                                            <p:strVal val="#ppt_w"/>
                                          </p:val>
                                        </p:tav>
                                      </p:tavLst>
                                    </p:anim>
                                    <p:anim calcmode="lin" valueType="num">
                                      <p:cBhvr>
                                        <p:cTn id="8" dur="500" fill="hold"/>
                                        <p:tgtEl>
                                          <p:spTgt spid="4814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8146"/>
                                        </p:tgtEl>
                                        <p:attrNameLst>
                                          <p:attrName>style.visibility</p:attrName>
                                        </p:attrNameLst>
                                      </p:cBhvr>
                                      <p:to>
                                        <p:strVal val="visible"/>
                                      </p:to>
                                    </p:set>
                                    <p:anim calcmode="lin" valueType="num">
                                      <p:cBhvr>
                                        <p:cTn id="13" dur="500" fill="hold"/>
                                        <p:tgtEl>
                                          <p:spTgt spid="48146"/>
                                        </p:tgtEl>
                                        <p:attrNameLst>
                                          <p:attrName>ppt_w</p:attrName>
                                        </p:attrNameLst>
                                      </p:cBhvr>
                                      <p:tavLst>
                                        <p:tav tm="0">
                                          <p:val>
                                            <p:fltVal val="0"/>
                                          </p:val>
                                        </p:tav>
                                        <p:tav tm="100000">
                                          <p:val>
                                            <p:strVal val="#ppt_w"/>
                                          </p:val>
                                        </p:tav>
                                      </p:tavLst>
                                    </p:anim>
                                    <p:anim calcmode="lin" valueType="num">
                                      <p:cBhvr>
                                        <p:cTn id="14" dur="500" fill="hold"/>
                                        <p:tgtEl>
                                          <p:spTgt spid="48146"/>
                                        </p:tgtEl>
                                        <p:attrNameLst>
                                          <p:attrName>ppt_h</p:attrName>
                                        </p:attrNameLst>
                                      </p:cBhvr>
                                      <p:tavLst>
                                        <p:tav tm="0">
                                          <p:val>
                                            <p:fltVal val="0"/>
                                          </p:val>
                                        </p:tav>
                                        <p:tav tm="100000">
                                          <p:val>
                                            <p:strVal val="#ppt_h"/>
                                          </p:val>
                                        </p:tav>
                                      </p:tavLst>
                                    </p:anim>
                                    <p:animEffect transition="in" filter="fade">
                                      <p:cBhvr>
                                        <p:cTn id="15" dur="500"/>
                                        <p:tgtEl>
                                          <p:spTgt spid="4814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147"/>
                                        </p:tgtEl>
                                        <p:attrNameLst>
                                          <p:attrName>style.visibility</p:attrName>
                                        </p:attrNameLst>
                                      </p:cBhvr>
                                      <p:to>
                                        <p:strVal val="visible"/>
                                      </p:to>
                                    </p:set>
                                    <p:animEffect transition="in" filter="dissolve">
                                      <p:cBhvr>
                                        <p:cTn id="20" dur="500"/>
                                        <p:tgtEl>
                                          <p:spTgt spid="4814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48148"/>
                                        </p:tgtEl>
                                        <p:attrNameLst>
                                          <p:attrName>style.visibility</p:attrName>
                                        </p:attrNameLst>
                                      </p:cBhvr>
                                      <p:to>
                                        <p:strVal val="visible"/>
                                      </p:to>
                                    </p:set>
                                    <p:anim calcmode="lin" valueType="num">
                                      <p:cBhvr>
                                        <p:cTn id="25" dur="1000" fill="hold"/>
                                        <p:tgtEl>
                                          <p:spTgt spid="48148"/>
                                        </p:tgtEl>
                                        <p:attrNameLst>
                                          <p:attrName>ppt_w</p:attrName>
                                        </p:attrNameLst>
                                      </p:cBhvr>
                                      <p:tavLst>
                                        <p:tav tm="0">
                                          <p:val>
                                            <p:fltVal val="0"/>
                                          </p:val>
                                        </p:tav>
                                        <p:tav tm="100000">
                                          <p:val>
                                            <p:strVal val="#ppt_w"/>
                                          </p:val>
                                        </p:tav>
                                      </p:tavLst>
                                    </p:anim>
                                    <p:anim calcmode="lin" valueType="num">
                                      <p:cBhvr>
                                        <p:cTn id="26" dur="1000" fill="hold"/>
                                        <p:tgtEl>
                                          <p:spTgt spid="48148"/>
                                        </p:tgtEl>
                                        <p:attrNameLst>
                                          <p:attrName>ppt_h</p:attrName>
                                        </p:attrNameLst>
                                      </p:cBhvr>
                                      <p:tavLst>
                                        <p:tav tm="0">
                                          <p:val>
                                            <p:fltVal val="0"/>
                                          </p:val>
                                        </p:tav>
                                        <p:tav tm="100000">
                                          <p:val>
                                            <p:strVal val="#ppt_h"/>
                                          </p:val>
                                        </p:tav>
                                      </p:tavLst>
                                    </p:anim>
                                    <p:anim calcmode="lin" valueType="num">
                                      <p:cBhvr>
                                        <p:cTn id="27" dur="1000" fill="hold"/>
                                        <p:tgtEl>
                                          <p:spTgt spid="48148"/>
                                        </p:tgtEl>
                                        <p:attrNameLst>
                                          <p:attrName>style.rotation</p:attrName>
                                        </p:attrNameLst>
                                      </p:cBhvr>
                                      <p:tavLst>
                                        <p:tav tm="0">
                                          <p:val>
                                            <p:fltVal val="90"/>
                                          </p:val>
                                        </p:tav>
                                        <p:tav tm="100000">
                                          <p:val>
                                            <p:fltVal val="0"/>
                                          </p:val>
                                        </p:tav>
                                      </p:tavLst>
                                    </p:anim>
                                    <p:animEffect transition="in" filter="fade">
                                      <p:cBhvr>
                                        <p:cTn id="28" dur="1000"/>
                                        <p:tgtEl>
                                          <p:spTgt spid="4814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8149"/>
                                        </p:tgtEl>
                                        <p:attrNameLst>
                                          <p:attrName>style.visibility</p:attrName>
                                        </p:attrNameLst>
                                      </p:cBhvr>
                                      <p:to>
                                        <p:strVal val="visible"/>
                                      </p:to>
                                    </p:set>
                                    <p:animEffect transition="in" filter="dissolve">
                                      <p:cBhvr>
                                        <p:cTn id="33" dur="500"/>
                                        <p:tgtEl>
                                          <p:spTgt spid="48149"/>
                                        </p:tgtEl>
                                      </p:cBhvr>
                                    </p:animEffect>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grpId="0" nodeType="clickEffect">
                                  <p:stCondLst>
                                    <p:cond delay="0"/>
                                  </p:stCondLst>
                                  <p:iterate type="lt">
                                    <p:tmPct val="10000"/>
                                  </p:iterate>
                                  <p:childTnLst>
                                    <p:set>
                                      <p:cBhvr>
                                        <p:cTn id="37" dur="1" fill="hold">
                                          <p:stCondLst>
                                            <p:cond delay="0"/>
                                          </p:stCondLst>
                                        </p:cTn>
                                        <p:tgtEl>
                                          <p:spTgt spid="48150"/>
                                        </p:tgtEl>
                                        <p:attrNameLst>
                                          <p:attrName>style.visibility</p:attrName>
                                        </p:attrNameLst>
                                      </p:cBhvr>
                                      <p:to>
                                        <p:strVal val="visible"/>
                                      </p:to>
                                    </p:set>
                                    <p:animEffect transition="in" filter="fade">
                                      <p:cBhvr>
                                        <p:cTn id="38" dur="1000"/>
                                        <p:tgtEl>
                                          <p:spTgt spid="48150"/>
                                        </p:tgtEl>
                                      </p:cBhvr>
                                    </p:animEffect>
                                    <p:anim calcmode="lin" valueType="num">
                                      <p:cBhvr>
                                        <p:cTn id="39" dur="1000" fill="hold"/>
                                        <p:tgtEl>
                                          <p:spTgt spid="48150"/>
                                        </p:tgtEl>
                                        <p:attrNameLst>
                                          <p:attrName>ppt_x</p:attrName>
                                        </p:attrNameLst>
                                      </p:cBhvr>
                                      <p:tavLst>
                                        <p:tav tm="0">
                                          <p:val>
                                            <p:strVal val="#ppt_x-.1"/>
                                          </p:val>
                                        </p:tav>
                                        <p:tav tm="100000">
                                          <p:val>
                                            <p:strVal val="#ppt_x"/>
                                          </p:val>
                                        </p:tav>
                                      </p:tavLst>
                                    </p:anim>
                                    <p:anim calcmode="lin" valueType="num">
                                      <p:cBhvr>
                                        <p:cTn id="40" dur="1000" fill="hold"/>
                                        <p:tgtEl>
                                          <p:spTgt spid="48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5" grpId="0" bldLvl="0" autoUpdateAnimBg="0"/>
      <p:bldP spid="48146" grpId="0" bldLvl="0" autoUpdateAnimBg="0"/>
      <p:bldP spid="48147" grpId="0" bldLvl="0" autoUpdateAnimBg="0"/>
      <p:bldP spid="48148" grpId="0" bldLvl="0" autoUpdateAnimBg="0"/>
      <p:bldP spid="48149" grpId="0" bldLvl="0" autoUpdateAnimBg="0"/>
      <p:bldP spid="48150"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p:nvPr/>
        </p:nvGrpSpPr>
        <p:grpSpPr bwMode="auto">
          <a:xfrm>
            <a:off x="2916238" y="4830763"/>
            <a:ext cx="5184775" cy="469900"/>
            <a:chOff x="0" y="0"/>
            <a:chExt cx="8165" cy="738"/>
          </a:xfrm>
        </p:grpSpPr>
        <p:pic>
          <p:nvPicPr>
            <p:cNvPr id="49155" name="Picture 3"/>
            <p:cNvPicPr>
              <a:picLocks noChangeAspect="1" noChangeArrowheads="1"/>
            </p:cNvPicPr>
            <p:nvPr/>
          </p:nvPicPr>
          <p:blipFill>
            <a:blip r:embed="rId3" cstate="email"/>
            <a:srcRect/>
            <a:stretch>
              <a:fillRect/>
            </a:stretch>
          </p:blipFill>
          <p:spPr bwMode="auto">
            <a:xfrm>
              <a:off x="0" y="58"/>
              <a:ext cx="1888" cy="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6" name="Text Box 4"/>
            <p:cNvSpPr txBox="1">
              <a:spLocks noChangeArrowheads="1"/>
            </p:cNvSpPr>
            <p:nvPr/>
          </p:nvSpPr>
          <p:spPr bwMode="auto">
            <a:xfrm>
              <a:off x="0" y="0"/>
              <a:ext cx="8165" cy="638"/>
            </a:xfrm>
            <a:prstGeom prst="rect">
              <a:avLst/>
            </a:prstGeom>
            <a:noFill/>
            <a:ln w="9525" cap="rnd">
              <a:solidFill>
                <a:srgbClr val="000000"/>
              </a:solidFill>
              <a:prstDash val="sys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r>
                <a:rPr lang="zh-CN" altLang="en-US" sz="2000" b="1">
                  <a:latin typeface="Times New Roman" panose="02020603050405020304" pitchFamily="18" charset="0"/>
                  <a:cs typeface="Times New Roman" panose="02020603050405020304" pitchFamily="18" charset="0"/>
                </a:rPr>
                <a:t>adv.在(或向)上面；prep.在......上面</a:t>
              </a:r>
            </a:p>
          </p:txBody>
        </p:sp>
      </p:grpSp>
      <p:sp>
        <p:nvSpPr>
          <p:cNvPr id="49157" name="WordArt 5"/>
          <p:cNvSpPr>
            <a:spLocks noChangeArrowheads="1" noChangeShapeType="1"/>
          </p:cNvSpPr>
          <p:nvPr/>
        </p:nvSpPr>
        <p:spPr bwMode="auto">
          <a:xfrm>
            <a:off x="1909763" y="119063"/>
            <a:ext cx="4319587" cy="93503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a:gradFill rotWithShape="0">
                  <a:gsLst>
                    <a:gs pos="0">
                      <a:srgbClr val="FFFF00"/>
                    </a:gs>
                    <a:gs pos="100000">
                      <a:srgbClr val="FF9933"/>
                    </a:gs>
                  </a:gsLst>
                  <a:path path="rect">
                    <a:fillToRect r="100000" b="100000"/>
                  </a:path>
                </a:gradFill>
                <a:effectLst>
                  <a:outerShdw dist="35921" dir="2700000" algn="ctr" rotWithShape="0">
                    <a:srgbClr val="C0C0C0">
                      <a:alpha val="75000"/>
                    </a:srgbClr>
                  </a:outerShdw>
                </a:effectLst>
                <a:latin typeface="Arail"/>
              </a:rPr>
              <a:t>Project</a:t>
            </a:r>
            <a:endParaRPr lang="zh-CN" altLang="en-US" sz="3600" b="1">
              <a:gradFill rotWithShape="0">
                <a:gsLst>
                  <a:gs pos="0">
                    <a:srgbClr val="FFFF00"/>
                  </a:gs>
                  <a:gs pos="100000">
                    <a:srgbClr val="FF9933"/>
                  </a:gs>
                </a:gsLst>
                <a:path path="rect">
                  <a:fillToRect r="100000" b="100000"/>
                </a:path>
              </a:gradFill>
              <a:effectLst>
                <a:outerShdw dist="35921" dir="2700000" algn="ctr" rotWithShape="0">
                  <a:srgbClr val="C0C0C0">
                    <a:alpha val="75000"/>
                  </a:srgbClr>
                </a:outerShdw>
              </a:effectLst>
              <a:latin typeface="Arail"/>
            </a:endParaRPr>
          </a:p>
        </p:txBody>
      </p:sp>
      <p:sp>
        <p:nvSpPr>
          <p:cNvPr id="49158" name="Text Box 6"/>
          <p:cNvSpPr txBox="1">
            <a:spLocks noChangeArrowheads="1"/>
          </p:cNvSpPr>
          <p:nvPr/>
        </p:nvSpPr>
        <p:spPr bwMode="auto">
          <a:xfrm>
            <a:off x="952500" y="1211263"/>
            <a:ext cx="806132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t>Work in groups and discuss the following questions. Then make a poster about a fashion show for it.</a:t>
            </a:r>
          </a:p>
        </p:txBody>
      </p:sp>
      <p:sp>
        <p:nvSpPr>
          <p:cNvPr id="49159" name="Text Box 7"/>
          <p:cNvSpPr txBox="1">
            <a:spLocks noChangeArrowheads="1"/>
          </p:cNvSpPr>
          <p:nvPr/>
        </p:nvSpPr>
        <p:spPr bwMode="auto">
          <a:xfrm>
            <a:off x="195263" y="5022850"/>
            <a:ext cx="8818562" cy="175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30000"/>
              </a:lnSpc>
            </a:pPr>
            <a:r>
              <a:rPr lang="zh-CN" altLang="en-US" sz="2800">
                <a:latin typeface="Times New Roman" panose="02020603050405020304" pitchFamily="18" charset="0"/>
              </a:rPr>
              <a:t>1. Which costume </a:t>
            </a:r>
            <a:r>
              <a:rPr lang="zh-CN" altLang="en-US" sz="2800" b="1">
                <a:solidFill>
                  <a:srgbClr val="FF0000"/>
                </a:solidFill>
                <a:latin typeface="Times New Roman" panose="02020603050405020304" pitchFamily="18" charset="0"/>
              </a:rPr>
              <a:t>above</a:t>
            </a:r>
            <a:r>
              <a:rPr lang="zh-CN" altLang="en-US" sz="2800">
                <a:latin typeface="Times New Roman" panose="02020603050405020304" pitchFamily="18" charset="0"/>
              </a:rPr>
              <a:t> do you like best ?</a:t>
            </a:r>
          </a:p>
          <a:p>
            <a:pPr>
              <a:lnSpc>
                <a:spcPct val="130000"/>
              </a:lnSpc>
            </a:pPr>
            <a:r>
              <a:rPr lang="zh-CN" altLang="en-US" sz="2800">
                <a:latin typeface="Times New Roman" panose="02020603050405020304" pitchFamily="18" charset="0"/>
              </a:rPr>
              <a:t>2. Why do you like it most?</a:t>
            </a:r>
          </a:p>
          <a:p>
            <a:pPr>
              <a:lnSpc>
                <a:spcPct val="130000"/>
              </a:lnSpc>
            </a:pPr>
            <a:r>
              <a:rPr lang="zh-CN" altLang="en-US" sz="2800">
                <a:latin typeface="Times New Roman" panose="02020603050405020304" pitchFamily="18" charset="0"/>
              </a:rPr>
              <a:t>3. Can you list more costumes and give more information?</a:t>
            </a:r>
          </a:p>
        </p:txBody>
      </p:sp>
      <p:sp>
        <p:nvSpPr>
          <p:cNvPr id="49160" name="Oval 8"/>
          <p:cNvSpPr>
            <a:spLocks noChangeArrowheads="1"/>
          </p:cNvSpPr>
          <p:nvPr/>
        </p:nvSpPr>
        <p:spPr bwMode="auto">
          <a:xfrm>
            <a:off x="179388" y="1169988"/>
            <a:ext cx="792162" cy="576262"/>
          </a:xfrm>
          <a:prstGeom prst="ellipse">
            <a:avLst/>
          </a:prstGeom>
          <a:solidFill>
            <a:srgbClr val="EFF68E"/>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3200" b="1"/>
              <a:t>3</a:t>
            </a:r>
          </a:p>
        </p:txBody>
      </p:sp>
      <p:pic>
        <p:nvPicPr>
          <p:cNvPr id="49162" name="Picture 10" descr="1苗族"/>
          <p:cNvPicPr>
            <a:picLocks noChangeAspect="1" noChangeArrowheads="1"/>
          </p:cNvPicPr>
          <p:nvPr/>
        </p:nvPicPr>
        <p:blipFill>
          <a:blip r:embed="rId4" cstate="email"/>
          <a:srcRect/>
          <a:stretch>
            <a:fillRect/>
          </a:stretch>
        </p:blipFill>
        <p:spPr bwMode="auto">
          <a:xfrm>
            <a:off x="73025" y="2100263"/>
            <a:ext cx="1470025" cy="2589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63" name="Picture 11" descr="朝鲜族服装图片"/>
          <p:cNvPicPr>
            <a:picLocks noChangeAspect="1" noChangeArrowheads="1"/>
          </p:cNvPicPr>
          <p:nvPr/>
        </p:nvPicPr>
        <p:blipFill>
          <a:blip r:embed="rId5" cstate="email"/>
          <a:srcRect/>
          <a:stretch>
            <a:fillRect/>
          </a:stretch>
        </p:blipFill>
        <p:spPr bwMode="auto">
          <a:xfrm>
            <a:off x="1331913" y="2100263"/>
            <a:ext cx="1346200" cy="257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64" name="Picture 12" descr="4蒙古族"/>
          <p:cNvPicPr>
            <a:picLocks noChangeAspect="1" noChangeArrowheads="1"/>
          </p:cNvPicPr>
          <p:nvPr/>
        </p:nvPicPr>
        <p:blipFill>
          <a:blip r:embed="rId6" cstate="email"/>
          <a:srcRect/>
          <a:stretch>
            <a:fillRect/>
          </a:stretch>
        </p:blipFill>
        <p:spPr bwMode="auto">
          <a:xfrm>
            <a:off x="4575175" y="2100263"/>
            <a:ext cx="1323975" cy="2589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65" name="Picture 13" descr="5壮族"/>
          <p:cNvPicPr>
            <a:picLocks noChangeAspect="1" noChangeArrowheads="1"/>
          </p:cNvPicPr>
          <p:nvPr/>
        </p:nvPicPr>
        <p:blipFill>
          <a:blip r:embed="rId7" cstate="email"/>
          <a:srcRect/>
          <a:stretch>
            <a:fillRect/>
          </a:stretch>
        </p:blipFill>
        <p:spPr bwMode="auto">
          <a:xfrm>
            <a:off x="6156325" y="2100263"/>
            <a:ext cx="1274763" cy="2589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66" name="Picture 14" descr="6藏族"/>
          <p:cNvPicPr>
            <a:picLocks noChangeAspect="1" noChangeArrowheads="1"/>
          </p:cNvPicPr>
          <p:nvPr/>
        </p:nvPicPr>
        <p:blipFill>
          <a:blip r:embed="rId8" cstate="email"/>
          <a:srcRect/>
          <a:stretch>
            <a:fillRect/>
          </a:stretch>
        </p:blipFill>
        <p:spPr bwMode="auto">
          <a:xfrm>
            <a:off x="7431088" y="2100263"/>
            <a:ext cx="1582737" cy="2589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69" name="Picture 17"/>
          <p:cNvPicPr>
            <a:picLocks noChangeAspect="1" noChangeArrowheads="1"/>
          </p:cNvPicPr>
          <p:nvPr/>
        </p:nvPicPr>
        <p:blipFill>
          <a:blip r:embed="rId9" cstate="email"/>
          <a:srcRect/>
          <a:stretch>
            <a:fillRect/>
          </a:stretch>
        </p:blipFill>
        <p:spPr bwMode="auto">
          <a:xfrm>
            <a:off x="3076575" y="2068513"/>
            <a:ext cx="1038225" cy="265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lus/>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 calcmode="lin" valueType="num">
                                      <p:cBhvr>
                                        <p:cTn id="7" dur="500" fill="hold"/>
                                        <p:tgtEl>
                                          <p:spTgt spid="49159"/>
                                        </p:tgtEl>
                                        <p:attrNameLst>
                                          <p:attrName>ppt_w</p:attrName>
                                        </p:attrNameLst>
                                      </p:cBhvr>
                                      <p:tavLst>
                                        <p:tav tm="0">
                                          <p:val>
                                            <p:fltVal val="0"/>
                                          </p:val>
                                        </p:tav>
                                        <p:tav tm="100000">
                                          <p:val>
                                            <p:strVal val="#ppt_w"/>
                                          </p:val>
                                        </p:tav>
                                      </p:tavLst>
                                    </p:anim>
                                    <p:anim calcmode="lin" valueType="num">
                                      <p:cBhvr>
                                        <p:cTn id="8" dur="500" fill="hold"/>
                                        <p:tgtEl>
                                          <p:spTgt spid="4915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9154"/>
                                        </p:tgtEl>
                                        <p:attrNameLst>
                                          <p:attrName>style.visibility</p:attrName>
                                        </p:attrNameLst>
                                      </p:cBhvr>
                                      <p:to>
                                        <p:strVal val="visible"/>
                                      </p:to>
                                    </p:set>
                                    <p:animEffect transition="in" filter="dissolve">
                                      <p:cBhvr>
                                        <p:cTn id="13"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WordArt 2" descr="6c553234ec8fb7275bb5f5d5"/>
          <p:cNvSpPr>
            <a:spLocks noChangeArrowheads="1" noChangeShapeType="1"/>
          </p:cNvSpPr>
          <p:nvPr/>
        </p:nvSpPr>
        <p:spPr bwMode="auto">
          <a:xfrm>
            <a:off x="1620838" y="320675"/>
            <a:ext cx="5472112" cy="660400"/>
          </a:xfrm>
          <a:prstGeom prst="rect">
            <a:avLst/>
          </a:prstGeom>
        </p:spPr>
        <p:txBody>
          <a:bodyPr wrap="none" fromWordArt="1">
            <a:prstTxWarp prst="textPlain">
              <a:avLst>
                <a:gd name="adj" fmla="val 50000"/>
              </a:avLst>
            </a:prstTxWarp>
          </a:bodyPr>
          <a:lstStyle/>
          <a:p>
            <a:pPr algn="ctr"/>
            <a:r>
              <a:rPr lang="en-US" altLang="zh-CN" sz="3600" b="1" i="1" dirty="0">
                <a:ln w="9525">
                  <a:solidFill>
                    <a:srgbClr val="000000"/>
                  </a:solidFill>
                  <a:round/>
                </a:ln>
                <a:blipFill dpi="0" rotWithShape="0">
                  <a:blip r:embed="rId3"/>
                  <a:srcRect/>
                  <a:stretch>
                    <a:fillRect/>
                  </a:stretch>
                </a:blipFill>
                <a:effectLst>
                  <a:outerShdw dist="35921" dir="2700000" algn="ctr" rotWithShape="0">
                    <a:srgbClr val="808080">
                      <a:alpha val="75000"/>
                    </a:srgbClr>
                  </a:outerShdw>
                </a:effectLst>
                <a:latin typeface="Times New Roman" panose="02020603050405020304"/>
                <a:cs typeface="Times New Roman" panose="02020603050405020304"/>
              </a:rPr>
              <a:t>Exercises in class</a:t>
            </a:r>
            <a:endParaRPr lang="zh-CN" altLang="en-US" sz="3600" b="1" i="1" dirty="0">
              <a:ln w="9525">
                <a:solidFill>
                  <a:srgbClr val="000000"/>
                </a:solidFill>
                <a:round/>
              </a:ln>
              <a:blipFill dpi="0" rotWithShape="0">
                <a:blip r:embed="rId3"/>
                <a:srcRect/>
                <a:stretch>
                  <a:fillRect/>
                </a:stretch>
              </a:blipFill>
              <a:effectLst>
                <a:outerShdw dist="35921" dir="2700000" algn="ctr" rotWithShape="0">
                  <a:srgbClr val="808080">
                    <a:alpha val="75000"/>
                  </a:srgbClr>
                </a:outerShdw>
              </a:effectLst>
              <a:latin typeface="Times New Roman" panose="02020603050405020304"/>
              <a:cs typeface="Times New Roman" panose="02020603050405020304"/>
            </a:endParaRPr>
          </a:p>
        </p:txBody>
      </p:sp>
      <p:sp>
        <p:nvSpPr>
          <p:cNvPr id="50179" name="Text Box 3"/>
          <p:cNvSpPr txBox="1">
            <a:spLocks noChangeArrowheads="1"/>
          </p:cNvSpPr>
          <p:nvPr/>
        </p:nvSpPr>
        <p:spPr bwMode="auto">
          <a:xfrm>
            <a:off x="73025" y="1762125"/>
            <a:ext cx="536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400" b="1" dirty="0">
                <a:ea typeface="黑体" panose="02010609060101010101" pitchFamily="49" charset="-122"/>
              </a:rPr>
              <a:t>根据首字母或句意完成句子。</a:t>
            </a:r>
          </a:p>
        </p:txBody>
      </p:sp>
      <p:sp>
        <p:nvSpPr>
          <p:cNvPr id="50180" name="Text Box 4"/>
          <p:cNvSpPr txBox="1">
            <a:spLocks noChangeArrowheads="1"/>
          </p:cNvSpPr>
          <p:nvPr/>
        </p:nvSpPr>
        <p:spPr bwMode="auto">
          <a:xfrm>
            <a:off x="28575" y="2278063"/>
            <a:ext cx="9080500" cy="337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50000"/>
              </a:lnSpc>
            </a:pPr>
            <a:r>
              <a:rPr lang="zh-CN" altLang="en-US" sz="2400" b="1" dirty="0">
                <a:latin typeface="Times New Roman" panose="02020603050405020304" pitchFamily="18" charset="0"/>
              </a:rPr>
              <a:t>1. </a:t>
            </a:r>
            <a:r>
              <a:rPr lang="zh-CN" altLang="en-US" sz="2400" b="1" dirty="0">
                <a:latin typeface="Times New Roman" panose="02020603050405020304" pitchFamily="18" charset="0"/>
                <a:cs typeface="Times New Roman" panose="02020603050405020304" pitchFamily="18" charset="0"/>
              </a:rPr>
              <a:t>Pan Jiwen（潘基文）is the secretary of the UN（联合国）.He is from Korea,an A__</a:t>
            </a:r>
            <a:r>
              <a:rPr lang="zh-CN" altLang="en-US" sz="2400" b="1" dirty="0">
                <a:latin typeface="Times New Roman" panose="02020603050405020304" pitchFamily="18" charset="0"/>
              </a:rPr>
              <a:t>__</a:t>
            </a:r>
            <a:r>
              <a:rPr lang="zh-CN" altLang="en-US" sz="2400" b="1" dirty="0">
                <a:latin typeface="Times New Roman" panose="02020603050405020304" pitchFamily="18" charset="0"/>
                <a:cs typeface="Times New Roman" panose="02020603050405020304" pitchFamily="18" charset="0"/>
              </a:rPr>
              <a:t>__ country.</a:t>
            </a:r>
          </a:p>
          <a:p>
            <a:pPr eaLnBrk="0" hangingPunct="0">
              <a:lnSpc>
                <a:spcPct val="150000"/>
              </a:lnSpc>
            </a:pPr>
            <a:r>
              <a:rPr lang="zh-CN" altLang="en-US" sz="2400" b="1" dirty="0">
                <a:latin typeface="Times New Roman" panose="02020603050405020304" pitchFamily="18" charset="0"/>
              </a:rPr>
              <a:t>2. </a:t>
            </a:r>
            <a:r>
              <a:rPr lang="zh-CN" altLang="en-US" sz="2400" b="1" dirty="0">
                <a:latin typeface="Times New Roman" panose="02020603050405020304" pitchFamily="18" charset="0"/>
                <a:cs typeface="Times New Roman" panose="02020603050405020304" pitchFamily="18" charset="0"/>
              </a:rPr>
              <a:t>Ice cream is a_____</a:t>
            </a:r>
            <a:r>
              <a:rPr lang="zh-CN" altLang="en-US" sz="2400" b="1" dirty="0">
                <a:latin typeface="Times New Roman" panose="02020603050405020304" pitchFamily="18" charset="0"/>
              </a:rPr>
              <a:t>___</a:t>
            </a:r>
            <a:r>
              <a:rPr lang="zh-CN" altLang="en-US" sz="2400" b="1" dirty="0">
                <a:latin typeface="Times New Roman" panose="02020603050405020304" pitchFamily="18" charset="0"/>
                <a:cs typeface="Times New Roman" panose="02020603050405020304" pitchFamily="18" charset="0"/>
              </a:rPr>
              <a:t>__ to children. </a:t>
            </a:r>
          </a:p>
          <a:p>
            <a:pPr eaLnBrk="0" hangingPunct="0">
              <a:lnSpc>
                <a:spcPct val="150000"/>
              </a:lnSpc>
            </a:pPr>
            <a:r>
              <a:rPr lang="zh-CN" altLang="en-US" sz="2400" b="1" dirty="0">
                <a:latin typeface="Times New Roman" panose="02020603050405020304" pitchFamily="18" charset="0"/>
              </a:rPr>
              <a:t>3. </a:t>
            </a:r>
            <a:r>
              <a:rPr lang="zh-CN" altLang="en-US" sz="2400" b="1" dirty="0">
                <a:latin typeface="Times New Roman" panose="02020603050405020304" pitchFamily="18" charset="0"/>
                <a:cs typeface="Times New Roman" panose="02020603050405020304" pitchFamily="18" charset="0"/>
              </a:rPr>
              <a:t>She put some d____</a:t>
            </a:r>
            <a:r>
              <a:rPr lang="zh-CN" altLang="en-US" sz="2400" b="1" dirty="0">
                <a:latin typeface="Times New Roman" panose="02020603050405020304" pitchFamily="18" charset="0"/>
              </a:rPr>
              <a:t>__</a:t>
            </a:r>
            <a:r>
              <a:rPr lang="zh-CN" altLang="en-US" sz="2400" b="1" dirty="0">
                <a:latin typeface="Times New Roman" panose="02020603050405020304" pitchFamily="18" charset="0"/>
                <a:cs typeface="Times New Roman" panose="02020603050405020304" pitchFamily="18" charset="0"/>
              </a:rPr>
              <a:t>____ on the Christmas tree. </a:t>
            </a:r>
          </a:p>
          <a:p>
            <a:pPr eaLnBrk="0" hangingPunct="0">
              <a:lnSpc>
                <a:spcPct val="150000"/>
              </a:lnSpc>
            </a:pPr>
            <a:r>
              <a:rPr lang="zh-CN" altLang="en-US" sz="2400" b="1" dirty="0">
                <a:latin typeface="Times New Roman" panose="02020603050405020304" pitchFamily="18" charset="0"/>
              </a:rPr>
              <a:t>4. </a:t>
            </a:r>
            <a:r>
              <a:rPr lang="zh-CN" altLang="en-US" sz="2400" b="1" dirty="0">
                <a:latin typeface="Times New Roman" panose="02020603050405020304" pitchFamily="18" charset="0"/>
                <a:cs typeface="Times New Roman" panose="02020603050405020304" pitchFamily="18" charset="0"/>
              </a:rPr>
              <a:t>The Qing </a:t>
            </a:r>
            <a:r>
              <a:rPr lang="en-US" altLang="zh-CN" sz="2400" b="1" dirty="0">
                <a:latin typeface="Times New Roman" panose="02020603050405020304" pitchFamily="18" charset="0"/>
                <a:cs typeface="Times New Roman" panose="02020603050405020304" pitchFamily="18" charset="0"/>
              </a:rPr>
              <a:t>d</a:t>
            </a:r>
            <a:r>
              <a:rPr lang="zh-CN" altLang="en-US" sz="2400" b="1" dirty="0">
                <a:latin typeface="Times New Roman" panose="02020603050405020304" pitchFamily="18" charset="0"/>
                <a:cs typeface="Times New Roman" panose="02020603050405020304" pitchFamily="18" charset="0"/>
              </a:rPr>
              <a:t>____</a:t>
            </a:r>
            <a:r>
              <a:rPr lang="zh-CN" altLang="en-US" sz="2400" b="1" dirty="0">
                <a:latin typeface="Times New Roman" panose="02020603050405020304" pitchFamily="18" charset="0"/>
              </a:rPr>
              <a:t>_____</a:t>
            </a:r>
            <a:r>
              <a:rPr lang="zh-CN" altLang="en-US" sz="2400" b="1" dirty="0">
                <a:latin typeface="Times New Roman" panose="02020603050405020304" pitchFamily="18" charset="0"/>
                <a:cs typeface="Times New Roman" panose="02020603050405020304" pitchFamily="18" charset="0"/>
              </a:rPr>
              <a:t>_ ended in 1911. </a:t>
            </a:r>
          </a:p>
          <a:p>
            <a:pPr eaLnBrk="0" hangingPunct="0">
              <a:lnSpc>
                <a:spcPct val="150000"/>
              </a:lnSpc>
            </a:pPr>
            <a:r>
              <a:rPr lang="zh-CN" altLang="en-US" sz="2400" b="1" dirty="0">
                <a:latin typeface="Times New Roman" panose="02020603050405020304" pitchFamily="18" charset="0"/>
              </a:rPr>
              <a:t>5.Do you have your p________ computer at home ?</a:t>
            </a:r>
            <a:endParaRPr lang="zh-CN" altLang="en-US" sz="2400" b="1" dirty="0">
              <a:latin typeface="Times New Roman" panose="02020603050405020304" pitchFamily="18" charset="0"/>
              <a:cs typeface="Times New Roman" panose="02020603050405020304" pitchFamily="18" charset="0"/>
            </a:endParaRPr>
          </a:p>
        </p:txBody>
      </p:sp>
      <p:sp>
        <p:nvSpPr>
          <p:cNvPr id="50181" name="Text Box 5"/>
          <p:cNvSpPr txBox="1">
            <a:spLocks noChangeArrowheads="1"/>
          </p:cNvSpPr>
          <p:nvPr/>
        </p:nvSpPr>
        <p:spPr bwMode="auto">
          <a:xfrm>
            <a:off x="2316163" y="2997200"/>
            <a:ext cx="8874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rgbClr val="FF3399"/>
                </a:solidFill>
                <a:latin typeface="Times New Roman" panose="02020603050405020304" pitchFamily="18" charset="0"/>
              </a:rPr>
              <a:t>sian</a:t>
            </a:r>
          </a:p>
        </p:txBody>
      </p:sp>
      <p:sp>
        <p:nvSpPr>
          <p:cNvPr id="50182" name="Text Box 6"/>
          <p:cNvSpPr txBox="1">
            <a:spLocks noChangeArrowheads="1"/>
          </p:cNvSpPr>
          <p:nvPr/>
        </p:nvSpPr>
        <p:spPr bwMode="auto">
          <a:xfrm>
            <a:off x="2195513" y="3548063"/>
            <a:ext cx="1657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rgbClr val="FF3399"/>
                </a:solidFill>
                <a:latin typeface="Times New Roman" panose="02020603050405020304" pitchFamily="18" charset="0"/>
              </a:rPr>
              <a:t>ttractive</a:t>
            </a:r>
            <a:endParaRPr lang="zh-CN" altLang="en-US"/>
          </a:p>
        </p:txBody>
      </p:sp>
      <p:sp>
        <p:nvSpPr>
          <p:cNvPr id="50183" name="Text Box 7"/>
          <p:cNvSpPr txBox="1">
            <a:spLocks noChangeArrowheads="1"/>
          </p:cNvSpPr>
          <p:nvPr/>
        </p:nvSpPr>
        <p:spPr bwMode="auto">
          <a:xfrm>
            <a:off x="2316163" y="4051300"/>
            <a:ext cx="1536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rgbClr val="FF3399"/>
                </a:solidFill>
                <a:latin typeface="Times New Roman" panose="02020603050405020304" pitchFamily="18" charset="0"/>
              </a:rPr>
              <a:t>ecorations</a:t>
            </a:r>
            <a:endParaRPr lang="zh-CN" altLang="en-US"/>
          </a:p>
        </p:txBody>
      </p:sp>
      <p:sp>
        <p:nvSpPr>
          <p:cNvPr id="50184" name="Text Box 8"/>
          <p:cNvSpPr txBox="1">
            <a:spLocks noChangeArrowheads="1"/>
          </p:cNvSpPr>
          <p:nvPr/>
        </p:nvSpPr>
        <p:spPr bwMode="auto">
          <a:xfrm>
            <a:off x="1801813" y="4627563"/>
            <a:ext cx="16906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400" b="1">
                <a:solidFill>
                  <a:srgbClr val="FF3399"/>
                </a:solidFill>
                <a:latin typeface="Times New Roman" panose="02020603050405020304" pitchFamily="18" charset="0"/>
              </a:rPr>
              <a:t>ynasty</a:t>
            </a:r>
            <a:endParaRPr lang="en-US" altLang="zh-CN"/>
          </a:p>
        </p:txBody>
      </p:sp>
      <p:sp>
        <p:nvSpPr>
          <p:cNvPr id="50185" name="Text Box 9"/>
          <p:cNvSpPr txBox="1">
            <a:spLocks noChangeArrowheads="1"/>
          </p:cNvSpPr>
          <p:nvPr/>
        </p:nvSpPr>
        <p:spPr bwMode="auto">
          <a:xfrm>
            <a:off x="2843213" y="5203825"/>
            <a:ext cx="15843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rgbClr val="FF3399"/>
                </a:solidFill>
                <a:latin typeface="Times New Roman" panose="02020603050405020304" pitchFamily="18" charset="0"/>
              </a:rPr>
              <a:t>ersonal</a:t>
            </a:r>
            <a:endParaRPr lang="zh-CN" altLang="en-US"/>
          </a:p>
        </p:txBody>
      </p:sp>
    </p:spTree>
  </p:cSld>
  <p:clrMapOvr>
    <a:masterClrMapping/>
  </p:clrMapOvr>
  <p:transition>
    <p:dissolv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0181"/>
                                        </p:tgtEl>
                                        <p:attrNameLst>
                                          <p:attrName>style.visibility</p:attrName>
                                        </p:attrNameLst>
                                      </p:cBhvr>
                                      <p:to>
                                        <p:strVal val="visible"/>
                                      </p:to>
                                    </p:set>
                                    <p:anim calcmode="lin" valueType="num">
                                      <p:cBhvr>
                                        <p:cTn id="7" dur="500" fill="hold"/>
                                        <p:tgtEl>
                                          <p:spTgt spid="5018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181"/>
                                        </p:tgtEl>
                                        <p:attrNameLst>
                                          <p:attrName>ppt_y</p:attrName>
                                        </p:attrNameLst>
                                      </p:cBhvr>
                                      <p:tavLst>
                                        <p:tav tm="0">
                                          <p:val>
                                            <p:strVal val="#ppt_y"/>
                                          </p:val>
                                        </p:tav>
                                        <p:tav tm="100000">
                                          <p:val>
                                            <p:strVal val="#ppt_y"/>
                                          </p:val>
                                        </p:tav>
                                      </p:tavLst>
                                    </p:anim>
                                    <p:anim calcmode="lin" valueType="num">
                                      <p:cBhvr>
                                        <p:cTn id="9" dur="500" fill="hold"/>
                                        <p:tgtEl>
                                          <p:spTgt spid="5018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18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p:tgtEl>
                                          <p:spTgt spid="50181"/>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50182"/>
                                        </p:tgtEl>
                                        <p:attrNameLst>
                                          <p:attrName>style.visibility</p:attrName>
                                        </p:attrNameLst>
                                      </p:cBhvr>
                                      <p:to>
                                        <p:strVal val="visible"/>
                                      </p:to>
                                    </p:set>
                                    <p:anim calcmode="lin" valueType="num">
                                      <p:cBhvr>
                                        <p:cTn id="16" dur="500" fill="hold"/>
                                        <p:tgtEl>
                                          <p:spTgt spid="50182"/>
                                        </p:tgtEl>
                                        <p:attrNameLst>
                                          <p:attrName>ppt_w</p:attrName>
                                        </p:attrNameLst>
                                      </p:cBhvr>
                                      <p:tavLst>
                                        <p:tav tm="0">
                                          <p:val>
                                            <p:fltVal val="0"/>
                                          </p:val>
                                        </p:tav>
                                        <p:tav tm="100000">
                                          <p:val>
                                            <p:strVal val="#ppt_w"/>
                                          </p:val>
                                        </p:tav>
                                      </p:tavLst>
                                    </p:anim>
                                    <p:anim calcmode="lin" valueType="num">
                                      <p:cBhvr>
                                        <p:cTn id="17" dur="500" fill="hold"/>
                                        <p:tgtEl>
                                          <p:spTgt spid="50182"/>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50183"/>
                                        </p:tgtEl>
                                        <p:attrNameLst>
                                          <p:attrName>style.visibility</p:attrName>
                                        </p:attrNameLst>
                                      </p:cBhvr>
                                      <p:to>
                                        <p:strVal val="visible"/>
                                      </p:to>
                                    </p:set>
                                    <p:anim calcmode="lin" valueType="num">
                                      <p:cBhvr>
                                        <p:cTn id="22" dur="1000" fill="hold"/>
                                        <p:tgtEl>
                                          <p:spTgt spid="50183"/>
                                        </p:tgtEl>
                                        <p:attrNameLst>
                                          <p:attrName>ppt_w</p:attrName>
                                        </p:attrNameLst>
                                      </p:cBhvr>
                                      <p:tavLst>
                                        <p:tav tm="0">
                                          <p:val>
                                            <p:strVal val="#ppt_w+.3"/>
                                          </p:val>
                                        </p:tav>
                                        <p:tav tm="100000">
                                          <p:val>
                                            <p:strVal val="#ppt_w"/>
                                          </p:val>
                                        </p:tav>
                                      </p:tavLst>
                                    </p:anim>
                                    <p:anim calcmode="lin" valueType="num">
                                      <p:cBhvr>
                                        <p:cTn id="23" dur="1000" fill="hold"/>
                                        <p:tgtEl>
                                          <p:spTgt spid="50183"/>
                                        </p:tgtEl>
                                        <p:attrNameLst>
                                          <p:attrName>ppt_h</p:attrName>
                                        </p:attrNameLst>
                                      </p:cBhvr>
                                      <p:tavLst>
                                        <p:tav tm="0">
                                          <p:val>
                                            <p:strVal val="#ppt_h"/>
                                          </p:val>
                                        </p:tav>
                                        <p:tav tm="100000">
                                          <p:val>
                                            <p:strVal val="#ppt_h"/>
                                          </p:val>
                                        </p:tav>
                                      </p:tavLst>
                                    </p:anim>
                                    <p:animEffect transition="in" filter="fade">
                                      <p:cBhvr>
                                        <p:cTn id="24" dur="1000"/>
                                        <p:tgtEl>
                                          <p:spTgt spid="50183"/>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50184"/>
                                        </p:tgtEl>
                                        <p:attrNameLst>
                                          <p:attrName>style.visibility</p:attrName>
                                        </p:attrNameLst>
                                      </p:cBhvr>
                                      <p:to>
                                        <p:strVal val="visible"/>
                                      </p:to>
                                    </p:set>
                                    <p:anim calcmode="discrete" valueType="clr">
                                      <p:cBhvr override="childStyle">
                                        <p:cTn id="29" dur="80"/>
                                        <p:tgtEl>
                                          <p:spTgt spid="50184"/>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50184"/>
                                        </p:tgtEl>
                                        <p:attrNameLst>
                                          <p:attrName>fillcolor</p:attrName>
                                        </p:attrNameLst>
                                      </p:cBhvr>
                                      <p:tavLst>
                                        <p:tav tm="0">
                                          <p:val>
                                            <p:clrVal>
                                              <a:schemeClr val="accent2"/>
                                            </p:clrVal>
                                          </p:val>
                                        </p:tav>
                                        <p:tav tm="50000">
                                          <p:val>
                                            <p:clrVal>
                                              <a:schemeClr val="hlink"/>
                                            </p:clrVal>
                                          </p:val>
                                        </p:tav>
                                      </p:tavLst>
                                    </p:anim>
                                    <p:set>
                                      <p:cBhvr>
                                        <p:cTn id="31" dur="80"/>
                                        <p:tgtEl>
                                          <p:spTgt spid="50184"/>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50185"/>
                                        </p:tgtEl>
                                        <p:attrNameLst>
                                          <p:attrName>style.visibility</p:attrName>
                                        </p:attrNameLst>
                                      </p:cBhvr>
                                      <p:to>
                                        <p:strVal val="visible"/>
                                      </p:to>
                                    </p:set>
                                    <p:anim calcmode="lin" valueType="num">
                                      <p:cBhvr>
                                        <p:cTn id="36" dur="1000" fill="hold"/>
                                        <p:tgtEl>
                                          <p:spTgt spid="50185"/>
                                        </p:tgtEl>
                                        <p:attrNameLst>
                                          <p:attrName>ppt_w</p:attrName>
                                        </p:attrNameLst>
                                      </p:cBhvr>
                                      <p:tavLst>
                                        <p:tav tm="0">
                                          <p:val>
                                            <p:fltVal val="0"/>
                                          </p:val>
                                        </p:tav>
                                        <p:tav tm="100000">
                                          <p:val>
                                            <p:strVal val="#ppt_w"/>
                                          </p:val>
                                        </p:tav>
                                      </p:tavLst>
                                    </p:anim>
                                    <p:anim calcmode="lin" valueType="num">
                                      <p:cBhvr>
                                        <p:cTn id="37" dur="1000" fill="hold"/>
                                        <p:tgtEl>
                                          <p:spTgt spid="50185"/>
                                        </p:tgtEl>
                                        <p:attrNameLst>
                                          <p:attrName>ppt_h</p:attrName>
                                        </p:attrNameLst>
                                      </p:cBhvr>
                                      <p:tavLst>
                                        <p:tav tm="0">
                                          <p:val>
                                            <p:fltVal val="0"/>
                                          </p:val>
                                        </p:tav>
                                        <p:tav tm="100000">
                                          <p:val>
                                            <p:strVal val="#ppt_h"/>
                                          </p:val>
                                        </p:tav>
                                      </p:tavLst>
                                    </p:anim>
                                    <p:anim calcmode="lin" valueType="num">
                                      <p:cBhvr>
                                        <p:cTn id="38" dur="1000" fill="hold"/>
                                        <p:tgtEl>
                                          <p:spTgt spid="50185"/>
                                        </p:tgtEl>
                                        <p:attrNameLst>
                                          <p:attrName>style.rotation</p:attrName>
                                        </p:attrNameLst>
                                      </p:cBhvr>
                                      <p:tavLst>
                                        <p:tav tm="0">
                                          <p:val>
                                            <p:fltVal val="90"/>
                                          </p:val>
                                        </p:tav>
                                        <p:tav tm="100000">
                                          <p:val>
                                            <p:fltVal val="0"/>
                                          </p:val>
                                        </p:tav>
                                      </p:tavLst>
                                    </p:anim>
                                    <p:animEffect transition="in" filter="fade">
                                      <p:cBhvr>
                                        <p:cTn id="39" dur="10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ldLvl="0" autoUpdateAnimBg="0"/>
      <p:bldP spid="50182" grpId="0" bldLvl="0" autoUpdateAnimBg="0"/>
      <p:bldP spid="50183" grpId="0" bldLvl="0" autoUpdateAnimBg="0"/>
      <p:bldP spid="50184" grpId="0" bldLvl="0" autoUpdateAnimBg="0"/>
      <p:bldP spid="50185"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2"/>
          <p:cNvSpPr>
            <a:spLocks noChangeArrowheads="1" noChangeShapeType="1"/>
          </p:cNvSpPr>
          <p:nvPr/>
        </p:nvSpPr>
        <p:spPr bwMode="auto">
          <a:xfrm>
            <a:off x="1003300" y="190500"/>
            <a:ext cx="4649788" cy="430213"/>
          </a:xfrm>
          <a:prstGeom prst="rect">
            <a:avLst/>
          </a:prstGeom>
        </p:spPr>
        <p:txBody>
          <a:bodyPr wrap="none" fromWordArt="1">
            <a:prstTxWarp prst="textPlain">
              <a:avLst>
                <a:gd name="adj" fmla="val 50000"/>
              </a:avLst>
            </a:prstTxWarp>
          </a:bodyPr>
          <a:lstStyle/>
          <a:p>
            <a:pPr algn="ctr"/>
            <a:r>
              <a:rPr lang="en-US" altLang="zh-CN" sz="3600" b="1" i="1" kern="1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Times New Roman" panose="02020603050405020304"/>
                <a:cs typeface="Times New Roman" panose="02020603050405020304"/>
              </a:rPr>
              <a:t>Exercises in class</a:t>
            </a:r>
            <a:endParaRPr lang="zh-CN" altLang="en-US" sz="3600" b="1" i="1" kern="1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Times New Roman" panose="02020603050405020304"/>
              <a:cs typeface="Times New Roman" panose="02020603050405020304"/>
            </a:endParaRPr>
          </a:p>
        </p:txBody>
      </p:sp>
      <p:sp>
        <p:nvSpPr>
          <p:cNvPr id="51203" name="Text Box 3"/>
          <p:cNvSpPr txBox="1">
            <a:spLocks noChangeArrowheads="1"/>
          </p:cNvSpPr>
          <p:nvPr/>
        </p:nvSpPr>
        <p:spPr bwMode="auto">
          <a:xfrm>
            <a:off x="15875" y="1050925"/>
            <a:ext cx="9093200" cy="570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15000"/>
              </a:lnSpc>
            </a:pPr>
            <a:r>
              <a:rPr lang="zh-CN" altLang="en-US"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rPr>
              <a:t>1</a:t>
            </a:r>
            <a:r>
              <a:rPr lang="zh-CN" altLang="en-US"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He asked when _____.</a:t>
            </a:r>
          </a:p>
          <a:p>
            <a:pPr eaLnBrk="0" hangingPunct="0">
              <a:lnSpc>
                <a:spcPct val="115000"/>
              </a:lnSpc>
            </a:pPr>
            <a:r>
              <a:rPr lang="zh-CN" altLang="en-US" sz="2000" b="1" dirty="0">
                <a:latin typeface="Times New Roman" panose="02020603050405020304" pitchFamily="18" charset="0"/>
                <a:cs typeface="Times New Roman" panose="02020603050405020304" pitchFamily="18" charset="0"/>
              </a:rPr>
              <a:t>           A .they will go to the zoo     </a:t>
            </a:r>
          </a:p>
          <a:p>
            <a:pPr eaLnBrk="0" hangingPunct="0">
              <a:lnSpc>
                <a:spcPct val="115000"/>
              </a:lnSpc>
            </a:pPr>
            <a:r>
              <a:rPr lang="zh-CN" altLang="en-US" sz="2000" b="1" dirty="0">
                <a:latin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B. they would go to the zoo</a:t>
            </a:r>
          </a:p>
          <a:p>
            <a:pPr eaLnBrk="0" hangingPunct="0">
              <a:lnSpc>
                <a:spcPct val="115000"/>
              </a:lnSpc>
            </a:pPr>
            <a:r>
              <a:rPr lang="zh-CN" altLang="en-US" sz="2000" b="1" dirty="0">
                <a:latin typeface="Times New Roman" panose="02020603050405020304" pitchFamily="18" charset="0"/>
                <a:cs typeface="Times New Roman" panose="02020603050405020304" pitchFamily="18" charset="0"/>
              </a:rPr>
              <a:t>           C .would they go to the zoo</a:t>
            </a:r>
          </a:p>
          <a:p>
            <a:pPr eaLnBrk="0" hangingPunct="0">
              <a:lnSpc>
                <a:spcPct val="115000"/>
              </a:lnSpc>
            </a:pPr>
            <a:r>
              <a:rPr lang="zh-CN" altLang="en-US"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rPr>
              <a:t>2</a:t>
            </a:r>
            <a:r>
              <a:rPr lang="zh-CN" altLang="en-US"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There is a _____shop. You can buy some ____.</a:t>
            </a:r>
          </a:p>
          <a:p>
            <a:pPr eaLnBrk="0" hangingPunct="0">
              <a:lnSpc>
                <a:spcPct val="115000"/>
              </a:lnSpc>
            </a:pPr>
            <a:r>
              <a:rPr lang="zh-CN" altLang="en-US" sz="2000" b="1" dirty="0">
                <a:latin typeface="Times New Roman" panose="02020603050405020304" pitchFamily="18" charset="0"/>
                <a:cs typeface="Times New Roman" panose="02020603050405020304" pitchFamily="18" charset="0"/>
              </a:rPr>
              <a:t>           A. clothes; clothing     B. clothes; clothes   C .clothing; clothes</a:t>
            </a:r>
          </a:p>
          <a:p>
            <a:pPr eaLnBrk="0" hangingPunct="0">
              <a:lnSpc>
                <a:spcPct val="115000"/>
              </a:lnSpc>
            </a:pPr>
            <a:r>
              <a:rPr lang="zh-CN" altLang="en-US"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rPr>
              <a:t>3</a:t>
            </a:r>
            <a:r>
              <a:rPr lang="zh-CN" altLang="en-US"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The teacher asked_____.</a:t>
            </a:r>
          </a:p>
          <a:p>
            <a:pPr eaLnBrk="0" hangingPunct="0">
              <a:lnSpc>
                <a:spcPct val="115000"/>
              </a:lnSpc>
            </a:pPr>
            <a:r>
              <a:rPr lang="zh-CN" altLang="en-US" sz="2000" b="1" dirty="0">
                <a:latin typeface="Times New Roman" panose="02020603050405020304" pitchFamily="18" charset="0"/>
                <a:cs typeface="Times New Roman" panose="02020603050405020304" pitchFamily="18" charset="0"/>
              </a:rPr>
              <a:t>           A. if we were reading English    </a:t>
            </a:r>
          </a:p>
          <a:p>
            <a:pPr eaLnBrk="0" hangingPunct="0">
              <a:lnSpc>
                <a:spcPct val="115000"/>
              </a:lnSpc>
            </a:pPr>
            <a:r>
              <a:rPr lang="zh-CN" altLang="en-US" sz="2000" b="1" dirty="0">
                <a:latin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B. if we are reading English  </a:t>
            </a:r>
          </a:p>
          <a:p>
            <a:pPr eaLnBrk="0" hangingPunct="0">
              <a:lnSpc>
                <a:spcPct val="115000"/>
              </a:lnSpc>
            </a:pPr>
            <a:r>
              <a:rPr lang="zh-CN" altLang="en-US" sz="2000" b="1" dirty="0">
                <a:latin typeface="Times New Roman" panose="02020603050405020304" pitchFamily="18" charset="0"/>
                <a:cs typeface="Times New Roman" panose="02020603050405020304" pitchFamily="18" charset="0"/>
              </a:rPr>
              <a:t>           C</a:t>
            </a:r>
            <a:r>
              <a:rPr lang="zh-CN" altLang="en-US" sz="2000" b="1" dirty="0">
                <a:latin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 if were we reading English  </a:t>
            </a:r>
          </a:p>
          <a:p>
            <a:pPr eaLnBrk="0" hangingPunct="0">
              <a:lnSpc>
                <a:spcPct val="115000"/>
              </a:lnSpc>
            </a:pPr>
            <a:r>
              <a:rPr lang="zh-CN" altLang="en-US"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rPr>
              <a:t>4</a:t>
            </a:r>
            <a:r>
              <a:rPr lang="zh-CN" altLang="en-US"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 When are you going to </a:t>
            </a:r>
            <a:r>
              <a:rPr lang="zh-CN" altLang="en-US" sz="2000" b="1" dirty="0">
                <a:latin typeface="Times New Roman" panose="02020603050405020304" pitchFamily="18" charset="0"/>
              </a:rPr>
              <a:t>Tibet</a:t>
            </a:r>
            <a:r>
              <a:rPr lang="zh-CN" altLang="en-US" sz="2000" b="1" dirty="0">
                <a:latin typeface="Times New Roman" panose="02020603050405020304" pitchFamily="18" charset="0"/>
                <a:cs typeface="Times New Roman" panose="02020603050405020304" pitchFamily="18" charset="0"/>
              </a:rPr>
              <a:t> for your holidays?</a:t>
            </a:r>
          </a:p>
          <a:p>
            <a:pPr eaLnBrk="0" hangingPunct="0">
              <a:lnSpc>
                <a:spcPct val="115000"/>
              </a:lnSpc>
            </a:pPr>
            <a:r>
              <a:rPr lang="zh-CN" altLang="en-US"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 I haven’t decided. ____this Sunday ____ next Sunday is OK.</a:t>
            </a:r>
          </a:p>
          <a:p>
            <a:pPr eaLnBrk="0" hangingPunct="0">
              <a:lnSpc>
                <a:spcPct val="115000"/>
              </a:lnSpc>
            </a:pPr>
            <a:r>
              <a:rPr lang="zh-CN" altLang="en-US" sz="2000" b="1" dirty="0">
                <a:latin typeface="Times New Roman" panose="02020603050405020304" pitchFamily="18" charset="0"/>
                <a:cs typeface="Times New Roman" panose="02020603050405020304" pitchFamily="18" charset="0"/>
              </a:rPr>
              <a:t>          A. Either; or      B. Neither; nor     C. not only; but also</a:t>
            </a:r>
          </a:p>
          <a:p>
            <a:pPr eaLnBrk="0" hangingPunct="0">
              <a:lnSpc>
                <a:spcPct val="115000"/>
              </a:lnSpc>
            </a:pPr>
            <a:r>
              <a:rPr lang="zh-CN" altLang="en-US"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rPr>
              <a:t>5</a:t>
            </a:r>
            <a:r>
              <a:rPr lang="zh-CN" altLang="en-US"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rPr>
              <a:t> Sun Yang</a:t>
            </a:r>
            <a:r>
              <a:rPr lang="zh-CN" altLang="en-US" sz="2000" b="1" dirty="0">
                <a:latin typeface="Times New Roman" panose="02020603050405020304" pitchFamily="18" charset="0"/>
                <a:cs typeface="Times New Roman" panose="02020603050405020304" pitchFamily="18" charset="0"/>
              </a:rPr>
              <a:t> became known ____ the world in the 20</a:t>
            </a:r>
            <a:r>
              <a:rPr lang="zh-CN" altLang="en-US" sz="2000" b="1" dirty="0">
                <a:latin typeface="Times New Roman" panose="02020603050405020304" pitchFamily="18" charset="0"/>
              </a:rPr>
              <a:t>12</a:t>
            </a:r>
            <a:r>
              <a:rPr lang="zh-CN" altLang="en-US"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rPr>
              <a:t>London</a:t>
            </a:r>
            <a:r>
              <a:rPr lang="zh-CN" altLang="en-US" sz="2000" b="1" dirty="0">
                <a:latin typeface="Times New Roman" panose="02020603050405020304" pitchFamily="18" charset="0"/>
                <a:cs typeface="Times New Roman" panose="02020603050405020304" pitchFamily="18" charset="0"/>
              </a:rPr>
              <a:t> Olympic </a:t>
            </a:r>
            <a:r>
              <a:rPr lang="en-US" altLang="zh-CN" sz="2000" b="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Games.</a:t>
            </a:r>
          </a:p>
          <a:p>
            <a:pPr eaLnBrk="0" hangingPunct="0">
              <a:lnSpc>
                <a:spcPct val="115000"/>
              </a:lnSpc>
            </a:pPr>
            <a:r>
              <a:rPr lang="zh-CN" altLang="en-US" sz="2000" b="1" dirty="0">
                <a:latin typeface="Times New Roman" panose="02020603050405020304" pitchFamily="18" charset="0"/>
                <a:cs typeface="Times New Roman" panose="02020603050405020304" pitchFamily="18" charset="0"/>
              </a:rPr>
              <a:t>          A. for        B. as       C. to</a:t>
            </a:r>
          </a:p>
        </p:txBody>
      </p:sp>
      <p:sp>
        <p:nvSpPr>
          <p:cNvPr id="51204" name="Rectangle 4"/>
          <p:cNvSpPr>
            <a:spLocks noChangeArrowheads="1"/>
          </p:cNvSpPr>
          <p:nvPr/>
        </p:nvSpPr>
        <p:spPr bwMode="auto">
          <a:xfrm>
            <a:off x="34925" y="620713"/>
            <a:ext cx="18002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5000"/>
              </a:lnSpc>
            </a:pPr>
            <a:r>
              <a:rPr lang="zh-CN" altLang="en-US" sz="2400" b="1" dirty="0">
                <a:ea typeface="黑体" panose="02010609060101010101" pitchFamily="49" charset="-122"/>
              </a:rPr>
              <a:t>单项选择</a:t>
            </a:r>
          </a:p>
        </p:txBody>
      </p:sp>
      <p:sp>
        <p:nvSpPr>
          <p:cNvPr id="51205" name="Text Box 5"/>
          <p:cNvSpPr txBox="1">
            <a:spLocks noChangeArrowheads="1"/>
          </p:cNvSpPr>
          <p:nvPr/>
        </p:nvSpPr>
        <p:spPr bwMode="auto">
          <a:xfrm>
            <a:off x="-20638" y="1123950"/>
            <a:ext cx="871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a:solidFill>
                  <a:srgbClr val="FF0000"/>
                </a:solidFill>
                <a:latin typeface="Times New Roman" panose="02020603050405020304" pitchFamily="18" charset="0"/>
              </a:rPr>
              <a:t>B</a:t>
            </a:r>
          </a:p>
        </p:txBody>
      </p:sp>
      <p:sp>
        <p:nvSpPr>
          <p:cNvPr id="51206" name="Text Box 6"/>
          <p:cNvSpPr txBox="1">
            <a:spLocks noChangeArrowheads="1"/>
          </p:cNvSpPr>
          <p:nvPr/>
        </p:nvSpPr>
        <p:spPr bwMode="auto">
          <a:xfrm>
            <a:off x="-20638" y="2527300"/>
            <a:ext cx="8715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000" b="1">
                <a:solidFill>
                  <a:srgbClr val="FF0000"/>
                </a:solidFill>
                <a:latin typeface="Times New Roman" panose="02020603050405020304" pitchFamily="18" charset="0"/>
              </a:rPr>
              <a:t>C</a:t>
            </a:r>
          </a:p>
        </p:txBody>
      </p:sp>
      <p:sp>
        <p:nvSpPr>
          <p:cNvPr id="51207" name="Text Box 7"/>
          <p:cNvSpPr txBox="1">
            <a:spLocks noChangeArrowheads="1"/>
          </p:cNvSpPr>
          <p:nvPr/>
        </p:nvSpPr>
        <p:spPr bwMode="auto">
          <a:xfrm>
            <a:off x="-20638" y="3213100"/>
            <a:ext cx="8715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000" b="1">
                <a:solidFill>
                  <a:srgbClr val="FF0000"/>
                </a:solidFill>
                <a:latin typeface="Times New Roman" panose="02020603050405020304" pitchFamily="18" charset="0"/>
              </a:rPr>
              <a:t>A</a:t>
            </a:r>
          </a:p>
        </p:txBody>
      </p:sp>
      <p:sp>
        <p:nvSpPr>
          <p:cNvPr id="51208" name="Text Box 8"/>
          <p:cNvSpPr txBox="1">
            <a:spLocks noChangeArrowheads="1"/>
          </p:cNvSpPr>
          <p:nvPr/>
        </p:nvSpPr>
        <p:spPr bwMode="auto">
          <a:xfrm>
            <a:off x="-20638" y="4616450"/>
            <a:ext cx="8715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000" b="1">
                <a:solidFill>
                  <a:srgbClr val="FF0000"/>
                </a:solidFill>
                <a:latin typeface="Times New Roman" panose="02020603050405020304" pitchFamily="18" charset="0"/>
              </a:rPr>
              <a:t>A</a:t>
            </a:r>
          </a:p>
        </p:txBody>
      </p:sp>
      <p:sp>
        <p:nvSpPr>
          <p:cNvPr id="51209" name="Text Box 9"/>
          <p:cNvSpPr txBox="1">
            <a:spLocks noChangeArrowheads="1"/>
          </p:cNvSpPr>
          <p:nvPr/>
        </p:nvSpPr>
        <p:spPr bwMode="auto">
          <a:xfrm>
            <a:off x="-20638" y="5624513"/>
            <a:ext cx="8715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000" b="1">
                <a:solidFill>
                  <a:srgbClr val="FF0000"/>
                </a:solidFill>
                <a:latin typeface="Times New Roman" panose="02020603050405020304" pitchFamily="18" charset="0"/>
              </a:rPr>
              <a:t>C</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p:cTn id="7" dur="500" fill="hold"/>
                                        <p:tgtEl>
                                          <p:spTgt spid="51205"/>
                                        </p:tgtEl>
                                        <p:attrNameLst>
                                          <p:attrName>ppt_w</p:attrName>
                                        </p:attrNameLst>
                                      </p:cBhvr>
                                      <p:tavLst>
                                        <p:tav tm="0">
                                          <p:val>
                                            <p:fltVal val="0"/>
                                          </p:val>
                                        </p:tav>
                                        <p:tav tm="100000">
                                          <p:val>
                                            <p:strVal val="#ppt_w"/>
                                          </p:val>
                                        </p:tav>
                                      </p:tavLst>
                                    </p:anim>
                                    <p:anim calcmode="lin" valueType="num">
                                      <p:cBhvr>
                                        <p:cTn id="8" dur="500" fill="hold"/>
                                        <p:tgtEl>
                                          <p:spTgt spid="5120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51206"/>
                                        </p:tgtEl>
                                        <p:attrNameLst>
                                          <p:attrName>style.visibility</p:attrName>
                                        </p:attrNameLst>
                                      </p:cBhvr>
                                      <p:to>
                                        <p:strVal val="visible"/>
                                      </p:to>
                                    </p:set>
                                    <p:anim calcmode="lin" valueType="num">
                                      <p:cBhvr>
                                        <p:cTn id="13" dur="1000" fill="hold"/>
                                        <p:tgtEl>
                                          <p:spTgt spid="51206"/>
                                        </p:tgtEl>
                                        <p:attrNameLst>
                                          <p:attrName>ppt_w</p:attrName>
                                        </p:attrNameLst>
                                      </p:cBhvr>
                                      <p:tavLst>
                                        <p:tav tm="0">
                                          <p:val>
                                            <p:strVal val="#ppt_w+.3"/>
                                          </p:val>
                                        </p:tav>
                                        <p:tav tm="100000">
                                          <p:val>
                                            <p:strVal val="#ppt_w"/>
                                          </p:val>
                                        </p:tav>
                                      </p:tavLst>
                                    </p:anim>
                                    <p:anim calcmode="lin" valueType="num">
                                      <p:cBhvr>
                                        <p:cTn id="14" dur="1000" fill="hold"/>
                                        <p:tgtEl>
                                          <p:spTgt spid="51206"/>
                                        </p:tgtEl>
                                        <p:attrNameLst>
                                          <p:attrName>ppt_h</p:attrName>
                                        </p:attrNameLst>
                                      </p:cBhvr>
                                      <p:tavLst>
                                        <p:tav tm="0">
                                          <p:val>
                                            <p:strVal val="#ppt_h"/>
                                          </p:val>
                                        </p:tav>
                                        <p:tav tm="100000">
                                          <p:val>
                                            <p:strVal val="#ppt_h"/>
                                          </p:val>
                                        </p:tav>
                                      </p:tavLst>
                                    </p:anim>
                                    <p:animEffect transition="in" filter="fade">
                                      <p:cBhvr>
                                        <p:cTn id="15" dur="1000"/>
                                        <p:tgtEl>
                                          <p:spTgt spid="5120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1207"/>
                                        </p:tgtEl>
                                        <p:attrNameLst>
                                          <p:attrName>style.visibility</p:attrName>
                                        </p:attrNameLst>
                                      </p:cBhvr>
                                      <p:to>
                                        <p:strVal val="visible"/>
                                      </p:to>
                                    </p:set>
                                    <p:animEffect transition="in" filter="dissolve">
                                      <p:cBhvr>
                                        <p:cTn id="20" dur="500"/>
                                        <p:tgtEl>
                                          <p:spTgt spid="51207"/>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1208"/>
                                        </p:tgtEl>
                                        <p:attrNameLst>
                                          <p:attrName>style.visibility</p:attrName>
                                        </p:attrNameLst>
                                      </p:cBhvr>
                                      <p:to>
                                        <p:strVal val="visible"/>
                                      </p:to>
                                    </p:set>
                                    <p:anim calcmode="lin" valueType="num">
                                      <p:cBhvr>
                                        <p:cTn id="25" dur="500" fill="hold"/>
                                        <p:tgtEl>
                                          <p:spTgt spid="51208"/>
                                        </p:tgtEl>
                                        <p:attrNameLst>
                                          <p:attrName>ppt_w</p:attrName>
                                        </p:attrNameLst>
                                      </p:cBhvr>
                                      <p:tavLst>
                                        <p:tav tm="0">
                                          <p:val>
                                            <p:fltVal val="0"/>
                                          </p:val>
                                        </p:tav>
                                        <p:tav tm="100000">
                                          <p:val>
                                            <p:strVal val="#ppt_w"/>
                                          </p:val>
                                        </p:tav>
                                      </p:tavLst>
                                    </p:anim>
                                    <p:anim calcmode="lin" valueType="num">
                                      <p:cBhvr>
                                        <p:cTn id="26" dur="500" fill="hold"/>
                                        <p:tgtEl>
                                          <p:spTgt spid="5120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51209">
                                            <p:txEl>
                                              <p:pRg st="0" end="0"/>
                                            </p:txEl>
                                          </p:spTgt>
                                        </p:tgtEl>
                                        <p:attrNameLst>
                                          <p:attrName>style.visibility</p:attrName>
                                        </p:attrNameLst>
                                      </p:cBhvr>
                                      <p:to>
                                        <p:strVal val="visible"/>
                                      </p:to>
                                    </p:set>
                                    <p:anim calcmode="lin" valueType="num">
                                      <p:cBhvr>
                                        <p:cTn id="31" dur="500" fill="hold"/>
                                        <p:tgtEl>
                                          <p:spTgt spid="5120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1209">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5120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120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p:tgtEl>
                                          <p:spTgt spid="512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ldLvl="0" autoUpdateAnimBg="0"/>
      <p:bldP spid="51206" grpId="0" bldLvl="0" autoUpdateAnimBg="0"/>
      <p:bldP spid="51207" grpId="0" bldLvl="0" autoUpdateAnimBg="0"/>
      <p:bldP spid="51208"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2"/>
          <p:cNvSpPr>
            <a:spLocks noChangeArrowheads="1" noChangeShapeType="1"/>
          </p:cNvSpPr>
          <p:nvPr/>
        </p:nvSpPr>
        <p:spPr bwMode="auto">
          <a:xfrm>
            <a:off x="1187450" y="115888"/>
            <a:ext cx="4464050" cy="6477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dirty="0">
                <a:gradFill rotWithShape="0">
                  <a:gsLst>
                    <a:gs pos="0">
                      <a:srgbClr val="FFFF00"/>
                    </a:gs>
                    <a:gs pos="100000">
                      <a:srgbClr val="FF9933"/>
                    </a:gs>
                  </a:gsLst>
                  <a:path path="rect">
                    <a:fillToRect r="100000" b="100000"/>
                  </a:path>
                </a:gradFill>
                <a:effectLst>
                  <a:outerShdw dist="35921" dir="2700000" algn="ctr" rotWithShape="0">
                    <a:srgbClr val="C0C0C0">
                      <a:alpha val="75000"/>
                    </a:srgbClr>
                  </a:outerShdw>
                </a:effectLst>
                <a:latin typeface="Arail"/>
              </a:rPr>
              <a:t>Summary</a:t>
            </a:r>
            <a:endParaRPr lang="zh-CN" altLang="en-US" sz="3600" b="1" dirty="0">
              <a:gradFill rotWithShape="0">
                <a:gsLst>
                  <a:gs pos="0">
                    <a:srgbClr val="FFFF00"/>
                  </a:gs>
                  <a:gs pos="100000">
                    <a:srgbClr val="FF9933"/>
                  </a:gs>
                </a:gsLst>
                <a:path path="rect">
                  <a:fillToRect r="100000" b="100000"/>
                </a:path>
              </a:gradFill>
              <a:effectLst>
                <a:outerShdw dist="35921" dir="2700000" algn="ctr" rotWithShape="0">
                  <a:srgbClr val="C0C0C0">
                    <a:alpha val="75000"/>
                  </a:srgbClr>
                </a:outerShdw>
              </a:effectLst>
              <a:latin typeface="Arail"/>
            </a:endParaRPr>
          </a:p>
        </p:txBody>
      </p:sp>
      <p:sp>
        <p:nvSpPr>
          <p:cNvPr id="52227" name="WordArt 3"/>
          <p:cNvSpPr>
            <a:spLocks noChangeArrowheads="1" noChangeShapeType="1"/>
          </p:cNvSpPr>
          <p:nvPr/>
        </p:nvSpPr>
        <p:spPr bwMode="auto">
          <a:xfrm>
            <a:off x="466725" y="981075"/>
            <a:ext cx="1368425" cy="647700"/>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rPr>
              <a:t>We learn:</a:t>
            </a:r>
            <a:endParaRPr lang="zh-CN" altLang="en-US"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endParaRPr>
          </a:p>
        </p:txBody>
      </p:sp>
      <p:sp>
        <p:nvSpPr>
          <p:cNvPr id="52228" name="WordArt 4"/>
          <p:cNvSpPr>
            <a:spLocks noChangeArrowheads="1" noChangeShapeType="1"/>
          </p:cNvSpPr>
          <p:nvPr/>
        </p:nvSpPr>
        <p:spPr bwMode="auto">
          <a:xfrm>
            <a:off x="395288" y="4613275"/>
            <a:ext cx="1365250" cy="654050"/>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rPr>
              <a:t>We can:</a:t>
            </a:r>
            <a:endParaRPr lang="zh-CN" altLang="en-US"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endParaRPr>
          </a:p>
        </p:txBody>
      </p:sp>
      <p:sp>
        <p:nvSpPr>
          <p:cNvPr id="52229" name="Text Box 5"/>
          <p:cNvSpPr txBox="1">
            <a:spLocks noChangeArrowheads="1"/>
          </p:cNvSpPr>
          <p:nvPr/>
        </p:nvSpPr>
        <p:spPr bwMode="auto">
          <a:xfrm>
            <a:off x="1836738" y="1123950"/>
            <a:ext cx="7129462" cy="301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20000"/>
              </a:lnSpc>
            </a:pPr>
            <a:r>
              <a:rPr lang="zh-CN" altLang="en-US" sz="2400" b="1" dirty="0">
                <a:solidFill>
                  <a:srgbClr val="6600FF"/>
                </a:solidFill>
                <a:latin typeface="Times New Roman" panose="02020603050405020304" pitchFamily="18" charset="0"/>
                <a:cs typeface="Times New Roman" panose="02020603050405020304" pitchFamily="18" charset="0"/>
                <a:sym typeface="宋体" panose="02010600030101010101" pitchFamily="2" charset="-122"/>
              </a:rPr>
              <a:t>1. </a:t>
            </a:r>
            <a:r>
              <a:rPr lang="zh-CN" altLang="en-US" sz="2400" b="1" dirty="0">
                <a:solidFill>
                  <a:srgbClr val="6600FF"/>
                </a:solidFill>
                <a:latin typeface="Times New Roman" panose="02020603050405020304" pitchFamily="18" charset="0"/>
                <a:sym typeface="Arial" panose="020B0604020202020204" pitchFamily="34" charset="0"/>
              </a:rPr>
              <a:t>Learn some new words and phrases</a:t>
            </a:r>
            <a:r>
              <a:rPr lang="zh-CN" altLang="en-US" sz="2400" b="1" dirty="0">
                <a:solidFill>
                  <a:srgbClr val="6600FF"/>
                </a:solidFill>
                <a:latin typeface="Times New Roman" panose="02020603050405020304" pitchFamily="18" charset="0"/>
                <a:cs typeface="Times New Roman" panose="02020603050405020304" pitchFamily="18" charset="0"/>
                <a:sym typeface="Arial" panose="020B0604020202020204" pitchFamily="34" charset="0"/>
              </a:rPr>
              <a:t>:</a:t>
            </a:r>
          </a:p>
          <a:p>
            <a:pPr eaLnBrk="0" hangingPunct="0">
              <a:lnSpc>
                <a:spcPct val="120000"/>
              </a:lnSpc>
            </a:pPr>
            <a:r>
              <a:rPr lang="zh-CN" altLang="en-US" sz="2000" b="1" dirty="0">
                <a:latin typeface="Times New Roman" panose="02020603050405020304" pitchFamily="18" charset="0"/>
                <a:cs typeface="Times New Roman" panose="02020603050405020304" pitchFamily="18" charset="0"/>
                <a:sym typeface="Arial" panose="020B0604020202020204" pitchFamily="34" charset="0"/>
              </a:rPr>
              <a:t>   decoration,knot,dynasty,Asian,personal,attractive,</a:t>
            </a:r>
            <a:r>
              <a:rPr lang="zh-CN" altLang="en-US" sz="2000" b="1" dirty="0">
                <a:latin typeface="Times New Roman" panose="02020603050405020304" pitchFamily="18" charset="0"/>
                <a:sym typeface="Arial" panose="020B0604020202020204" pitchFamily="34" charset="0"/>
              </a:rPr>
              <a:t>above,</a:t>
            </a:r>
          </a:p>
          <a:p>
            <a:pPr eaLnBrk="0" hangingPunct="0">
              <a:lnSpc>
                <a:spcPct val="120000"/>
              </a:lnSpc>
            </a:pPr>
            <a:r>
              <a:rPr lang="zh-CN" altLang="en-US" sz="2000" b="1" dirty="0">
                <a:latin typeface="Times New Roman" panose="02020603050405020304" pitchFamily="18" charset="0"/>
                <a:cs typeface="Times New Roman" panose="02020603050405020304" pitchFamily="18" charset="0"/>
                <a:sym typeface="Arial" panose="020B0604020202020204" pitchFamily="34" charset="0"/>
              </a:rPr>
              <a:t>   western-style,Mongolian, from then on,either..or...</a:t>
            </a:r>
          </a:p>
          <a:p>
            <a:pPr eaLnBrk="0" hangingPunct="0">
              <a:lnSpc>
                <a:spcPct val="120000"/>
              </a:lnSpc>
            </a:pPr>
            <a:r>
              <a:rPr lang="zh-CN" altLang="en-US" sz="2400" b="1" dirty="0">
                <a:solidFill>
                  <a:srgbClr val="6600FF"/>
                </a:solidFill>
                <a:latin typeface="Times New Roman" panose="02020603050405020304" pitchFamily="18" charset="0"/>
                <a:sym typeface="Arial" panose="020B0604020202020204" pitchFamily="34" charset="0"/>
              </a:rPr>
              <a:t>2. Some useful expressions about the Tang costume:</a:t>
            </a:r>
          </a:p>
          <a:p>
            <a:pPr eaLnBrk="0" hangingPunct="0">
              <a:lnSpc>
                <a:spcPct val="120000"/>
              </a:lnSpc>
            </a:pPr>
            <a:r>
              <a:rPr lang="zh-CN" altLang="en-US" b="1" dirty="0">
                <a:latin typeface="Times New Roman" panose="02020603050405020304" pitchFamily="18" charset="0"/>
                <a:sym typeface="宋体" panose="02010600030101010101" pitchFamily="2" charset="-122"/>
              </a:rPr>
              <a:t>◆</a:t>
            </a:r>
            <a:r>
              <a:rPr lang="zh-CN" altLang="en-US" b="1" dirty="0">
                <a:latin typeface="Times New Roman" panose="02020603050405020304" pitchFamily="18" charset="0"/>
                <a:cs typeface="Times New Roman" panose="02020603050405020304" pitchFamily="18" charset="0"/>
                <a:sym typeface="Arial" panose="020B0604020202020204" pitchFamily="34" charset="0"/>
              </a:rPr>
              <a:t>The Tang costume stands for Chinese history and fashion</a:t>
            </a:r>
            <a:r>
              <a:rPr lang="zh-CN" altLang="en-US" b="1" dirty="0">
                <a:latin typeface="Times New Roman" panose="02020603050405020304" pitchFamily="18" charset="0"/>
                <a:sym typeface="Arial" panose="020B0604020202020204" pitchFamily="34" charset="0"/>
              </a:rPr>
              <a:t> </a:t>
            </a:r>
            <a:r>
              <a:rPr lang="zh-CN" altLang="en-US" b="1" dirty="0">
                <a:latin typeface="Times New Roman" panose="02020603050405020304" pitchFamily="18" charset="0"/>
                <a:cs typeface="Times New Roman" panose="02020603050405020304" pitchFamily="18" charset="0"/>
                <a:sym typeface="Arial" panose="020B0604020202020204" pitchFamily="34" charset="0"/>
              </a:rPr>
              <a:t>culture.</a:t>
            </a:r>
          </a:p>
          <a:p>
            <a:pPr eaLnBrk="0" hangingPunct="0">
              <a:lnSpc>
                <a:spcPct val="120000"/>
              </a:lnSpc>
            </a:pPr>
            <a:r>
              <a:rPr lang="zh-CN" altLang="en-US" b="1" dirty="0">
                <a:latin typeface="Times New Roman" panose="02020603050405020304" pitchFamily="18" charset="0"/>
                <a:sym typeface="宋体" panose="02010600030101010101" pitchFamily="2" charset="-122"/>
              </a:rPr>
              <a:t>◆</a:t>
            </a:r>
            <a:r>
              <a:rPr lang="zh-CN" altLang="en-US" b="1" dirty="0">
                <a:latin typeface="Times New Roman" panose="02020603050405020304" pitchFamily="18" charset="0"/>
                <a:cs typeface="Times New Roman" panose="02020603050405020304" pitchFamily="18" charset="0"/>
                <a:sym typeface="Arial" panose="020B0604020202020204" pitchFamily="34" charset="0"/>
              </a:rPr>
              <a:t>Chinese fashion is different not only from western fashion, but also from that in other Asian countries, such as Japan and</a:t>
            </a:r>
            <a:r>
              <a:rPr lang="zh-CN" altLang="en-US" b="1" dirty="0">
                <a:latin typeface="Times New Roman" panose="02020603050405020304" pitchFamily="18" charset="0"/>
                <a:sym typeface="Arial" panose="020B0604020202020204" pitchFamily="34" charset="0"/>
              </a:rPr>
              <a:t> </a:t>
            </a:r>
            <a:r>
              <a:rPr lang="zh-CN" altLang="en-US" b="1" dirty="0">
                <a:latin typeface="Times New Roman" panose="02020603050405020304" pitchFamily="18" charset="0"/>
                <a:cs typeface="Times New Roman" panose="02020603050405020304" pitchFamily="18" charset="0"/>
                <a:sym typeface="Arial" panose="020B0604020202020204" pitchFamily="34" charset="0"/>
              </a:rPr>
              <a:t>Korea.</a:t>
            </a:r>
          </a:p>
          <a:p>
            <a:pPr eaLnBrk="0" hangingPunct="0">
              <a:lnSpc>
                <a:spcPct val="120000"/>
              </a:lnSpc>
            </a:pPr>
            <a:r>
              <a:rPr lang="zh-CN" altLang="en-US" b="1" dirty="0">
                <a:latin typeface="Times New Roman" panose="02020603050405020304" pitchFamily="18" charset="0"/>
                <a:sym typeface="宋体" panose="02010600030101010101" pitchFamily="2" charset="-122"/>
              </a:rPr>
              <a:t>◆</a:t>
            </a:r>
            <a:r>
              <a:rPr lang="zh-CN" altLang="en-US" b="1" dirty="0">
                <a:latin typeface="Times New Roman" panose="02020603050405020304" pitchFamily="18" charset="0"/>
                <a:cs typeface="Times New Roman" panose="02020603050405020304" pitchFamily="18" charset="0"/>
                <a:sym typeface="Arial" panose="020B0604020202020204" pitchFamily="34" charset="0"/>
              </a:rPr>
              <a:t>It </a:t>
            </a:r>
            <a:r>
              <a:rPr lang="en-US" altLang="zh-CN" b="1" dirty="0">
                <a:latin typeface="Times New Roman" panose="02020603050405020304" pitchFamily="18" charset="0"/>
                <a:cs typeface="Times New Roman" panose="02020603050405020304" pitchFamily="18" charset="0"/>
                <a:sym typeface="Arial" panose="020B0604020202020204" pitchFamily="34" charset="0"/>
              </a:rPr>
              <a:t>show</a:t>
            </a:r>
            <a:r>
              <a:rPr lang="zh-CN" altLang="en-US" b="1" dirty="0">
                <a:latin typeface="Times New Roman" panose="02020603050405020304" pitchFamily="18" charset="0"/>
                <a:cs typeface="Times New Roman" panose="02020603050405020304" pitchFamily="18" charset="0"/>
                <a:sym typeface="Arial" panose="020B0604020202020204" pitchFamily="34" charset="0"/>
              </a:rPr>
              <a:t>s both the personal style and China’s traditional culture.</a:t>
            </a:r>
            <a:r>
              <a:rPr lang="zh-CN" altLang="en-US" dirty="0">
                <a:latin typeface="Times New Roman" panose="02020603050405020304" pitchFamily="18" charset="0"/>
                <a:cs typeface="Times New Roman" panose="02020603050405020304" pitchFamily="18" charset="0"/>
                <a:sym typeface="Arial" panose="020B0604020202020204" pitchFamily="34" charset="0"/>
              </a:rPr>
              <a:t> </a:t>
            </a:r>
            <a:endParaRPr lang="zh-CN" altLang="en-US" sz="2400" dirty="0">
              <a:solidFill>
                <a:srgbClr val="800080"/>
              </a:solidFill>
            </a:endParaRPr>
          </a:p>
        </p:txBody>
      </p:sp>
      <p:sp>
        <p:nvSpPr>
          <p:cNvPr id="52230" name="Text Box 6"/>
          <p:cNvSpPr txBox="1">
            <a:spLocks noChangeArrowheads="1"/>
          </p:cNvSpPr>
          <p:nvPr/>
        </p:nvSpPr>
        <p:spPr bwMode="auto">
          <a:xfrm>
            <a:off x="1908175" y="4619625"/>
            <a:ext cx="6480175"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20000"/>
              </a:lnSpc>
            </a:pPr>
            <a:r>
              <a:rPr lang="zh-CN" altLang="en-US" sz="2400" b="1" dirty="0">
                <a:solidFill>
                  <a:srgbClr val="6600FF"/>
                </a:solidFill>
                <a:latin typeface="Times New Roman" panose="02020603050405020304" pitchFamily="18" charset="0"/>
                <a:cs typeface="Times New Roman" panose="02020603050405020304" pitchFamily="18" charset="0"/>
                <a:sym typeface="宋体" panose="02010600030101010101" pitchFamily="2" charset="-122"/>
              </a:rPr>
              <a:t>◆</a:t>
            </a:r>
            <a:r>
              <a:rPr lang="zh-CN" altLang="en-US" sz="2400" b="1" dirty="0">
                <a:solidFill>
                  <a:srgbClr val="6600FF"/>
                </a:solidFill>
                <a:latin typeface="Times New Roman" panose="02020603050405020304" pitchFamily="18" charset="0"/>
                <a:cs typeface="Times New Roman" panose="02020603050405020304" pitchFamily="18" charset="0"/>
                <a:sym typeface="Arial" panose="020B0604020202020204" pitchFamily="34" charset="0"/>
              </a:rPr>
              <a:t>Talk about the Tang costume and some other Chinese minorities costumes.</a:t>
            </a:r>
            <a:endParaRPr lang="zh-CN" altLang="en-US" sz="2000" dirty="0">
              <a:latin typeface="Times New Roman" panose="02020603050405020304" pitchFamily="18" charset="0"/>
              <a:cs typeface="Times New Roman" panose="02020603050405020304" pitchFamily="18" charset="0"/>
              <a:sym typeface="Arial" panose="020B0604020202020204" pitchFamily="34" charset="0"/>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circle(in)">
                                      <p:cBhvr>
                                        <p:cTn id="7" dur="20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52227"/>
                                        </p:tgtEl>
                                        <p:attrNameLst>
                                          <p:attrName>style.visibility</p:attrName>
                                        </p:attrNameLst>
                                      </p:cBhvr>
                                      <p:to>
                                        <p:strVal val="visible"/>
                                      </p:to>
                                    </p:set>
                                    <p:anim calcmode="lin" valueType="num">
                                      <p:cBhvr>
                                        <p:cTn id="12" dur="1000" fill="hold"/>
                                        <p:tgtEl>
                                          <p:spTgt spid="52227"/>
                                        </p:tgtEl>
                                        <p:attrNameLst>
                                          <p:attrName>ppt_w</p:attrName>
                                        </p:attrNameLst>
                                      </p:cBhvr>
                                      <p:tavLst>
                                        <p:tav tm="0">
                                          <p:val>
                                            <p:fltVal val="0"/>
                                          </p:val>
                                        </p:tav>
                                        <p:tav tm="100000">
                                          <p:val>
                                            <p:strVal val="#ppt_w"/>
                                          </p:val>
                                        </p:tav>
                                      </p:tavLst>
                                    </p:anim>
                                    <p:anim calcmode="lin" valueType="num">
                                      <p:cBhvr>
                                        <p:cTn id="13" dur="1000" fill="hold"/>
                                        <p:tgtEl>
                                          <p:spTgt spid="52227"/>
                                        </p:tgtEl>
                                        <p:attrNameLst>
                                          <p:attrName>ppt_h</p:attrName>
                                        </p:attrNameLst>
                                      </p:cBhvr>
                                      <p:tavLst>
                                        <p:tav tm="0">
                                          <p:val>
                                            <p:fltVal val="0"/>
                                          </p:val>
                                        </p:tav>
                                        <p:tav tm="100000">
                                          <p:val>
                                            <p:strVal val="#ppt_h"/>
                                          </p:val>
                                        </p:tav>
                                      </p:tavLst>
                                    </p:anim>
                                    <p:anim calcmode="lin" valueType="num">
                                      <p:cBhvr>
                                        <p:cTn id="14" dur="1000" fill="hold"/>
                                        <p:tgtEl>
                                          <p:spTgt spid="52227"/>
                                        </p:tgtEl>
                                        <p:attrNameLst>
                                          <p:attrName>style.rotation</p:attrName>
                                        </p:attrNameLst>
                                      </p:cBhvr>
                                      <p:tavLst>
                                        <p:tav tm="0">
                                          <p:val>
                                            <p:fltVal val="90"/>
                                          </p:val>
                                        </p:tav>
                                        <p:tav tm="100000">
                                          <p:val>
                                            <p:fltVal val="0"/>
                                          </p:val>
                                        </p:tav>
                                      </p:tavLst>
                                    </p:anim>
                                    <p:animEffect transition="in" filter="fade">
                                      <p:cBhvr>
                                        <p:cTn id="15" dur="1000"/>
                                        <p:tgtEl>
                                          <p:spTgt spid="5222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52229">
                                            <p:txEl>
                                              <p:pRg st="0" end="0"/>
                                            </p:txEl>
                                          </p:spTgt>
                                        </p:tgtEl>
                                        <p:attrNameLst>
                                          <p:attrName>style.visibility</p:attrName>
                                        </p:attrNameLst>
                                      </p:cBhvr>
                                      <p:to>
                                        <p:strVal val="visible"/>
                                      </p:to>
                                    </p:set>
                                    <p:anim calcmode="lin" valueType="num">
                                      <p:cBhvr>
                                        <p:cTn id="20" dur="1000" fill="hold"/>
                                        <p:tgtEl>
                                          <p:spTgt spid="52229">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2229">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52229">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5222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52229">
                                            <p:txEl>
                                              <p:pRg st="1" end="1"/>
                                            </p:txEl>
                                          </p:spTgt>
                                        </p:tgtEl>
                                        <p:attrNameLst>
                                          <p:attrName>style.visibility</p:attrName>
                                        </p:attrNameLst>
                                      </p:cBhvr>
                                      <p:to>
                                        <p:strVal val="visible"/>
                                      </p:to>
                                    </p:set>
                                    <p:anim calcmode="lin" valueType="num">
                                      <p:cBhvr>
                                        <p:cTn id="28" dur="1000" fill="hold"/>
                                        <p:tgtEl>
                                          <p:spTgt spid="52229">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52229">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52229">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5222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52229">
                                            <p:txEl>
                                              <p:pRg st="2" end="2"/>
                                            </p:txEl>
                                          </p:spTgt>
                                        </p:tgtEl>
                                        <p:attrNameLst>
                                          <p:attrName>style.visibility</p:attrName>
                                        </p:attrNameLst>
                                      </p:cBhvr>
                                      <p:to>
                                        <p:strVal val="visible"/>
                                      </p:to>
                                    </p:set>
                                    <p:anim calcmode="lin" valueType="num">
                                      <p:cBhvr>
                                        <p:cTn id="36" dur="1000" fill="hold"/>
                                        <p:tgtEl>
                                          <p:spTgt spid="52229">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52229">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52229">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5222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iterate type="lt">
                                    <p:tmPct val="5000"/>
                                  </p:iterate>
                                  <p:childTnLst>
                                    <p:set>
                                      <p:cBhvr>
                                        <p:cTn id="43" dur="1" fill="hold">
                                          <p:stCondLst>
                                            <p:cond delay="0"/>
                                          </p:stCondLst>
                                        </p:cTn>
                                        <p:tgtEl>
                                          <p:spTgt spid="52229">
                                            <p:txEl>
                                              <p:pRg st="3" end="3"/>
                                            </p:txEl>
                                          </p:spTgt>
                                        </p:tgtEl>
                                        <p:attrNameLst>
                                          <p:attrName>style.visibility</p:attrName>
                                        </p:attrNameLst>
                                      </p:cBhvr>
                                      <p:to>
                                        <p:strVal val="visible"/>
                                      </p:to>
                                    </p:set>
                                    <p:anim calcmode="lin" valueType="num">
                                      <p:cBhvr>
                                        <p:cTn id="44" dur="1000" fill="hold"/>
                                        <p:tgtEl>
                                          <p:spTgt spid="52229">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52229">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52229">
                                            <p:txEl>
                                              <p:pRg st="3" end="3"/>
                                            </p:txEl>
                                          </p:spTgt>
                                        </p:tgtEl>
                                        <p:attrNameLst>
                                          <p:attrName>style.rotation</p:attrName>
                                        </p:attrNameLst>
                                      </p:cBhvr>
                                      <p:tavLst>
                                        <p:tav tm="0">
                                          <p:val>
                                            <p:fltVal val="90"/>
                                          </p:val>
                                        </p:tav>
                                        <p:tav tm="100000">
                                          <p:val>
                                            <p:fltVal val="0"/>
                                          </p:val>
                                        </p:tav>
                                      </p:tavLst>
                                    </p:anim>
                                    <p:animEffect transition="in" filter="fade">
                                      <p:cBhvr>
                                        <p:cTn id="47" dur="1000"/>
                                        <p:tgtEl>
                                          <p:spTgt spid="5222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iterate type="lt">
                                    <p:tmPct val="5000"/>
                                  </p:iterate>
                                  <p:childTnLst>
                                    <p:set>
                                      <p:cBhvr>
                                        <p:cTn id="51" dur="1" fill="hold">
                                          <p:stCondLst>
                                            <p:cond delay="0"/>
                                          </p:stCondLst>
                                        </p:cTn>
                                        <p:tgtEl>
                                          <p:spTgt spid="52229">
                                            <p:txEl>
                                              <p:pRg st="4" end="4"/>
                                            </p:txEl>
                                          </p:spTgt>
                                        </p:tgtEl>
                                        <p:attrNameLst>
                                          <p:attrName>style.visibility</p:attrName>
                                        </p:attrNameLst>
                                      </p:cBhvr>
                                      <p:to>
                                        <p:strVal val="visible"/>
                                      </p:to>
                                    </p:set>
                                    <p:anim calcmode="lin" valueType="num">
                                      <p:cBhvr>
                                        <p:cTn id="52" dur="1000" fill="hold"/>
                                        <p:tgtEl>
                                          <p:spTgt spid="52229">
                                            <p:txEl>
                                              <p:pRg st="4" end="4"/>
                                            </p:txEl>
                                          </p:spTgt>
                                        </p:tgtEl>
                                        <p:attrNameLst>
                                          <p:attrName>ppt_w</p:attrName>
                                        </p:attrNameLst>
                                      </p:cBhvr>
                                      <p:tavLst>
                                        <p:tav tm="0">
                                          <p:val>
                                            <p:fltVal val="0"/>
                                          </p:val>
                                        </p:tav>
                                        <p:tav tm="100000">
                                          <p:val>
                                            <p:strVal val="#ppt_w"/>
                                          </p:val>
                                        </p:tav>
                                      </p:tavLst>
                                    </p:anim>
                                    <p:anim calcmode="lin" valueType="num">
                                      <p:cBhvr>
                                        <p:cTn id="53" dur="1000" fill="hold"/>
                                        <p:tgtEl>
                                          <p:spTgt spid="52229">
                                            <p:txEl>
                                              <p:pRg st="4" end="4"/>
                                            </p:txEl>
                                          </p:spTgt>
                                        </p:tgtEl>
                                        <p:attrNameLst>
                                          <p:attrName>ppt_h</p:attrName>
                                        </p:attrNameLst>
                                      </p:cBhvr>
                                      <p:tavLst>
                                        <p:tav tm="0">
                                          <p:val>
                                            <p:fltVal val="0"/>
                                          </p:val>
                                        </p:tav>
                                        <p:tav tm="100000">
                                          <p:val>
                                            <p:strVal val="#ppt_h"/>
                                          </p:val>
                                        </p:tav>
                                      </p:tavLst>
                                    </p:anim>
                                    <p:anim calcmode="lin" valueType="num">
                                      <p:cBhvr>
                                        <p:cTn id="54" dur="1000" fill="hold"/>
                                        <p:tgtEl>
                                          <p:spTgt spid="52229">
                                            <p:txEl>
                                              <p:pRg st="4" end="4"/>
                                            </p:txEl>
                                          </p:spTgt>
                                        </p:tgtEl>
                                        <p:attrNameLst>
                                          <p:attrName>style.rotation</p:attrName>
                                        </p:attrNameLst>
                                      </p:cBhvr>
                                      <p:tavLst>
                                        <p:tav tm="0">
                                          <p:val>
                                            <p:fltVal val="90"/>
                                          </p:val>
                                        </p:tav>
                                        <p:tav tm="100000">
                                          <p:val>
                                            <p:fltVal val="0"/>
                                          </p:val>
                                        </p:tav>
                                      </p:tavLst>
                                    </p:anim>
                                    <p:animEffect transition="in" filter="fade">
                                      <p:cBhvr>
                                        <p:cTn id="55" dur="1000"/>
                                        <p:tgtEl>
                                          <p:spTgt spid="52229">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iterate type="lt">
                                    <p:tmPct val="5000"/>
                                  </p:iterate>
                                  <p:childTnLst>
                                    <p:set>
                                      <p:cBhvr>
                                        <p:cTn id="59" dur="1" fill="hold">
                                          <p:stCondLst>
                                            <p:cond delay="0"/>
                                          </p:stCondLst>
                                        </p:cTn>
                                        <p:tgtEl>
                                          <p:spTgt spid="52229">
                                            <p:txEl>
                                              <p:pRg st="5" end="5"/>
                                            </p:txEl>
                                          </p:spTgt>
                                        </p:tgtEl>
                                        <p:attrNameLst>
                                          <p:attrName>style.visibility</p:attrName>
                                        </p:attrNameLst>
                                      </p:cBhvr>
                                      <p:to>
                                        <p:strVal val="visible"/>
                                      </p:to>
                                    </p:set>
                                    <p:anim calcmode="lin" valueType="num">
                                      <p:cBhvr>
                                        <p:cTn id="60" dur="1000" fill="hold"/>
                                        <p:tgtEl>
                                          <p:spTgt spid="52229">
                                            <p:txEl>
                                              <p:pRg st="5" end="5"/>
                                            </p:txEl>
                                          </p:spTgt>
                                        </p:tgtEl>
                                        <p:attrNameLst>
                                          <p:attrName>ppt_w</p:attrName>
                                        </p:attrNameLst>
                                      </p:cBhvr>
                                      <p:tavLst>
                                        <p:tav tm="0">
                                          <p:val>
                                            <p:fltVal val="0"/>
                                          </p:val>
                                        </p:tav>
                                        <p:tav tm="100000">
                                          <p:val>
                                            <p:strVal val="#ppt_w"/>
                                          </p:val>
                                        </p:tav>
                                      </p:tavLst>
                                    </p:anim>
                                    <p:anim calcmode="lin" valueType="num">
                                      <p:cBhvr>
                                        <p:cTn id="61" dur="1000" fill="hold"/>
                                        <p:tgtEl>
                                          <p:spTgt spid="52229">
                                            <p:txEl>
                                              <p:pRg st="5" end="5"/>
                                            </p:txEl>
                                          </p:spTgt>
                                        </p:tgtEl>
                                        <p:attrNameLst>
                                          <p:attrName>ppt_h</p:attrName>
                                        </p:attrNameLst>
                                      </p:cBhvr>
                                      <p:tavLst>
                                        <p:tav tm="0">
                                          <p:val>
                                            <p:fltVal val="0"/>
                                          </p:val>
                                        </p:tav>
                                        <p:tav tm="100000">
                                          <p:val>
                                            <p:strVal val="#ppt_h"/>
                                          </p:val>
                                        </p:tav>
                                      </p:tavLst>
                                    </p:anim>
                                    <p:anim calcmode="lin" valueType="num">
                                      <p:cBhvr>
                                        <p:cTn id="62" dur="1000" fill="hold"/>
                                        <p:tgtEl>
                                          <p:spTgt spid="52229">
                                            <p:txEl>
                                              <p:pRg st="5" end="5"/>
                                            </p:txEl>
                                          </p:spTgt>
                                        </p:tgtEl>
                                        <p:attrNameLst>
                                          <p:attrName>style.rotation</p:attrName>
                                        </p:attrNameLst>
                                      </p:cBhvr>
                                      <p:tavLst>
                                        <p:tav tm="0">
                                          <p:val>
                                            <p:fltVal val="90"/>
                                          </p:val>
                                        </p:tav>
                                        <p:tav tm="100000">
                                          <p:val>
                                            <p:fltVal val="0"/>
                                          </p:val>
                                        </p:tav>
                                      </p:tavLst>
                                    </p:anim>
                                    <p:animEffect transition="in" filter="fade">
                                      <p:cBhvr>
                                        <p:cTn id="63" dur="1000"/>
                                        <p:tgtEl>
                                          <p:spTgt spid="52229">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iterate type="lt">
                                    <p:tmPct val="5000"/>
                                  </p:iterate>
                                  <p:childTnLst>
                                    <p:set>
                                      <p:cBhvr>
                                        <p:cTn id="67" dur="1" fill="hold">
                                          <p:stCondLst>
                                            <p:cond delay="0"/>
                                          </p:stCondLst>
                                        </p:cTn>
                                        <p:tgtEl>
                                          <p:spTgt spid="52229">
                                            <p:txEl>
                                              <p:pRg st="6" end="6"/>
                                            </p:txEl>
                                          </p:spTgt>
                                        </p:tgtEl>
                                        <p:attrNameLst>
                                          <p:attrName>style.visibility</p:attrName>
                                        </p:attrNameLst>
                                      </p:cBhvr>
                                      <p:to>
                                        <p:strVal val="visible"/>
                                      </p:to>
                                    </p:set>
                                    <p:anim calcmode="lin" valueType="num">
                                      <p:cBhvr>
                                        <p:cTn id="68" dur="1000" fill="hold"/>
                                        <p:tgtEl>
                                          <p:spTgt spid="52229">
                                            <p:txEl>
                                              <p:pRg st="6" end="6"/>
                                            </p:txEl>
                                          </p:spTgt>
                                        </p:tgtEl>
                                        <p:attrNameLst>
                                          <p:attrName>ppt_w</p:attrName>
                                        </p:attrNameLst>
                                      </p:cBhvr>
                                      <p:tavLst>
                                        <p:tav tm="0">
                                          <p:val>
                                            <p:fltVal val="0"/>
                                          </p:val>
                                        </p:tav>
                                        <p:tav tm="100000">
                                          <p:val>
                                            <p:strVal val="#ppt_w"/>
                                          </p:val>
                                        </p:tav>
                                      </p:tavLst>
                                    </p:anim>
                                    <p:anim calcmode="lin" valueType="num">
                                      <p:cBhvr>
                                        <p:cTn id="69" dur="1000" fill="hold"/>
                                        <p:tgtEl>
                                          <p:spTgt spid="52229">
                                            <p:txEl>
                                              <p:pRg st="6" end="6"/>
                                            </p:txEl>
                                          </p:spTgt>
                                        </p:tgtEl>
                                        <p:attrNameLst>
                                          <p:attrName>ppt_h</p:attrName>
                                        </p:attrNameLst>
                                      </p:cBhvr>
                                      <p:tavLst>
                                        <p:tav tm="0">
                                          <p:val>
                                            <p:fltVal val="0"/>
                                          </p:val>
                                        </p:tav>
                                        <p:tav tm="100000">
                                          <p:val>
                                            <p:strVal val="#ppt_h"/>
                                          </p:val>
                                        </p:tav>
                                      </p:tavLst>
                                    </p:anim>
                                    <p:anim calcmode="lin" valueType="num">
                                      <p:cBhvr>
                                        <p:cTn id="70" dur="1000" fill="hold"/>
                                        <p:tgtEl>
                                          <p:spTgt spid="52229">
                                            <p:txEl>
                                              <p:pRg st="6" end="6"/>
                                            </p:txEl>
                                          </p:spTgt>
                                        </p:tgtEl>
                                        <p:attrNameLst>
                                          <p:attrName>style.rotation</p:attrName>
                                        </p:attrNameLst>
                                      </p:cBhvr>
                                      <p:tavLst>
                                        <p:tav tm="0">
                                          <p:val>
                                            <p:fltVal val="90"/>
                                          </p:val>
                                        </p:tav>
                                        <p:tav tm="100000">
                                          <p:val>
                                            <p:fltVal val="0"/>
                                          </p:val>
                                        </p:tav>
                                      </p:tavLst>
                                    </p:anim>
                                    <p:animEffect transition="in" filter="fade">
                                      <p:cBhvr>
                                        <p:cTn id="71" dur="1000"/>
                                        <p:tgtEl>
                                          <p:spTgt spid="52229">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iterate type="lt">
                                    <p:tmPct val="5000"/>
                                  </p:iterate>
                                  <p:childTnLst>
                                    <p:set>
                                      <p:cBhvr>
                                        <p:cTn id="75" dur="1" fill="hold">
                                          <p:stCondLst>
                                            <p:cond delay="0"/>
                                          </p:stCondLst>
                                        </p:cTn>
                                        <p:tgtEl>
                                          <p:spTgt spid="52228"/>
                                        </p:tgtEl>
                                        <p:attrNameLst>
                                          <p:attrName>style.visibility</p:attrName>
                                        </p:attrNameLst>
                                      </p:cBhvr>
                                      <p:to>
                                        <p:strVal val="visible"/>
                                      </p:to>
                                    </p:set>
                                    <p:anim calcmode="lin" valueType="num">
                                      <p:cBhvr>
                                        <p:cTn id="76" dur="1000" fill="hold"/>
                                        <p:tgtEl>
                                          <p:spTgt spid="52228"/>
                                        </p:tgtEl>
                                        <p:attrNameLst>
                                          <p:attrName>ppt_w</p:attrName>
                                        </p:attrNameLst>
                                      </p:cBhvr>
                                      <p:tavLst>
                                        <p:tav tm="0">
                                          <p:val>
                                            <p:fltVal val="0"/>
                                          </p:val>
                                        </p:tav>
                                        <p:tav tm="100000">
                                          <p:val>
                                            <p:strVal val="#ppt_w"/>
                                          </p:val>
                                        </p:tav>
                                      </p:tavLst>
                                    </p:anim>
                                    <p:anim calcmode="lin" valueType="num">
                                      <p:cBhvr>
                                        <p:cTn id="77" dur="1000" fill="hold"/>
                                        <p:tgtEl>
                                          <p:spTgt spid="52228"/>
                                        </p:tgtEl>
                                        <p:attrNameLst>
                                          <p:attrName>ppt_h</p:attrName>
                                        </p:attrNameLst>
                                      </p:cBhvr>
                                      <p:tavLst>
                                        <p:tav tm="0">
                                          <p:val>
                                            <p:fltVal val="0"/>
                                          </p:val>
                                        </p:tav>
                                        <p:tav tm="100000">
                                          <p:val>
                                            <p:strVal val="#ppt_h"/>
                                          </p:val>
                                        </p:tav>
                                      </p:tavLst>
                                    </p:anim>
                                    <p:anim calcmode="lin" valueType="num">
                                      <p:cBhvr>
                                        <p:cTn id="78" dur="1000" fill="hold"/>
                                        <p:tgtEl>
                                          <p:spTgt spid="52228"/>
                                        </p:tgtEl>
                                        <p:attrNameLst>
                                          <p:attrName>style.rotation</p:attrName>
                                        </p:attrNameLst>
                                      </p:cBhvr>
                                      <p:tavLst>
                                        <p:tav tm="0">
                                          <p:val>
                                            <p:fltVal val="90"/>
                                          </p:val>
                                        </p:tav>
                                        <p:tav tm="100000">
                                          <p:val>
                                            <p:fltVal val="0"/>
                                          </p:val>
                                        </p:tav>
                                      </p:tavLst>
                                    </p:anim>
                                    <p:animEffect transition="in" filter="fade">
                                      <p:cBhvr>
                                        <p:cTn id="79" dur="1000"/>
                                        <p:tgtEl>
                                          <p:spTgt spid="52228"/>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iterate type="lt">
                                    <p:tmPct val="5000"/>
                                  </p:iterate>
                                  <p:childTnLst>
                                    <p:set>
                                      <p:cBhvr>
                                        <p:cTn id="83" dur="1" fill="hold">
                                          <p:stCondLst>
                                            <p:cond delay="0"/>
                                          </p:stCondLst>
                                        </p:cTn>
                                        <p:tgtEl>
                                          <p:spTgt spid="52230">
                                            <p:txEl>
                                              <p:pRg st="0" end="0"/>
                                            </p:txEl>
                                          </p:spTgt>
                                        </p:tgtEl>
                                        <p:attrNameLst>
                                          <p:attrName>style.visibility</p:attrName>
                                        </p:attrNameLst>
                                      </p:cBhvr>
                                      <p:to>
                                        <p:strVal val="visible"/>
                                      </p:to>
                                    </p:set>
                                    <p:anim calcmode="lin" valueType="num">
                                      <p:cBhvr>
                                        <p:cTn id="84" dur="1000" fill="hold"/>
                                        <p:tgtEl>
                                          <p:spTgt spid="52230">
                                            <p:txEl>
                                              <p:pRg st="0" end="0"/>
                                            </p:txEl>
                                          </p:spTgt>
                                        </p:tgtEl>
                                        <p:attrNameLst>
                                          <p:attrName>ppt_w</p:attrName>
                                        </p:attrNameLst>
                                      </p:cBhvr>
                                      <p:tavLst>
                                        <p:tav tm="0">
                                          <p:val>
                                            <p:fltVal val="0"/>
                                          </p:val>
                                        </p:tav>
                                        <p:tav tm="100000">
                                          <p:val>
                                            <p:strVal val="#ppt_w"/>
                                          </p:val>
                                        </p:tav>
                                      </p:tavLst>
                                    </p:anim>
                                    <p:anim calcmode="lin" valueType="num">
                                      <p:cBhvr>
                                        <p:cTn id="85" dur="1000" fill="hold"/>
                                        <p:tgtEl>
                                          <p:spTgt spid="52230">
                                            <p:txEl>
                                              <p:pRg st="0" end="0"/>
                                            </p:txEl>
                                          </p:spTgt>
                                        </p:tgtEl>
                                        <p:attrNameLst>
                                          <p:attrName>ppt_h</p:attrName>
                                        </p:attrNameLst>
                                      </p:cBhvr>
                                      <p:tavLst>
                                        <p:tav tm="0">
                                          <p:val>
                                            <p:fltVal val="0"/>
                                          </p:val>
                                        </p:tav>
                                        <p:tav tm="100000">
                                          <p:val>
                                            <p:strVal val="#ppt_h"/>
                                          </p:val>
                                        </p:tav>
                                      </p:tavLst>
                                    </p:anim>
                                    <p:anim calcmode="lin" valueType="num">
                                      <p:cBhvr>
                                        <p:cTn id="86" dur="1000" fill="hold"/>
                                        <p:tgtEl>
                                          <p:spTgt spid="52230">
                                            <p:txEl>
                                              <p:pRg st="0" end="0"/>
                                            </p:txEl>
                                          </p:spTgt>
                                        </p:tgtEl>
                                        <p:attrNameLst>
                                          <p:attrName>style.rotation</p:attrName>
                                        </p:attrNameLst>
                                      </p:cBhvr>
                                      <p:tavLst>
                                        <p:tav tm="0">
                                          <p:val>
                                            <p:fltVal val="90"/>
                                          </p:val>
                                        </p:tav>
                                        <p:tav tm="100000">
                                          <p:val>
                                            <p:fltVal val="0"/>
                                          </p:val>
                                        </p:tav>
                                      </p:tavLst>
                                    </p:anim>
                                    <p:animEffect transition="in" filter="fade">
                                      <p:cBhvr>
                                        <p:cTn id="87" dur="1000"/>
                                        <p:tgtEl>
                                          <p:spTgt spid="522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animBg="1"/>
      <p:bldP spid="522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WordArt 2"/>
          <p:cNvSpPr>
            <a:spLocks noChangeArrowheads="1" noChangeShapeType="1"/>
          </p:cNvSpPr>
          <p:nvPr/>
        </p:nvSpPr>
        <p:spPr bwMode="auto">
          <a:xfrm>
            <a:off x="2771775" y="1411288"/>
            <a:ext cx="3600450" cy="863600"/>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Times New Roman" panose="02020603050405020304"/>
                <a:cs typeface="Times New Roman" panose="02020603050405020304"/>
              </a:rPr>
              <a:t>Homework</a:t>
            </a:r>
            <a:endParaRPr lang="zh-CN" altLang="en-US"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Times New Roman" panose="02020603050405020304"/>
              <a:cs typeface="Times New Roman" panose="02020603050405020304"/>
            </a:endParaRPr>
          </a:p>
        </p:txBody>
      </p:sp>
      <p:sp>
        <p:nvSpPr>
          <p:cNvPr id="53251" name="内容占位符 2"/>
          <p:cNvSpPr>
            <a:spLocks noGrp="1" noChangeArrowheads="1"/>
          </p:cNvSpPr>
          <p:nvPr/>
        </p:nvSpPr>
        <p:spPr bwMode="auto">
          <a:xfrm>
            <a:off x="827088" y="2493963"/>
            <a:ext cx="7631112" cy="2303462"/>
          </a:xfrm>
          <a:prstGeom prst="rect">
            <a:avLst/>
          </a:prstGeom>
          <a:noFill/>
          <a:ln w="57150" cmpd="thinThick">
            <a:solidFill>
              <a:srgbClr val="0000FF"/>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pPr marL="365125" indent="-365125">
              <a:lnSpc>
                <a:spcPct val="140000"/>
              </a:lnSpc>
              <a:spcBef>
                <a:spcPct val="20000"/>
              </a:spcBef>
              <a:buClr>
                <a:schemeClr val="tx1"/>
              </a:buClr>
              <a:buFont typeface="Wingdings" panose="05000000000000000000" pitchFamily="2" charset="2"/>
              <a:buChar char="v"/>
            </a:pPr>
            <a:r>
              <a:rPr lang="en-US" sz="3200" b="1" dirty="0">
                <a:latin typeface="Times New Roman" panose="02020603050405020304" pitchFamily="18" charset="0"/>
                <a:ea typeface="微软雅黑" panose="020B0503020204020204" pitchFamily="34" charset="-122"/>
                <a:sym typeface="Arial" panose="020B0604020202020204" pitchFamily="34" charset="0"/>
              </a:rPr>
              <a:t>1.</a:t>
            </a:r>
            <a:r>
              <a:rPr lang="zh-CN" altLang="en-US" sz="3200" b="1" dirty="0">
                <a:latin typeface="Times New Roman" panose="02020603050405020304" pitchFamily="18" charset="0"/>
                <a:ea typeface="微软雅黑" panose="020B0503020204020204" pitchFamily="34" charset="-122"/>
                <a:sym typeface="Arial" panose="020B0604020202020204" pitchFamily="34" charset="0"/>
              </a:rPr>
              <a:t>Read 1a aloud and try to repeat.</a:t>
            </a:r>
          </a:p>
          <a:p>
            <a:pPr marL="365125" indent="-365125">
              <a:lnSpc>
                <a:spcPct val="140000"/>
              </a:lnSpc>
              <a:spcBef>
                <a:spcPct val="20000"/>
              </a:spcBef>
              <a:buClr>
                <a:schemeClr val="tx1"/>
              </a:buClr>
              <a:buFont typeface="Wingdings" panose="05000000000000000000" pitchFamily="2" charset="2"/>
              <a:buChar char="v"/>
            </a:pPr>
            <a:r>
              <a:rPr lang="zh-CN" altLang="en-US" sz="3200" b="1" dirty="0">
                <a:latin typeface="Times New Roman" panose="02020603050405020304" pitchFamily="18" charset="0"/>
                <a:ea typeface="微软雅黑" panose="020B0503020204020204" pitchFamily="34" charset="-122"/>
              </a:rPr>
              <a:t>2.Finish Section C in your workbook.</a:t>
            </a:r>
          </a:p>
          <a:p>
            <a:pPr marL="365125" indent="-365125">
              <a:spcBef>
                <a:spcPct val="20000"/>
              </a:spcBef>
              <a:buClr>
                <a:schemeClr val="tx1"/>
              </a:buClr>
              <a:buFont typeface="Wingdings" panose="05000000000000000000" pitchFamily="2" charset="2"/>
              <a:buChar char="v"/>
            </a:pPr>
            <a:r>
              <a:rPr lang="zh-CN" altLang="en-US" sz="3200" b="1" dirty="0">
                <a:latin typeface="Times New Roman" panose="02020603050405020304" pitchFamily="18" charset="0"/>
                <a:ea typeface="微软雅黑" panose="020B0503020204020204" pitchFamily="34" charset="-122"/>
              </a:rPr>
              <a:t>3.Preview Section D</a:t>
            </a:r>
            <a:r>
              <a:rPr lang="zh-CN" altLang="en-US" sz="3200" b="1" dirty="0" smtClean="0">
                <a:latin typeface="Times New Roman" panose="02020603050405020304" pitchFamily="18" charset="0"/>
                <a:ea typeface="微软雅黑" panose="020B0503020204020204" pitchFamily="34" charset="-122"/>
              </a:rPr>
              <a:t>. </a:t>
            </a:r>
            <a:endParaRPr lang="en-US" sz="2400" dirty="0">
              <a:latin typeface="Comic Sans MS" panose="030F0702030302020204" pitchFamily="66" charset="0"/>
              <a:ea typeface="华文行楷" panose="02010800040101010101" pitchFamily="2" charset="-122"/>
            </a:endParaRPr>
          </a:p>
        </p:txBody>
      </p:sp>
    </p:spTree>
  </p:cSld>
  <p:clrMapOvr>
    <a:masterClrMapping/>
  </p:clrMapOvr>
  <p:transition>
    <p:wheel spokes="3"/>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7"/>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图片 4"/>
          <p:cNvPicPr>
            <a:picLocks noChangeAspect="1" noChangeArrowheads="1"/>
          </p:cNvPicPr>
          <p:nvPr/>
        </p:nvPicPr>
        <p:blipFill>
          <a:blip r:embed="rId3" cstate="email"/>
          <a:srcRect/>
          <a:stretch>
            <a:fillRect/>
          </a:stretch>
        </p:blipFill>
        <p:spPr bwMode="auto">
          <a:xfrm>
            <a:off x="0" y="152400"/>
            <a:ext cx="913288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图片 6"/>
          <p:cNvPicPr>
            <a:picLocks noChangeAspect="1" noChangeArrowheads="1"/>
          </p:cNvPicPr>
          <p:nvPr/>
        </p:nvPicPr>
        <p:blipFill>
          <a:blip r:embed="rId4" cstate="email"/>
          <a:srcRect b="23749"/>
          <a:stretch>
            <a:fillRect/>
          </a:stretch>
        </p:blipFill>
        <p:spPr bwMode="auto">
          <a:xfrm>
            <a:off x="0" y="0"/>
            <a:ext cx="91440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图片 6"/>
          <p:cNvPicPr>
            <a:picLocks noChangeAspect="1" noChangeArrowheads="1"/>
          </p:cNvPicPr>
          <p:nvPr/>
        </p:nvPicPr>
        <p:blipFill>
          <a:blip r:embed="rId5" cstate="email"/>
          <a:srcRect/>
          <a:stretch>
            <a:fillRect/>
          </a:stretch>
        </p:blipFill>
        <p:spPr bwMode="auto">
          <a:xfrm>
            <a:off x="0" y="2500313"/>
            <a:ext cx="91440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5"/>
          <p:cNvPicPr>
            <a:picLocks noChangeAspect="1" noChangeArrowheads="1"/>
          </p:cNvPicPr>
          <p:nvPr/>
        </p:nvPicPr>
        <p:blipFill>
          <a:blip r:embed="rId6" cstate="email"/>
          <a:srcRect t="63498"/>
          <a:stretch>
            <a:fillRect/>
          </a:stretch>
        </p:blipFill>
        <p:spPr bwMode="auto">
          <a:xfrm>
            <a:off x="0" y="4354513"/>
            <a:ext cx="9132888"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 Box 7"/>
          <p:cNvSpPr txBox="1">
            <a:spLocks noChangeArrowheads="1"/>
          </p:cNvSpPr>
          <p:nvPr/>
        </p:nvSpPr>
        <p:spPr bwMode="auto">
          <a:xfrm>
            <a:off x="180975" y="1914525"/>
            <a:ext cx="89535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1700" b="1">
                <a:solidFill>
                  <a:srgbClr val="FFFFFF"/>
                </a:solidFill>
                <a:latin typeface="Times New Roman" panose="02020603050405020304" pitchFamily="18" charset="0"/>
              </a:rPr>
              <a:t>Thank you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54275"/>
                                        </p:tgtEl>
                                        <p:attrNameLst>
                                          <p:attrName>style.visibility</p:attrName>
                                        </p:attrNameLst>
                                      </p:cBhvr>
                                      <p:to>
                                        <p:strVal val="visible"/>
                                      </p:to>
                                    </p:set>
                                    <p:animEffect>
                                      <p:cBhvr>
                                        <p:cTn id="7" dur="1000"/>
                                        <p:tgtEl>
                                          <p:spTgt spid="54275"/>
                                        </p:tgtEl>
                                      </p:cBhvr>
                                    </p:animEffect>
                                  </p:childTnLst>
                                </p:cTn>
                              </p:par>
                              <p:par>
                                <p:cTn id="8" presetID="22" presetClass="entr" presetSubtype="8" repeatCount="indefinite" fill="hold" nodeType="withEffect">
                                  <p:stCondLst>
                                    <p:cond delay="0"/>
                                  </p:stCondLst>
                                  <p:childTnLst>
                                    <p:set>
                                      <p:cBhvr>
                                        <p:cTn id="9" dur="1" fill="hold">
                                          <p:stCondLst>
                                            <p:cond delay="0"/>
                                          </p:stCondLst>
                                        </p:cTn>
                                        <p:tgtEl>
                                          <p:spTgt spid="54278"/>
                                        </p:tgtEl>
                                        <p:attrNameLst>
                                          <p:attrName>style.visibility</p:attrName>
                                        </p:attrNameLst>
                                      </p:cBhvr>
                                      <p:to>
                                        <p:strVal val="visible"/>
                                      </p:to>
                                    </p:set>
                                    <p:animEffect transition="in" filter="wipe(left)">
                                      <p:cBhvr>
                                        <p:cTn id="10" dur="3000"/>
                                        <p:tgtEl>
                                          <p:spTgt spid="54278"/>
                                        </p:tgtEl>
                                      </p:cBhvr>
                                    </p:animEffect>
                                  </p:childTnLst>
                                </p:cTn>
                              </p:par>
                            </p:childTnLst>
                          </p:cTn>
                        </p:par>
                        <p:par>
                          <p:cTn id="11" fill="hold">
                            <p:stCondLst>
                              <p:cond delay="1300"/>
                            </p:stCondLst>
                            <p:childTnLst>
                              <p:par>
                                <p:cTn id="12" presetID="10" presetClass="entr" presetSubtype="0" fill="hold" nodeType="afterEffect">
                                  <p:stCondLst>
                                    <p:cond delay="0"/>
                                  </p:stCondLst>
                                  <p:childTnLst>
                                    <p:set>
                                      <p:cBhvr>
                                        <p:cTn id="13" dur="1" fill="hold">
                                          <p:stCondLst>
                                            <p:cond delay="0"/>
                                          </p:stCondLst>
                                        </p:cTn>
                                        <p:tgtEl>
                                          <p:spTgt spid="54276"/>
                                        </p:tgtEl>
                                        <p:attrNameLst>
                                          <p:attrName>style.visibility</p:attrName>
                                        </p:attrNameLst>
                                      </p:cBhvr>
                                      <p:to>
                                        <p:strVal val="visible"/>
                                      </p:to>
                                    </p:set>
                                    <p:animEffect>
                                      <p:cBhvr>
                                        <p:cTn id="14" dur="500"/>
                                        <p:tgtEl>
                                          <p:spTgt spid="54276"/>
                                        </p:tgtEl>
                                      </p:cBhvr>
                                    </p:animEffect>
                                  </p:childTnLst>
                                </p:cTn>
                              </p:par>
                              <p:par>
                                <p:cTn id="15" presetID="23" presetClass="entr" presetSubtype="528" fill="hold" nodeType="withEffect">
                                  <p:stCondLst>
                                    <p:cond delay="0"/>
                                  </p:stCondLst>
                                  <p:childTnLst>
                                    <p:set>
                                      <p:cBhvr>
                                        <p:cTn id="16" dur="1" fill="hold">
                                          <p:stCondLst>
                                            <p:cond delay="0"/>
                                          </p:stCondLst>
                                        </p:cTn>
                                        <p:tgtEl>
                                          <p:spTgt spid="54276"/>
                                        </p:tgtEl>
                                        <p:attrNameLst>
                                          <p:attrName>style.visibility</p:attrName>
                                        </p:attrNameLst>
                                      </p:cBhvr>
                                      <p:to>
                                        <p:strVal val="visible"/>
                                      </p:to>
                                    </p:set>
                                    <p:anim calcmode="lin" valueType="num">
                                      <p:cBhvr>
                                        <p:cTn id="17" dur="500" fill="hold"/>
                                        <p:tgtEl>
                                          <p:spTgt spid="54276"/>
                                        </p:tgtEl>
                                        <p:attrNameLst>
                                          <p:attrName>ppt_w</p:attrName>
                                        </p:attrNameLst>
                                      </p:cBhvr>
                                      <p:tavLst>
                                        <p:tav tm="0">
                                          <p:val>
                                            <p:fltVal val="0"/>
                                          </p:val>
                                        </p:tav>
                                        <p:tav tm="100000">
                                          <p:val>
                                            <p:strVal val="#ppt_w"/>
                                          </p:val>
                                        </p:tav>
                                      </p:tavLst>
                                    </p:anim>
                                    <p:anim calcmode="lin" valueType="num">
                                      <p:cBhvr>
                                        <p:cTn id="18" dur="500" fill="hold"/>
                                        <p:tgtEl>
                                          <p:spTgt spid="54276"/>
                                        </p:tgtEl>
                                        <p:attrNameLst>
                                          <p:attrName>ppt_h</p:attrName>
                                        </p:attrNameLst>
                                      </p:cBhvr>
                                      <p:tavLst>
                                        <p:tav tm="0">
                                          <p:val>
                                            <p:fltVal val="0"/>
                                          </p:val>
                                        </p:tav>
                                        <p:tav tm="100000">
                                          <p:val>
                                            <p:strVal val="#ppt_h"/>
                                          </p:val>
                                        </p:tav>
                                      </p:tavLst>
                                    </p:anim>
                                    <p:anim calcmode="lin" valueType="num">
                                      <p:cBhvr>
                                        <p:cTn id="19" dur="500" fill="hold"/>
                                        <p:tgtEl>
                                          <p:spTgt spid="54276"/>
                                        </p:tgtEl>
                                        <p:attrNameLst>
                                          <p:attrName>ppt_x</p:attrName>
                                        </p:attrNameLst>
                                      </p:cBhvr>
                                      <p:tavLst>
                                        <p:tav tm="0">
                                          <p:val>
                                            <p:fltVal val="0.5"/>
                                          </p:val>
                                        </p:tav>
                                        <p:tav tm="100000">
                                          <p:val>
                                            <p:strVal val="#ppt_x"/>
                                          </p:val>
                                        </p:tav>
                                      </p:tavLst>
                                    </p:anim>
                                    <p:anim calcmode="lin" valueType="num">
                                      <p:cBhvr>
                                        <p:cTn id="20" dur="500" fill="hold"/>
                                        <p:tgtEl>
                                          <p:spTgt spid="54276"/>
                                        </p:tgtEl>
                                        <p:attrNameLst>
                                          <p:attrName>ppt_y</p:attrName>
                                        </p:attrNameLst>
                                      </p:cBhvr>
                                      <p:tavLst>
                                        <p:tav tm="0">
                                          <p:val>
                                            <p:fltVal val="0.5"/>
                                          </p:val>
                                        </p:tav>
                                        <p:tav tm="100000">
                                          <p:val>
                                            <p:strVal val="#ppt_y"/>
                                          </p:val>
                                        </p:tav>
                                      </p:tavLst>
                                    </p:anim>
                                  </p:childTnLst>
                                </p:cTn>
                              </p:par>
                              <p:par>
                                <p:cTn id="21" presetID="6" presetClass="emph" presetSubtype="0" repeatCount="indefinite" autoRev="1" fill="hold" nodeType="withEffect">
                                  <p:stCondLst>
                                    <p:cond delay="0"/>
                                  </p:stCondLst>
                                  <p:endCondLst>
                                    <p:cond evt="onNext" delay="0">
                                      <p:tgtEl>
                                        <p:sldTgt/>
                                      </p:tgtEl>
                                    </p:cond>
                                  </p:endCondLst>
                                  <p:childTnLst>
                                    <p:animScale>
                                      <p:cBhvr>
                                        <p:cTn id="22" dur="2000" fill="hold"/>
                                        <p:tgtEl>
                                          <p:spTgt spid="54276"/>
                                        </p:tgtEl>
                                      </p:cBhvr>
                                      <p:by x="150000" y="100000"/>
                                    </p:animScale>
                                  </p:childTnLst>
                                </p:cTn>
                              </p:par>
                              <p:par>
                                <p:cTn id="23" presetID="10" presetClass="entr" presetSubtype="0" fill="hold" nodeType="withEffect">
                                  <p:stCondLst>
                                    <p:cond delay="0"/>
                                  </p:stCondLst>
                                  <p:childTnLst>
                                    <p:set>
                                      <p:cBhvr>
                                        <p:cTn id="24" dur="1" fill="hold">
                                          <p:stCondLst>
                                            <p:cond delay="0"/>
                                          </p:stCondLst>
                                        </p:cTn>
                                        <p:tgtEl>
                                          <p:spTgt spid="54277"/>
                                        </p:tgtEl>
                                        <p:attrNameLst>
                                          <p:attrName>style.visibility</p:attrName>
                                        </p:attrNameLst>
                                      </p:cBhvr>
                                      <p:to>
                                        <p:strVal val="visible"/>
                                      </p:to>
                                    </p:set>
                                    <p:animEffect>
                                      <p:cBhvr>
                                        <p:cTn id="25" dur="500"/>
                                        <p:tgtEl>
                                          <p:spTgt spid="54277"/>
                                        </p:tgtEl>
                                      </p:cBhvr>
                                    </p:animEffect>
                                  </p:childTnLst>
                                </p:cTn>
                              </p:par>
                              <p:par>
                                <p:cTn id="26" presetID="23" presetClass="entr" presetSubtype="528" fill="hold" nodeType="withEffect">
                                  <p:stCondLst>
                                    <p:cond delay="0"/>
                                  </p:stCondLst>
                                  <p:childTnLst>
                                    <p:set>
                                      <p:cBhvr>
                                        <p:cTn id="27" dur="1" fill="hold">
                                          <p:stCondLst>
                                            <p:cond delay="0"/>
                                          </p:stCondLst>
                                        </p:cTn>
                                        <p:tgtEl>
                                          <p:spTgt spid="54277"/>
                                        </p:tgtEl>
                                        <p:attrNameLst>
                                          <p:attrName>style.visibility</p:attrName>
                                        </p:attrNameLst>
                                      </p:cBhvr>
                                      <p:to>
                                        <p:strVal val="visible"/>
                                      </p:to>
                                    </p:set>
                                    <p:anim calcmode="lin" valueType="num">
                                      <p:cBhvr>
                                        <p:cTn id="28" dur="500" fill="hold"/>
                                        <p:tgtEl>
                                          <p:spTgt spid="54277"/>
                                        </p:tgtEl>
                                        <p:attrNameLst>
                                          <p:attrName>ppt_w</p:attrName>
                                        </p:attrNameLst>
                                      </p:cBhvr>
                                      <p:tavLst>
                                        <p:tav tm="0">
                                          <p:val>
                                            <p:fltVal val="0"/>
                                          </p:val>
                                        </p:tav>
                                        <p:tav tm="100000">
                                          <p:val>
                                            <p:strVal val="#ppt_w"/>
                                          </p:val>
                                        </p:tav>
                                      </p:tavLst>
                                    </p:anim>
                                    <p:anim calcmode="lin" valueType="num">
                                      <p:cBhvr>
                                        <p:cTn id="29" dur="500" fill="hold"/>
                                        <p:tgtEl>
                                          <p:spTgt spid="54277"/>
                                        </p:tgtEl>
                                        <p:attrNameLst>
                                          <p:attrName>ppt_h</p:attrName>
                                        </p:attrNameLst>
                                      </p:cBhvr>
                                      <p:tavLst>
                                        <p:tav tm="0">
                                          <p:val>
                                            <p:fltVal val="0"/>
                                          </p:val>
                                        </p:tav>
                                        <p:tav tm="100000">
                                          <p:val>
                                            <p:strVal val="#ppt_h"/>
                                          </p:val>
                                        </p:tav>
                                      </p:tavLst>
                                    </p:anim>
                                    <p:anim calcmode="lin" valueType="num">
                                      <p:cBhvr>
                                        <p:cTn id="30" dur="500" fill="hold"/>
                                        <p:tgtEl>
                                          <p:spTgt spid="54277"/>
                                        </p:tgtEl>
                                        <p:attrNameLst>
                                          <p:attrName>ppt_x</p:attrName>
                                        </p:attrNameLst>
                                      </p:cBhvr>
                                      <p:tavLst>
                                        <p:tav tm="0">
                                          <p:val>
                                            <p:fltVal val="0.5"/>
                                          </p:val>
                                        </p:tav>
                                        <p:tav tm="100000">
                                          <p:val>
                                            <p:strVal val="#ppt_x"/>
                                          </p:val>
                                        </p:tav>
                                      </p:tavLst>
                                    </p:anim>
                                    <p:anim calcmode="lin" valueType="num">
                                      <p:cBhvr>
                                        <p:cTn id="31" dur="500" fill="hold"/>
                                        <p:tgtEl>
                                          <p:spTgt spid="54277"/>
                                        </p:tgtEl>
                                        <p:attrNameLst>
                                          <p:attrName>ppt_y</p:attrName>
                                        </p:attrNameLst>
                                      </p:cBhvr>
                                      <p:tavLst>
                                        <p:tav tm="0">
                                          <p:val>
                                            <p:fltVal val="0.5"/>
                                          </p:val>
                                        </p:tav>
                                        <p:tav tm="100000">
                                          <p:val>
                                            <p:strVal val="#ppt_y"/>
                                          </p:val>
                                        </p:tav>
                                      </p:tavLst>
                                    </p:anim>
                                  </p:childTnLst>
                                </p:cTn>
                              </p:par>
                              <p:par>
                                <p:cTn id="32" presetID="6" presetClass="emph" presetSubtype="0" repeatCount="indefinite" autoRev="1" fill="hold" nodeType="withEffect">
                                  <p:stCondLst>
                                    <p:cond delay="0"/>
                                  </p:stCondLst>
                                  <p:endCondLst>
                                    <p:cond evt="onNext" delay="0">
                                      <p:tgtEl>
                                        <p:sldTgt/>
                                      </p:tgtEl>
                                    </p:cond>
                                  </p:endCondLst>
                                  <p:childTnLst>
                                    <p:animScale>
                                      <p:cBhvr>
                                        <p:cTn id="33" dur="2000" fill="hold"/>
                                        <p:tgtEl>
                                          <p:spTgt spid="54277"/>
                                        </p:tgtEl>
                                      </p:cBhvr>
                                      <p:by x="150000" y="100000"/>
                                    </p:animScale>
                                  </p:childTnLst>
                                </p:cTn>
                              </p:par>
                              <p:par>
                                <p:cTn id="34" presetID="45" presetClass="entr" presetSubtype="0" fill="hold" grpId="0" nodeType="withEffect">
                                  <p:stCondLst>
                                    <p:cond delay="0"/>
                                  </p:stCondLst>
                                  <p:iterate type="lt">
                                    <p:tmPct val="10000"/>
                                  </p:iterate>
                                  <p:childTnLst>
                                    <p:set>
                                      <p:cBhvr>
                                        <p:cTn id="35" dur="1" fill="hold">
                                          <p:stCondLst>
                                            <p:cond delay="0"/>
                                          </p:stCondLst>
                                        </p:cTn>
                                        <p:tgtEl>
                                          <p:spTgt spid="54279">
                                            <p:txEl>
                                              <p:pRg st="0" end="0"/>
                                            </p:txEl>
                                          </p:spTgt>
                                        </p:tgtEl>
                                        <p:attrNameLst>
                                          <p:attrName>style.visibility</p:attrName>
                                        </p:attrNameLst>
                                      </p:cBhvr>
                                      <p:to>
                                        <p:strVal val="visible"/>
                                      </p:to>
                                    </p:set>
                                    <p:animEffect transition="in" filter="fade">
                                      <p:cBhvr>
                                        <p:cTn id="36" dur="500"/>
                                        <p:tgtEl>
                                          <p:spTgt spid="54279">
                                            <p:txEl>
                                              <p:pRg st="0" end="0"/>
                                            </p:txEl>
                                          </p:spTgt>
                                        </p:tgtEl>
                                      </p:cBhvr>
                                    </p:animEffect>
                                    <p:anim calcmode="lin" valueType="num">
                                      <p:cBhvr>
                                        <p:cTn id="37" dur="500" fill="hold"/>
                                        <p:tgtEl>
                                          <p:spTgt spid="54279">
                                            <p:txEl>
                                              <p:pRg st="0" end="0"/>
                                            </p:txEl>
                                          </p:spTgt>
                                        </p:tgtEl>
                                        <p:attrNameLst>
                                          <p:attrName>ppt_w</p:attrName>
                                        </p:attrNameLst>
                                      </p:cBhvr>
                                      <p:tavLst>
                                        <p:tav tm="0" fmla="#ppt_w*sin(2.5*pi*$)">
                                          <p:val>
                                            <p:fltVal val="0"/>
                                          </p:val>
                                        </p:tav>
                                        <p:tav tm="100000">
                                          <p:val>
                                            <p:fltVal val="1"/>
                                          </p:val>
                                        </p:tav>
                                      </p:tavLst>
                                    </p:anim>
                                    <p:anim calcmode="lin" valueType="num">
                                      <p:cBhvr>
                                        <p:cTn id="38" dur="500" fill="hold"/>
                                        <p:tgtEl>
                                          <p:spTgt spid="54279">
                                            <p:txEl>
                                              <p:pRg st="0" end="0"/>
                                            </p:txEl>
                                          </p:spTgt>
                                        </p:tgtEl>
                                        <p:attrNameLst>
                                          <p:attrName>ppt_h</p:attrName>
                                        </p:attrNameLst>
                                      </p:cBhvr>
                                      <p:tavLst>
                                        <p:tav tm="0">
                                          <p:val>
                                            <p:strVal val="#ppt_h"/>
                                          </p:val>
                                        </p:tav>
                                        <p:tav tm="100000">
                                          <p:val>
                                            <p:strVal val="#ppt_h"/>
                                          </p:val>
                                        </p:tav>
                                      </p:tavLst>
                                    </p:anim>
                                  </p:childTnLst>
                                </p:cTn>
                              </p:par>
                              <p:par>
                                <p:cTn id="39" presetID="33" presetClass="emph" presetSubtype="0" repeatCount="indefinite" fill="remove" nodeType="withEffect">
                                  <p:stCondLst>
                                    <p:cond delay="0"/>
                                  </p:stCondLst>
                                  <p:endCondLst>
                                    <p:cond evt="onNext" delay="0">
                                      <p:tgtEl>
                                        <p:sldTgt/>
                                      </p:tgtEl>
                                    </p:cond>
                                  </p:endCondLst>
                                  <p:iterate type="lt">
                                    <p:tmAbs val="0"/>
                                  </p:iterate>
                                  <p:childTnLst>
                                    <p:animClr clrSpc="rgb" dir="cw">
                                      <p:cBhvr override="childStyle">
                                        <p:cTn id="40" dur="1500" accel="50000" autoRev="1" fill="hold">
                                          <p:stCondLst>
                                            <p:cond delay="0"/>
                                          </p:stCondLst>
                                        </p:cTn>
                                        <p:tgtEl>
                                          <p:spTgt spid="54279">
                                            <p:txEl>
                                              <p:pRg st="0" end="0"/>
                                            </p:txEl>
                                          </p:spTgt>
                                        </p:tgtEl>
                                        <p:attrNameLst>
                                          <p:attrName>style.color</p:attrName>
                                        </p:attrNameLst>
                                      </p:cBhvr>
                                      <p:to>
                                        <a:srgbClr val="FFFF00"/>
                                      </p:to>
                                    </p:animClr>
                                    <p:animClr clrSpc="rgb" dir="cw">
                                      <p:cBhvr>
                                        <p:cTn id="41" dur="1500" accel="50000" autoRev="1" fill="hold">
                                          <p:stCondLst>
                                            <p:cond delay="0"/>
                                          </p:stCondLst>
                                        </p:cTn>
                                        <p:tgtEl>
                                          <p:spTgt spid="54279">
                                            <p:txEl>
                                              <p:pRg st="0" end="0"/>
                                            </p:txEl>
                                          </p:spTgt>
                                        </p:tgtEl>
                                        <p:attrNameLst>
                                          <p:attrName>fillcolor</p:attrName>
                                        </p:attrNameLst>
                                      </p:cBhvr>
                                      <p:to>
                                        <a:srgbClr val="FFFF00"/>
                                      </p:to>
                                    </p:animClr>
                                    <p:set>
                                      <p:cBhvr>
                                        <p:cTn id="42" dur="3000" fill="hold"/>
                                        <p:tgtEl>
                                          <p:spTgt spid="54279">
                                            <p:txEl>
                                              <p:pRg st="0" end="0"/>
                                            </p:txEl>
                                          </p:spTgt>
                                        </p:tgtEl>
                                        <p:attrNameLst>
                                          <p:attrName>fill.type</p:attrName>
                                        </p:attrNameLst>
                                      </p:cBhvr>
                                      <p:to>
                                        <p:strVal val="solid"/>
                                      </p:to>
                                    </p:set>
                                    <p:set>
                                      <p:cBhvr>
                                        <p:cTn id="43" dur="3000" fill="hold"/>
                                        <p:tgtEl>
                                          <p:spTgt spid="54279">
                                            <p:txEl>
                                              <p:pRg st="0" end="0"/>
                                            </p:txEl>
                                          </p:spTgt>
                                        </p:tgtEl>
                                        <p:attrNameLst>
                                          <p:attrName>fill.on</p:attrName>
                                        </p:attrNameLst>
                                      </p:cBhvr>
                                      <p:to>
                                        <p:strVal val="true"/>
                                      </p:to>
                                    </p:set>
                                    <p:animScale>
                                      <p:cBhvr>
                                        <p:cTn id="44" dur="1500" accel="50000" autoRev="1" fill="hold">
                                          <p:stCondLst>
                                            <p:cond delay="0"/>
                                          </p:stCondLst>
                                        </p:cTn>
                                        <p:tgtEl>
                                          <p:spTgt spid="54279">
                                            <p:txEl>
                                              <p:pRg st="0" end="0"/>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build="allAtOnce"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fd4505ff9524e6d4648848bb7c70c98"/>
          <p:cNvPicPr>
            <a:picLocks noChangeAspect="1" noChangeArrowheads="1"/>
          </p:cNvPicPr>
          <p:nvPr/>
        </p:nvPicPr>
        <p:blipFill>
          <a:blip r:embed="rId3" cstate="email"/>
          <a:srcRect/>
          <a:stretch>
            <a:fillRect/>
          </a:stretch>
        </p:blipFill>
        <p:spPr bwMode="auto">
          <a:xfrm>
            <a:off x="107504" y="548680"/>
            <a:ext cx="3175000" cy="590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3" name="Text Box 3"/>
          <p:cNvSpPr txBox="1">
            <a:spLocks noChangeArrowheads="1"/>
          </p:cNvSpPr>
          <p:nvPr/>
        </p:nvSpPr>
        <p:spPr bwMode="auto">
          <a:xfrm>
            <a:off x="3562350" y="1706563"/>
            <a:ext cx="5548313" cy="301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zh-CN" altLang="en-US" sz="3200" b="1" dirty="0"/>
              <a:t>1.What is she wearing?</a:t>
            </a:r>
          </a:p>
          <a:p>
            <a:pPr eaLnBrk="0" hangingPunct="0"/>
            <a:endParaRPr lang="zh-CN" altLang="en-US" sz="3200" b="1" dirty="0"/>
          </a:p>
          <a:p>
            <a:pPr eaLnBrk="0" hangingPunct="0"/>
            <a:r>
              <a:rPr lang="zh-CN" altLang="en-US" sz="3200" b="1" dirty="0"/>
              <a:t>2.What do you think of her dress?</a:t>
            </a:r>
          </a:p>
          <a:p>
            <a:pPr eaLnBrk="0" hangingPunct="0"/>
            <a:endParaRPr lang="zh-CN" altLang="en-US" sz="3200" b="1" dirty="0"/>
          </a:p>
          <a:p>
            <a:pPr eaLnBrk="0" hangingPunct="0"/>
            <a:r>
              <a:rPr lang="zh-CN" altLang="en-US" sz="3200" b="1" dirty="0"/>
              <a:t>3.How does she look like?</a:t>
            </a:r>
          </a:p>
        </p:txBody>
      </p:sp>
    </p:spTree>
  </p:cSld>
  <p:clrMapOvr>
    <a:masterClrMapping/>
  </p:clrMapOvr>
  <p:transition>
    <p:dissolv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in)">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5843">
                                            <p:txEl>
                                              <p:pRg st="0" end="0"/>
                                            </p:txEl>
                                          </p:spTgt>
                                        </p:tgtEl>
                                        <p:attrNameLst>
                                          <p:attrName>style.visibility</p:attrName>
                                        </p:attrNameLst>
                                      </p:cBhvr>
                                      <p:to>
                                        <p:strVal val="visible"/>
                                      </p:to>
                                    </p:set>
                                    <p:anim calcmode="lin" valueType="num">
                                      <p:cBhvr>
                                        <p:cTn id="12" dur="500" fill="hold"/>
                                        <p:tgtEl>
                                          <p:spTgt spid="3584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584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584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584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p:tgtEl>
                                          <p:spTgt spid="3584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animEffect transition="in" filter="dissolve">
                                      <p:cBhvr>
                                        <p:cTn id="21" dur="500"/>
                                        <p:tgtEl>
                                          <p:spTgt spid="3584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35843">
                                            <p:txEl>
                                              <p:pRg st="4" end="4"/>
                                            </p:txEl>
                                          </p:spTgt>
                                        </p:tgtEl>
                                        <p:attrNameLst>
                                          <p:attrName>style.visibility</p:attrName>
                                        </p:attrNameLst>
                                      </p:cBhvr>
                                      <p:to>
                                        <p:strVal val="visible"/>
                                      </p:to>
                                    </p:set>
                                    <p:anim calcmode="lin" valueType="num">
                                      <p:cBhvr>
                                        <p:cTn id="26" dur="500" fill="hold"/>
                                        <p:tgtEl>
                                          <p:spTgt spid="3584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584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763713" y="-15875"/>
            <a:ext cx="5688012"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133350" eaLnBrk="0" hangingPunct="0">
              <a:tabLst>
                <a:tab pos="355600" algn="l"/>
              </a:tabLst>
            </a:pPr>
            <a:r>
              <a:rPr lang="zh-CN" altLang="en-US" sz="4000" b="1" dirty="0">
                <a:solidFill>
                  <a:schemeClr val="bg1"/>
                </a:solidFill>
                <a:latin typeface="Times New Roman" panose="02020603050405020304" pitchFamily="18" charset="0"/>
              </a:rPr>
              <a:t>What are they wearing?</a:t>
            </a:r>
          </a:p>
        </p:txBody>
      </p:sp>
      <p:pic>
        <p:nvPicPr>
          <p:cNvPr id="36867" name="Picture 3" descr="f62e07c7b7ada2d661a176c6d5e27a7c"/>
          <p:cNvPicPr>
            <a:picLocks noChangeAspect="1" noChangeArrowheads="1"/>
          </p:cNvPicPr>
          <p:nvPr/>
        </p:nvPicPr>
        <p:blipFill>
          <a:blip r:embed="rId3"/>
          <a:srcRect/>
          <a:stretch>
            <a:fillRect/>
          </a:stretch>
        </p:blipFill>
        <p:spPr bwMode="auto">
          <a:xfrm>
            <a:off x="1404938" y="835025"/>
            <a:ext cx="5832475" cy="446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Text Box 4"/>
          <p:cNvSpPr txBox="1">
            <a:spLocks noChangeArrowheads="1"/>
          </p:cNvSpPr>
          <p:nvPr/>
        </p:nvSpPr>
        <p:spPr bwMode="auto">
          <a:xfrm>
            <a:off x="107950" y="5237163"/>
            <a:ext cx="900112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600" b="1" dirty="0"/>
              <a:t>They are wearing </a:t>
            </a:r>
            <a:r>
              <a:rPr lang="zh-CN" altLang="en-US" sz="3600" b="1" dirty="0">
                <a:solidFill>
                  <a:srgbClr val="FF0000"/>
                </a:solidFill>
              </a:rPr>
              <a:t>Mongolian</a:t>
            </a:r>
            <a:r>
              <a:rPr lang="zh-CN" altLang="en-US" sz="3600" b="1" dirty="0"/>
              <a:t> costumes.</a:t>
            </a:r>
          </a:p>
        </p:txBody>
      </p:sp>
      <p:grpSp>
        <p:nvGrpSpPr>
          <p:cNvPr id="36869" name="Group 5"/>
          <p:cNvGrpSpPr/>
          <p:nvPr/>
        </p:nvGrpSpPr>
        <p:grpSpPr bwMode="auto">
          <a:xfrm>
            <a:off x="2124075" y="5876925"/>
            <a:ext cx="6556375" cy="585788"/>
            <a:chOff x="0" y="0"/>
            <a:chExt cx="10324" cy="921"/>
          </a:xfrm>
        </p:grpSpPr>
        <p:pic>
          <p:nvPicPr>
            <p:cNvPr id="36870" name="Picture 6"/>
            <p:cNvPicPr>
              <a:picLocks noChangeAspect="1" noChangeArrowheads="1"/>
            </p:cNvPicPr>
            <p:nvPr/>
          </p:nvPicPr>
          <p:blipFill>
            <a:blip r:embed="rId4" cstate="email"/>
            <a:srcRect/>
            <a:stretch>
              <a:fillRect/>
            </a:stretch>
          </p:blipFill>
          <p:spPr bwMode="auto">
            <a:xfrm>
              <a:off x="0" y="0"/>
              <a:ext cx="7923" cy="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1" name="Text Box 7"/>
            <p:cNvSpPr txBox="1">
              <a:spLocks noChangeArrowheads="1"/>
            </p:cNvSpPr>
            <p:nvPr/>
          </p:nvSpPr>
          <p:spPr bwMode="auto">
            <a:xfrm>
              <a:off x="0" y="91"/>
              <a:ext cx="10324" cy="830"/>
            </a:xfrm>
            <a:prstGeom prst="rect">
              <a:avLst/>
            </a:prstGeom>
            <a:noFill/>
            <a:ln w="9525" cap="rnd">
              <a:solidFill>
                <a:srgbClr val="000000"/>
              </a:solidFill>
              <a:prstDash val="sys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r>
                <a:rPr lang="zh-CN" altLang="en-US" sz="2800">
                  <a:latin typeface="Times New Roman" panose="02020603050405020304" pitchFamily="18" charset="0"/>
                  <a:cs typeface="Times New Roman" panose="02020603050405020304" pitchFamily="18" charset="0"/>
                </a:rPr>
                <a:t>n.蒙古人</a:t>
              </a:r>
            </a:p>
          </p:txBody>
        </p:sp>
      </p:grpSp>
    </p:spTree>
  </p:cSld>
  <p:clrMapOvr>
    <a:masterClrMapping/>
  </p:clrMapOvr>
  <p:transition>
    <p:fad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circle(in)">
                                      <p:cBhvr>
                                        <p:cTn id="7" dur="20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6866"/>
                                        </p:tgtEl>
                                        <p:attrNameLst>
                                          <p:attrName>style.visibility</p:attrName>
                                        </p:attrNameLst>
                                      </p:cBhvr>
                                      <p:to>
                                        <p:strVal val="visible"/>
                                      </p:to>
                                    </p:set>
                                    <p:anim calcmode="lin" valueType="num">
                                      <p:cBhvr>
                                        <p:cTn id="12" dur="500" fill="hold"/>
                                        <p:tgtEl>
                                          <p:spTgt spid="36866"/>
                                        </p:tgtEl>
                                        <p:attrNameLst>
                                          <p:attrName>ppt_w</p:attrName>
                                        </p:attrNameLst>
                                      </p:cBhvr>
                                      <p:tavLst>
                                        <p:tav tm="0">
                                          <p:val>
                                            <p:fltVal val="0"/>
                                          </p:val>
                                        </p:tav>
                                        <p:tav tm="100000">
                                          <p:val>
                                            <p:strVal val="#ppt_w"/>
                                          </p:val>
                                        </p:tav>
                                      </p:tavLst>
                                    </p:anim>
                                    <p:anim calcmode="lin" valueType="num">
                                      <p:cBhvr>
                                        <p:cTn id="13" dur="500" fill="hold"/>
                                        <p:tgtEl>
                                          <p:spTgt spid="3686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36868"/>
                                        </p:tgtEl>
                                        <p:attrNameLst>
                                          <p:attrName>style.visibility</p:attrName>
                                        </p:attrNameLst>
                                      </p:cBhvr>
                                      <p:to>
                                        <p:strVal val="visible"/>
                                      </p:to>
                                    </p:set>
                                    <p:anim calcmode="lin" valueType="num">
                                      <p:cBhvr>
                                        <p:cTn id="18" dur="1000" fill="hold"/>
                                        <p:tgtEl>
                                          <p:spTgt spid="36868"/>
                                        </p:tgtEl>
                                        <p:attrNameLst>
                                          <p:attrName>ppt_w</p:attrName>
                                        </p:attrNameLst>
                                      </p:cBhvr>
                                      <p:tavLst>
                                        <p:tav tm="0">
                                          <p:val>
                                            <p:strVal val="#ppt_w+.3"/>
                                          </p:val>
                                        </p:tav>
                                        <p:tav tm="100000">
                                          <p:val>
                                            <p:strVal val="#ppt_w"/>
                                          </p:val>
                                        </p:tav>
                                      </p:tavLst>
                                    </p:anim>
                                    <p:anim calcmode="lin" valueType="num">
                                      <p:cBhvr>
                                        <p:cTn id="19" dur="1000" fill="hold"/>
                                        <p:tgtEl>
                                          <p:spTgt spid="36868"/>
                                        </p:tgtEl>
                                        <p:attrNameLst>
                                          <p:attrName>ppt_h</p:attrName>
                                        </p:attrNameLst>
                                      </p:cBhvr>
                                      <p:tavLst>
                                        <p:tav tm="0">
                                          <p:val>
                                            <p:strVal val="#ppt_h"/>
                                          </p:val>
                                        </p:tav>
                                        <p:tav tm="100000">
                                          <p:val>
                                            <p:strVal val="#ppt_h"/>
                                          </p:val>
                                        </p:tav>
                                      </p:tavLst>
                                    </p:anim>
                                    <p:animEffect transition="in" filter="fade">
                                      <p:cBhvr>
                                        <p:cTn id="20" dur="1000"/>
                                        <p:tgtEl>
                                          <p:spTgt spid="3686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6869"/>
                                        </p:tgtEl>
                                        <p:attrNameLst>
                                          <p:attrName>style.visibility</p:attrName>
                                        </p:attrNameLst>
                                      </p:cBhvr>
                                      <p:to>
                                        <p:strVal val="visible"/>
                                      </p:to>
                                    </p:set>
                                    <p:animEffect transition="in" filter="dissolve">
                                      <p:cBhvr>
                                        <p:cTn id="25"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ldLvl="0" autoUpdateAnimBg="0"/>
      <p:bldP spid="36868"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7890" name="Group 2"/>
          <p:cNvGrpSpPr/>
          <p:nvPr/>
        </p:nvGrpSpPr>
        <p:grpSpPr bwMode="auto">
          <a:xfrm>
            <a:off x="4889500" y="4103688"/>
            <a:ext cx="3354388" cy="903287"/>
            <a:chOff x="0" y="0"/>
            <a:chExt cx="5282" cy="1422"/>
          </a:xfrm>
        </p:grpSpPr>
        <p:pic>
          <p:nvPicPr>
            <p:cNvPr id="37891" name="Picture 3"/>
            <p:cNvPicPr>
              <a:picLocks noChangeAspect="1" noChangeArrowheads="1"/>
            </p:cNvPicPr>
            <p:nvPr/>
          </p:nvPicPr>
          <p:blipFill>
            <a:blip r:embed="rId4" cstate="email"/>
            <a:srcRect/>
            <a:stretch>
              <a:fillRect/>
            </a:stretch>
          </p:blipFill>
          <p:spPr bwMode="auto">
            <a:xfrm>
              <a:off x="2267" y="0"/>
              <a:ext cx="3015" cy="7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2" name="Text Box 4"/>
            <p:cNvSpPr txBox="1">
              <a:spLocks noChangeArrowheads="1"/>
            </p:cNvSpPr>
            <p:nvPr/>
          </p:nvSpPr>
          <p:spPr bwMode="auto">
            <a:xfrm>
              <a:off x="0" y="0"/>
              <a:ext cx="5283" cy="1422"/>
            </a:xfrm>
            <a:prstGeom prst="rect">
              <a:avLst/>
            </a:prstGeom>
            <a:noFill/>
            <a:ln w="19050">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dirty="0">
                  <a:solidFill>
                    <a:srgbClr val="FF0000"/>
                  </a:solidFill>
                  <a:cs typeface="Times New Roman" panose="02020603050405020304" pitchFamily="18" charset="0"/>
                </a:rPr>
                <a:t>dynasty</a:t>
              </a:r>
            </a:p>
            <a:p>
              <a:pPr algn="ctr"/>
              <a:r>
                <a:rPr lang="zh-CN" altLang="en-US" sz="2400" dirty="0">
                  <a:latin typeface="Times New Roman" panose="02020603050405020304" pitchFamily="18" charset="0"/>
                  <a:cs typeface="Times New Roman" panose="02020603050405020304" pitchFamily="18" charset="0"/>
                </a:rPr>
                <a:t>n.王朝，朝代</a:t>
              </a:r>
            </a:p>
          </p:txBody>
        </p:sp>
      </p:grpSp>
      <p:pic>
        <p:nvPicPr>
          <p:cNvPr id="37893" name="Picture 5" descr="1110122798唐仕女"/>
          <p:cNvPicPr>
            <a:picLocks noChangeAspect="1" noChangeArrowheads="1"/>
          </p:cNvPicPr>
          <p:nvPr/>
        </p:nvPicPr>
        <p:blipFill>
          <a:blip r:embed="rId5"/>
          <a:srcRect/>
          <a:stretch>
            <a:fillRect/>
          </a:stretch>
        </p:blipFill>
        <p:spPr bwMode="auto">
          <a:xfrm>
            <a:off x="463550" y="422275"/>
            <a:ext cx="4035425" cy="487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4" name="Text Box 6"/>
          <p:cNvSpPr txBox="1">
            <a:spLocks noChangeArrowheads="1"/>
          </p:cNvSpPr>
          <p:nvPr/>
        </p:nvSpPr>
        <p:spPr bwMode="auto">
          <a:xfrm>
            <a:off x="4502150" y="2133600"/>
            <a:ext cx="3959225" cy="179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dirty="0">
                <a:latin typeface="Times New Roman" panose="02020603050405020304" pitchFamily="18" charset="0"/>
              </a:rPr>
              <a:t>The people during the Han and Tang </a:t>
            </a:r>
            <a:r>
              <a:rPr lang="zh-CN" altLang="en-US" sz="2800" b="1" dirty="0">
                <a:solidFill>
                  <a:srgbClr val="FF0000"/>
                </a:solidFill>
                <a:latin typeface="Times New Roman" panose="02020603050405020304" pitchFamily="18" charset="0"/>
              </a:rPr>
              <a:t>dynasties </a:t>
            </a:r>
            <a:r>
              <a:rPr lang="zh-CN" altLang="en-US" sz="2800" b="1" dirty="0">
                <a:latin typeface="Times New Roman" panose="02020603050405020304" pitchFamily="18" charset="0"/>
              </a:rPr>
              <a:t>designed this kind of clothes. </a:t>
            </a:r>
          </a:p>
        </p:txBody>
      </p:sp>
      <p:sp>
        <p:nvSpPr>
          <p:cNvPr id="37895" name="Text Box 7"/>
          <p:cNvSpPr txBox="1">
            <a:spLocks noChangeArrowheads="1"/>
          </p:cNvSpPr>
          <p:nvPr/>
        </p:nvSpPr>
        <p:spPr bwMode="auto">
          <a:xfrm>
            <a:off x="396875" y="5373688"/>
            <a:ext cx="41052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sz="2800" b="1"/>
              <a:t>Tang costume</a:t>
            </a: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circle(in)">
                                      <p:cBhvr>
                                        <p:cTn id="7" dur="20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5"/>
                                        </p:tgtEl>
                                        <p:attrNameLst>
                                          <p:attrName>style.visibility</p:attrName>
                                        </p:attrNameLst>
                                      </p:cBhvr>
                                      <p:to>
                                        <p:strVal val="visible"/>
                                      </p:to>
                                    </p:set>
                                    <p:animEffect transition="in" filter="dissolve">
                                      <p:cBhvr>
                                        <p:cTn id="12" dur="500"/>
                                        <p:tgtEl>
                                          <p:spTgt spid="3789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37894"/>
                                        </p:tgtEl>
                                        <p:attrNameLst>
                                          <p:attrName>style.visibility</p:attrName>
                                        </p:attrNameLst>
                                      </p:cBhvr>
                                      <p:to>
                                        <p:strVal val="visible"/>
                                      </p:to>
                                    </p:set>
                                    <p:animEffect transition="in" filter="fade">
                                      <p:cBhvr>
                                        <p:cTn id="17" dur="500"/>
                                        <p:tgtEl>
                                          <p:spTgt spid="37894"/>
                                        </p:tgtEl>
                                      </p:cBhvr>
                                    </p:animEffect>
                                    <p:anim calcmode="lin" valueType="num">
                                      <p:cBhvr>
                                        <p:cTn id="18" dur="500" fill="hold"/>
                                        <p:tgtEl>
                                          <p:spTgt spid="37894"/>
                                        </p:tgtEl>
                                        <p:attrNameLst>
                                          <p:attrName>ppt_w</p:attrName>
                                        </p:attrNameLst>
                                      </p:cBhvr>
                                      <p:tavLst>
                                        <p:tav tm="0" fmla="#ppt_w*sin(2.5*pi*$)">
                                          <p:val>
                                            <p:fltVal val="0"/>
                                          </p:val>
                                        </p:tav>
                                        <p:tav tm="100000">
                                          <p:val>
                                            <p:fltVal val="1"/>
                                          </p:val>
                                        </p:tav>
                                      </p:tavLst>
                                    </p:anim>
                                    <p:anim calcmode="lin" valueType="num">
                                      <p:cBhvr>
                                        <p:cTn id="19" dur="500" fill="hold"/>
                                        <p:tgtEl>
                                          <p:spTgt spid="3789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7890"/>
                                        </p:tgtEl>
                                        <p:attrNameLst>
                                          <p:attrName>style.visibility</p:attrName>
                                        </p:attrNameLst>
                                      </p:cBhvr>
                                      <p:to>
                                        <p:strVal val="visible"/>
                                      </p:to>
                                    </p:set>
                                    <p:animEffect transition="in" filter="dissolve">
                                      <p:cBhvr>
                                        <p:cTn id="24"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bldLvl="0" autoUpdateAnimBg="0"/>
      <p:bldP spid="37895"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059113" y="3997325"/>
            <a:ext cx="5761037" cy="1854200"/>
          </a:xfrm>
          <a:prstGeom prst="rect">
            <a:avLst/>
          </a:prstGeom>
          <a:noFill/>
          <a:ln w="9525" cap="rnd">
            <a:solidFill>
              <a:srgbClr val="000000"/>
            </a:solidFill>
            <a:prstDash val="sysDot"/>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20000"/>
              </a:lnSpc>
            </a:pPr>
            <a:r>
              <a:rPr lang="zh-CN" altLang="en-US" sz="3200" b="1" dirty="0">
                <a:solidFill>
                  <a:srgbClr val="FF0000"/>
                </a:solidFill>
                <a:latin typeface="Times New Roman" panose="02020603050405020304" pitchFamily="18" charset="0"/>
              </a:rPr>
              <a:t>knot                       </a:t>
            </a:r>
            <a:r>
              <a:rPr lang="zh-CN" altLang="en-US" sz="2400" b="1" dirty="0">
                <a:solidFill>
                  <a:srgbClr val="FF0000"/>
                </a:solidFill>
                <a:latin typeface="Times New Roman" panose="02020603050405020304" pitchFamily="18" charset="0"/>
                <a:cs typeface="Times New Roman" panose="02020603050405020304" pitchFamily="18" charset="0"/>
              </a:rPr>
              <a:t> n.结</a:t>
            </a:r>
          </a:p>
          <a:p>
            <a:pPr>
              <a:lnSpc>
                <a:spcPct val="120000"/>
              </a:lnSpc>
            </a:pPr>
            <a:r>
              <a:rPr lang="zh-CN" altLang="en-US" sz="3200" b="1" dirty="0">
                <a:solidFill>
                  <a:srgbClr val="FF0000"/>
                </a:solidFill>
                <a:latin typeface="Times New Roman" panose="02020603050405020304" pitchFamily="18" charset="0"/>
              </a:rPr>
              <a:t>decoration                </a:t>
            </a:r>
            <a:r>
              <a:rPr lang="zh-CN" altLang="en-US" sz="2000" b="1" dirty="0">
                <a:solidFill>
                  <a:srgbClr val="FF0000"/>
                </a:solidFill>
                <a:latin typeface="Times New Roman" panose="02020603050405020304" pitchFamily="18" charset="0"/>
                <a:cs typeface="Times New Roman" panose="02020603050405020304" pitchFamily="18" charset="0"/>
              </a:rPr>
              <a:t>     </a:t>
            </a:r>
            <a:r>
              <a:rPr lang="zh-CN" altLang="en-US" sz="2400" b="1" dirty="0">
                <a:solidFill>
                  <a:srgbClr val="FF0000"/>
                </a:solidFill>
                <a:latin typeface="Times New Roman" panose="02020603050405020304" pitchFamily="18" charset="0"/>
                <a:cs typeface="Times New Roman" panose="02020603050405020304" pitchFamily="18" charset="0"/>
              </a:rPr>
              <a:t>  </a:t>
            </a:r>
            <a:r>
              <a:rPr lang="zh-CN" altLang="en-US" sz="2000" b="1" dirty="0">
                <a:solidFill>
                  <a:srgbClr val="FF0000"/>
                </a:solidFill>
                <a:latin typeface="Times New Roman" panose="02020603050405020304" pitchFamily="18" charset="0"/>
                <a:cs typeface="Times New Roman" panose="02020603050405020304" pitchFamily="18" charset="0"/>
              </a:rPr>
              <a:t>n.装饰，修饰</a:t>
            </a:r>
          </a:p>
          <a:p>
            <a:pPr>
              <a:lnSpc>
                <a:spcPct val="120000"/>
              </a:lnSpc>
            </a:pPr>
            <a:r>
              <a:rPr lang="zh-CN" altLang="en-US" sz="3200" b="1" dirty="0">
                <a:solidFill>
                  <a:srgbClr val="FF0000"/>
                </a:solidFill>
                <a:latin typeface="Times New Roman" panose="02020603050405020304" pitchFamily="18" charset="0"/>
              </a:rPr>
              <a:t>attractive                   </a:t>
            </a:r>
            <a:r>
              <a:rPr lang="zh-CN" altLang="en-US" sz="2400" b="1" dirty="0">
                <a:solidFill>
                  <a:srgbClr val="FF0000"/>
                </a:solidFill>
                <a:latin typeface="Times New Roman" panose="02020603050405020304" pitchFamily="18" charset="0"/>
                <a:cs typeface="Times New Roman" panose="02020603050405020304" pitchFamily="18" charset="0"/>
              </a:rPr>
              <a:t>adj.迷人的</a:t>
            </a:r>
            <a:endParaRPr lang="zh-CN" altLang="en-US" dirty="0"/>
          </a:p>
        </p:txBody>
      </p:sp>
      <p:pic>
        <p:nvPicPr>
          <p:cNvPr id="38915" name="Picture 3"/>
          <p:cNvPicPr>
            <a:picLocks noChangeAspect="1" noChangeArrowheads="1"/>
          </p:cNvPicPr>
          <p:nvPr/>
        </p:nvPicPr>
        <p:blipFill>
          <a:blip r:embed="rId4" cstate="email"/>
          <a:srcRect/>
          <a:stretch>
            <a:fillRect/>
          </a:stretch>
        </p:blipFill>
        <p:spPr bwMode="auto">
          <a:xfrm>
            <a:off x="4859338" y="5375275"/>
            <a:ext cx="17272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6" name="Picture 4"/>
          <p:cNvPicPr>
            <a:picLocks noChangeAspect="1" noChangeArrowheads="1"/>
          </p:cNvPicPr>
          <p:nvPr/>
        </p:nvPicPr>
        <p:blipFill>
          <a:blip r:embed="rId5" cstate="email"/>
          <a:srcRect/>
          <a:stretch>
            <a:fillRect/>
          </a:stretch>
        </p:blipFill>
        <p:spPr bwMode="auto">
          <a:xfrm>
            <a:off x="3922713" y="4194175"/>
            <a:ext cx="2233612"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5"/>
          <p:cNvPicPr>
            <a:picLocks noChangeAspect="1" noChangeArrowheads="1"/>
          </p:cNvPicPr>
          <p:nvPr/>
        </p:nvPicPr>
        <p:blipFill>
          <a:blip r:embed="rId6" cstate="email"/>
          <a:srcRect/>
          <a:stretch>
            <a:fillRect/>
          </a:stretch>
        </p:blipFill>
        <p:spPr bwMode="auto">
          <a:xfrm>
            <a:off x="5005388" y="4725988"/>
            <a:ext cx="20145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8" name="Text Box 6"/>
          <p:cNvSpPr txBox="1">
            <a:spLocks noChangeArrowheads="1"/>
          </p:cNvSpPr>
          <p:nvPr/>
        </p:nvSpPr>
        <p:spPr bwMode="auto">
          <a:xfrm>
            <a:off x="3332163" y="819150"/>
            <a:ext cx="5145088" cy="307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zh-CN" altLang="en-US" sz="2800" b="1" dirty="0">
                <a:latin typeface="Times New Roman" panose="02020603050405020304" pitchFamily="18" charset="0"/>
              </a:rPr>
              <a:t>She is wearing a Tang costume.  </a:t>
            </a:r>
          </a:p>
          <a:p>
            <a:pPr algn="just"/>
            <a:endParaRPr lang="zh-CN" altLang="en-US" sz="2800" b="1" dirty="0">
              <a:latin typeface="Times New Roman" panose="02020603050405020304" pitchFamily="18" charset="0"/>
            </a:endParaRPr>
          </a:p>
          <a:p>
            <a:pPr algn="just"/>
            <a:r>
              <a:rPr lang="zh-CN" altLang="en-US" sz="2800" b="1" dirty="0">
                <a:latin typeface="Times New Roman" panose="02020603050405020304" pitchFamily="18" charset="0"/>
              </a:rPr>
              <a:t>There are many beautiful silk </a:t>
            </a:r>
            <a:r>
              <a:rPr lang="zh-CN" altLang="en-US" sz="2800" b="1" dirty="0">
                <a:solidFill>
                  <a:srgbClr val="FF0000"/>
                </a:solidFill>
                <a:latin typeface="Times New Roman" panose="02020603050405020304" pitchFamily="18" charset="0"/>
              </a:rPr>
              <a:t>knot</a:t>
            </a:r>
            <a:r>
              <a:rPr lang="zh-CN" altLang="en-US" sz="2800" b="1" dirty="0">
                <a:latin typeface="Times New Roman" panose="02020603050405020304" pitchFamily="18" charset="0"/>
              </a:rPr>
              <a:t>s and other </a:t>
            </a:r>
            <a:r>
              <a:rPr lang="zh-CN" altLang="en-US" sz="2800" b="1" dirty="0">
                <a:solidFill>
                  <a:srgbClr val="FF0000"/>
                </a:solidFill>
                <a:latin typeface="Times New Roman" panose="02020603050405020304" pitchFamily="18" charset="0"/>
              </a:rPr>
              <a:t>decoration</a:t>
            </a:r>
            <a:r>
              <a:rPr lang="zh-CN" altLang="en-US" sz="2800" b="1" dirty="0">
                <a:latin typeface="Times New Roman" panose="02020603050405020304" pitchFamily="18" charset="0"/>
              </a:rPr>
              <a:t>s on her Tang costume .</a:t>
            </a:r>
          </a:p>
          <a:p>
            <a:pPr algn="just"/>
            <a:endParaRPr lang="zh-CN" altLang="en-US" sz="2800" b="1" dirty="0">
              <a:latin typeface="Times New Roman" panose="02020603050405020304" pitchFamily="18" charset="0"/>
            </a:endParaRPr>
          </a:p>
          <a:p>
            <a:pPr algn="just"/>
            <a:r>
              <a:rPr lang="zh-CN" altLang="en-US" sz="2800" b="1" dirty="0">
                <a:latin typeface="Times New Roman" panose="02020603050405020304" pitchFamily="18" charset="0"/>
              </a:rPr>
              <a:t>She looks very </a:t>
            </a:r>
            <a:r>
              <a:rPr lang="zh-CN" altLang="en-US" sz="2800" b="1" dirty="0">
                <a:solidFill>
                  <a:srgbClr val="FF0000"/>
                </a:solidFill>
                <a:latin typeface="Times New Roman" panose="02020603050405020304" pitchFamily="18" charset="0"/>
              </a:rPr>
              <a:t>attractive</a:t>
            </a:r>
            <a:r>
              <a:rPr lang="zh-CN" altLang="en-US" sz="2800" b="1" dirty="0">
                <a:latin typeface="Times New Roman" panose="02020603050405020304" pitchFamily="18" charset="0"/>
              </a:rPr>
              <a:t> .</a:t>
            </a:r>
          </a:p>
        </p:txBody>
      </p:sp>
      <p:pic>
        <p:nvPicPr>
          <p:cNvPr id="38919" name="Picture 7" descr="17ddb4a422e952a90adac2d428409747"/>
          <p:cNvPicPr>
            <a:picLocks noChangeAspect="1" noChangeArrowheads="1"/>
          </p:cNvPicPr>
          <p:nvPr/>
        </p:nvPicPr>
        <p:blipFill>
          <a:blip r:embed="rId7" cstate="email"/>
          <a:srcRect/>
          <a:stretch>
            <a:fillRect/>
          </a:stretch>
        </p:blipFill>
        <p:spPr bwMode="auto">
          <a:xfrm>
            <a:off x="333375" y="869950"/>
            <a:ext cx="2581275"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lus/>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diamond(in)">
                                      <p:cBhvr>
                                        <p:cTn id="7" dur="2000"/>
                                        <p:tgtEl>
                                          <p:spTgt spid="389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918">
                                            <p:txEl>
                                              <p:pRg st="0" end="0"/>
                                            </p:txEl>
                                          </p:spTgt>
                                        </p:tgtEl>
                                        <p:attrNameLst>
                                          <p:attrName>style.visibility</p:attrName>
                                        </p:attrNameLst>
                                      </p:cBhvr>
                                      <p:to>
                                        <p:strVal val="visible"/>
                                      </p:to>
                                    </p:set>
                                    <p:anim calcmode="lin" valueType="num">
                                      <p:cBhvr>
                                        <p:cTn id="12" dur="500" fill="hold"/>
                                        <p:tgtEl>
                                          <p:spTgt spid="3891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891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891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8918">
                                            <p:txEl>
                                              <p:pRg st="2" end="2"/>
                                            </p:txEl>
                                          </p:spTgt>
                                        </p:tgtEl>
                                        <p:attrNameLst>
                                          <p:attrName>style.visibility</p:attrName>
                                        </p:attrNameLst>
                                      </p:cBhvr>
                                      <p:to>
                                        <p:strVal val="visible"/>
                                      </p:to>
                                    </p:set>
                                    <p:anim calcmode="lin" valueType="num">
                                      <p:cBhvr>
                                        <p:cTn id="19" dur="500" fill="hold"/>
                                        <p:tgtEl>
                                          <p:spTgt spid="3891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8918">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891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38918">
                                            <p:txEl>
                                              <p:pRg st="4" end="4"/>
                                            </p:txEl>
                                          </p:spTgt>
                                        </p:tgtEl>
                                        <p:attrNameLst>
                                          <p:attrName>style.visibility</p:attrName>
                                        </p:attrNameLst>
                                      </p:cBhvr>
                                      <p:to>
                                        <p:strVal val="visible"/>
                                      </p:to>
                                    </p:set>
                                    <p:anim calcmode="lin" valueType="num">
                                      <p:cBhvr>
                                        <p:cTn id="26" dur="1000" fill="hold"/>
                                        <p:tgtEl>
                                          <p:spTgt spid="38918">
                                            <p:txEl>
                                              <p:pRg st="4" end="4"/>
                                            </p:txEl>
                                          </p:spTgt>
                                        </p:tgtEl>
                                        <p:attrNameLst>
                                          <p:attrName>ppt_w</p:attrName>
                                        </p:attrNameLst>
                                      </p:cBhvr>
                                      <p:tavLst>
                                        <p:tav tm="0">
                                          <p:val>
                                            <p:strVal val="#ppt_w+.3"/>
                                          </p:val>
                                        </p:tav>
                                        <p:tav tm="100000">
                                          <p:val>
                                            <p:strVal val="#ppt_w"/>
                                          </p:val>
                                        </p:tav>
                                      </p:tavLst>
                                    </p:anim>
                                    <p:anim calcmode="lin" valueType="num">
                                      <p:cBhvr>
                                        <p:cTn id="27" dur="1000" fill="hold"/>
                                        <p:tgtEl>
                                          <p:spTgt spid="38918">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3891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1" nodeType="clickEffect">
                                  <p:stCondLst>
                                    <p:cond delay="0"/>
                                  </p:stCondLst>
                                  <p:childTnLst>
                                    <p:set>
                                      <p:cBhvr>
                                        <p:cTn id="32" dur="1" fill="hold">
                                          <p:stCondLst>
                                            <p:cond delay="0"/>
                                          </p:stCondLst>
                                        </p:cTn>
                                        <p:tgtEl>
                                          <p:spTgt spid="38914">
                                            <p:bg/>
                                          </p:spTgt>
                                        </p:tgtEl>
                                        <p:attrNameLst>
                                          <p:attrName>style.visibility</p:attrName>
                                        </p:attrNameLst>
                                      </p:cBhvr>
                                      <p:to>
                                        <p:strVal val="visible"/>
                                      </p:to>
                                    </p:set>
                                    <p:animEffect transition="in" filter="randombar(horizontal)">
                                      <p:cBhvr>
                                        <p:cTn id="33" dur="500"/>
                                        <p:tgtEl>
                                          <p:spTgt spid="38914">
                                            <p:bg/>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8914">
                                            <p:txEl>
                                              <p:pRg st="0" end="0"/>
                                            </p:txEl>
                                          </p:spTgt>
                                        </p:tgtEl>
                                        <p:attrNameLst>
                                          <p:attrName>style.visibility</p:attrName>
                                        </p:attrNameLst>
                                      </p:cBhvr>
                                      <p:to>
                                        <p:strVal val="visible"/>
                                      </p:to>
                                    </p:set>
                                    <p:animEffect transition="in" filter="dissolve">
                                      <p:cBhvr>
                                        <p:cTn id="38" dur="500"/>
                                        <p:tgtEl>
                                          <p:spTgt spid="38914">
                                            <p:txEl>
                                              <p:pRg st="0" end="0"/>
                                            </p:txEl>
                                          </p:spTgt>
                                        </p:tgtEl>
                                      </p:cBhvr>
                                    </p:animEffect>
                                  </p:childTnLst>
                                </p:cTn>
                              </p:par>
                            </p:childTnLst>
                          </p:cTn>
                        </p:par>
                        <p:par>
                          <p:cTn id="39" fill="hold">
                            <p:stCondLst>
                              <p:cond delay="500"/>
                            </p:stCondLst>
                            <p:childTnLst>
                              <p:par>
                                <p:cTn id="40" presetID="9" presetClass="entr" presetSubtype="0" fill="hold" nodeType="afterEffect">
                                  <p:stCondLst>
                                    <p:cond delay="0"/>
                                  </p:stCondLst>
                                  <p:childTnLst>
                                    <p:set>
                                      <p:cBhvr>
                                        <p:cTn id="41" dur="1" fill="hold">
                                          <p:stCondLst>
                                            <p:cond delay="0"/>
                                          </p:stCondLst>
                                        </p:cTn>
                                        <p:tgtEl>
                                          <p:spTgt spid="38916"/>
                                        </p:tgtEl>
                                        <p:attrNameLst>
                                          <p:attrName>style.visibility</p:attrName>
                                        </p:attrNameLst>
                                      </p:cBhvr>
                                      <p:to>
                                        <p:strVal val="visible"/>
                                      </p:to>
                                    </p:set>
                                    <p:animEffect transition="in" filter="dissolve">
                                      <p:cBhvr>
                                        <p:cTn id="42" dur="500"/>
                                        <p:tgtEl>
                                          <p:spTgt spid="389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8914">
                                            <p:txEl>
                                              <p:pRg st="1" end="1"/>
                                            </p:txEl>
                                          </p:spTgt>
                                        </p:tgtEl>
                                        <p:attrNameLst>
                                          <p:attrName>style.visibility</p:attrName>
                                        </p:attrNameLst>
                                      </p:cBhvr>
                                      <p:to>
                                        <p:strVal val="visible"/>
                                      </p:to>
                                    </p:set>
                                    <p:animEffect transition="in" filter="dissolve">
                                      <p:cBhvr>
                                        <p:cTn id="47" dur="500"/>
                                        <p:tgtEl>
                                          <p:spTgt spid="38914">
                                            <p:txEl>
                                              <p:pRg st="1" end="1"/>
                                            </p:txEl>
                                          </p:spTgt>
                                        </p:tgtEl>
                                      </p:cBhvr>
                                    </p:animEffect>
                                  </p:childTnLst>
                                </p:cTn>
                              </p:par>
                            </p:childTnLst>
                          </p:cTn>
                        </p:par>
                        <p:par>
                          <p:cTn id="48" fill="hold">
                            <p:stCondLst>
                              <p:cond delay="500"/>
                            </p:stCondLst>
                            <p:childTnLst>
                              <p:par>
                                <p:cTn id="49" presetID="9" presetClass="entr" presetSubtype="0" fill="hold" nodeType="afterEffect">
                                  <p:stCondLst>
                                    <p:cond delay="0"/>
                                  </p:stCondLst>
                                  <p:childTnLst>
                                    <p:set>
                                      <p:cBhvr>
                                        <p:cTn id="50" dur="1" fill="hold">
                                          <p:stCondLst>
                                            <p:cond delay="0"/>
                                          </p:stCondLst>
                                        </p:cTn>
                                        <p:tgtEl>
                                          <p:spTgt spid="38917"/>
                                        </p:tgtEl>
                                        <p:attrNameLst>
                                          <p:attrName>style.visibility</p:attrName>
                                        </p:attrNameLst>
                                      </p:cBhvr>
                                      <p:to>
                                        <p:strVal val="visible"/>
                                      </p:to>
                                    </p:set>
                                    <p:animEffect transition="in" filter="dissolve">
                                      <p:cBhvr>
                                        <p:cTn id="51" dur="500"/>
                                        <p:tgtEl>
                                          <p:spTgt spid="3891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8914">
                                            <p:txEl>
                                              <p:pRg st="2" end="2"/>
                                            </p:txEl>
                                          </p:spTgt>
                                        </p:tgtEl>
                                        <p:attrNameLst>
                                          <p:attrName>style.visibility</p:attrName>
                                        </p:attrNameLst>
                                      </p:cBhvr>
                                      <p:to>
                                        <p:strVal val="visible"/>
                                      </p:to>
                                    </p:set>
                                    <p:anim calcmode="lin" valueType="num">
                                      <p:cBhvr>
                                        <p:cTn id="56" dur="1000" fill="hold"/>
                                        <p:tgtEl>
                                          <p:spTgt spid="38914">
                                            <p:txEl>
                                              <p:pRg st="2" end="2"/>
                                            </p:txEl>
                                          </p:spTgt>
                                        </p:tgtEl>
                                        <p:attrNameLst>
                                          <p:attrName>ppt_w</p:attrName>
                                        </p:attrNameLst>
                                      </p:cBhvr>
                                      <p:tavLst>
                                        <p:tav tm="0">
                                          <p:val>
                                            <p:strVal val="#ppt_w+.3"/>
                                          </p:val>
                                        </p:tav>
                                        <p:tav tm="100000">
                                          <p:val>
                                            <p:strVal val="#ppt_w"/>
                                          </p:val>
                                        </p:tav>
                                      </p:tavLst>
                                    </p:anim>
                                    <p:anim calcmode="lin" valueType="num">
                                      <p:cBhvr>
                                        <p:cTn id="57" dur="1000" fill="hold"/>
                                        <p:tgtEl>
                                          <p:spTgt spid="38914">
                                            <p:txEl>
                                              <p:pRg st="2" end="2"/>
                                            </p:txEl>
                                          </p:spTgt>
                                        </p:tgtEl>
                                        <p:attrNameLst>
                                          <p:attrName>ppt_h</p:attrName>
                                        </p:attrNameLst>
                                      </p:cBhvr>
                                      <p:tavLst>
                                        <p:tav tm="0">
                                          <p:val>
                                            <p:strVal val="#ppt_h"/>
                                          </p:val>
                                        </p:tav>
                                        <p:tav tm="100000">
                                          <p:val>
                                            <p:strVal val="#ppt_h"/>
                                          </p:val>
                                        </p:tav>
                                      </p:tavLst>
                                    </p:anim>
                                    <p:animEffect transition="in" filter="fade">
                                      <p:cBhvr>
                                        <p:cTn id="58" dur="1000"/>
                                        <p:tgtEl>
                                          <p:spTgt spid="38914">
                                            <p:txEl>
                                              <p:pRg st="2" end="2"/>
                                            </p:txEl>
                                          </p:spTgt>
                                        </p:tgtEl>
                                      </p:cBhvr>
                                    </p:animEffect>
                                  </p:childTnLst>
                                </p:cTn>
                              </p:par>
                            </p:childTnLst>
                          </p:cTn>
                        </p:par>
                        <p:par>
                          <p:cTn id="59" fill="hold">
                            <p:stCondLst>
                              <p:cond delay="1000"/>
                            </p:stCondLst>
                            <p:childTnLst>
                              <p:par>
                                <p:cTn id="60" presetID="9" presetClass="entr" presetSubtype="0" fill="hold" nodeType="afterEffect">
                                  <p:stCondLst>
                                    <p:cond delay="0"/>
                                  </p:stCondLst>
                                  <p:childTnLst>
                                    <p:set>
                                      <p:cBhvr>
                                        <p:cTn id="61" dur="1" fill="hold">
                                          <p:stCondLst>
                                            <p:cond delay="0"/>
                                          </p:stCondLst>
                                        </p:cTn>
                                        <p:tgtEl>
                                          <p:spTgt spid="38915"/>
                                        </p:tgtEl>
                                        <p:attrNameLst>
                                          <p:attrName>style.visibility</p:attrName>
                                        </p:attrNameLst>
                                      </p:cBhvr>
                                      <p:to>
                                        <p:strVal val="visible"/>
                                      </p:to>
                                    </p:set>
                                    <p:animEffect transition="in" filter="dissolve">
                                      <p:cBhvr>
                                        <p:cTn id="62"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ldLvl="0" autoUpdateAnimBg="0"/>
      <p:bldP spid="38914" grpId="1" uiExpand="1" build="allAtOnce"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900113" y="117475"/>
            <a:ext cx="776922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b="1">
                <a:solidFill>
                  <a:schemeClr val="bg1"/>
                </a:solidFill>
              </a:rPr>
              <a:t>Look at the pictures and match the words with them. Then discuss in groups about </a:t>
            </a:r>
            <a:r>
              <a:rPr lang="en-US" altLang="zh-CN" sz="2400" b="1">
                <a:solidFill>
                  <a:schemeClr val="bg1"/>
                </a:solidFill>
              </a:rPr>
              <a:t>the Tang costume.</a:t>
            </a:r>
          </a:p>
        </p:txBody>
      </p:sp>
      <p:grpSp>
        <p:nvGrpSpPr>
          <p:cNvPr id="39939" name="Group 3"/>
          <p:cNvGrpSpPr>
            <a:grpSpLocks noChangeAspect="1"/>
          </p:cNvGrpSpPr>
          <p:nvPr/>
        </p:nvGrpSpPr>
        <p:grpSpPr bwMode="auto">
          <a:xfrm>
            <a:off x="44450" y="1468438"/>
            <a:ext cx="8642350" cy="2735262"/>
            <a:chOff x="0" y="0"/>
            <a:chExt cx="13609" cy="4309"/>
          </a:xfrm>
        </p:grpSpPr>
        <p:pic>
          <p:nvPicPr>
            <p:cNvPr id="39940" name="Picture 4" descr="P101-1a-1"/>
            <p:cNvPicPr>
              <a:picLocks noChangeAspect="1" noChangeArrowheads="1"/>
            </p:cNvPicPr>
            <p:nvPr/>
          </p:nvPicPr>
          <p:blipFill>
            <a:blip r:embed="rId3" cstate="email"/>
            <a:srcRect/>
            <a:stretch>
              <a:fillRect/>
            </a:stretch>
          </p:blipFill>
          <p:spPr bwMode="auto">
            <a:xfrm>
              <a:off x="0" y="113"/>
              <a:ext cx="3888" cy="4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1" name="Picture 5" descr="未标题-5"/>
            <p:cNvPicPr>
              <a:picLocks noChangeAspect="1" noChangeArrowheads="1"/>
            </p:cNvPicPr>
            <p:nvPr/>
          </p:nvPicPr>
          <p:blipFill>
            <a:blip r:embed="rId4" cstate="email"/>
            <a:srcRect/>
            <a:stretch>
              <a:fillRect/>
            </a:stretch>
          </p:blipFill>
          <p:spPr bwMode="auto">
            <a:xfrm>
              <a:off x="4310" y="3"/>
              <a:ext cx="4635" cy="4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2" name="Picture 6" descr="未标题-3"/>
            <p:cNvPicPr>
              <a:picLocks noChangeAspect="1" noChangeArrowheads="1"/>
            </p:cNvPicPr>
            <p:nvPr/>
          </p:nvPicPr>
          <p:blipFill>
            <a:blip r:embed="rId5" cstate="email"/>
            <a:srcRect/>
            <a:stretch>
              <a:fillRect/>
            </a:stretch>
          </p:blipFill>
          <p:spPr bwMode="auto">
            <a:xfrm>
              <a:off x="9403" y="0"/>
              <a:ext cx="4207" cy="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9943" name="Text Box 7"/>
          <p:cNvSpPr txBox="1">
            <a:spLocks noChangeArrowheads="1"/>
          </p:cNvSpPr>
          <p:nvPr/>
        </p:nvSpPr>
        <p:spPr bwMode="auto">
          <a:xfrm>
            <a:off x="50800" y="5381625"/>
            <a:ext cx="27305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3600" b="1">
                <a:latin typeface="Times New Roman" panose="02020603050405020304" pitchFamily="18" charset="0"/>
              </a:rPr>
              <a:t>decoration</a:t>
            </a:r>
          </a:p>
        </p:txBody>
      </p:sp>
      <p:sp>
        <p:nvSpPr>
          <p:cNvPr id="39944" name="Text Box 8"/>
          <p:cNvSpPr txBox="1">
            <a:spLocks noChangeArrowheads="1"/>
          </p:cNvSpPr>
          <p:nvPr/>
        </p:nvSpPr>
        <p:spPr bwMode="auto">
          <a:xfrm>
            <a:off x="2555875" y="5364163"/>
            <a:ext cx="2728913"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3600" b="1">
                <a:latin typeface="Times New Roman" panose="02020603050405020304" pitchFamily="18" charset="0"/>
              </a:rPr>
              <a:t>silk knot</a:t>
            </a:r>
          </a:p>
        </p:txBody>
      </p:sp>
      <p:sp>
        <p:nvSpPr>
          <p:cNvPr id="39945" name="Text Box 9"/>
          <p:cNvSpPr txBox="1">
            <a:spLocks noChangeArrowheads="1"/>
          </p:cNvSpPr>
          <p:nvPr/>
        </p:nvSpPr>
        <p:spPr bwMode="auto">
          <a:xfrm>
            <a:off x="5076825" y="5364163"/>
            <a:ext cx="40322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3600" b="1">
                <a:latin typeface="Times New Roman" panose="02020603050405020304" pitchFamily="18" charset="0"/>
              </a:rPr>
              <a:t>the Tang costume</a:t>
            </a:r>
          </a:p>
        </p:txBody>
      </p:sp>
      <p:sp>
        <p:nvSpPr>
          <p:cNvPr id="39946" name="Oval 10"/>
          <p:cNvSpPr>
            <a:spLocks noChangeArrowheads="1"/>
          </p:cNvSpPr>
          <p:nvPr/>
        </p:nvSpPr>
        <p:spPr bwMode="auto">
          <a:xfrm>
            <a:off x="107950" y="117475"/>
            <a:ext cx="792163" cy="574675"/>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2800" b="1"/>
              <a:t>1a</a:t>
            </a:r>
          </a:p>
        </p:txBody>
      </p:sp>
      <p:sp>
        <p:nvSpPr>
          <p:cNvPr id="39947" name="Line 11"/>
          <p:cNvSpPr>
            <a:spLocks noChangeShapeType="1"/>
          </p:cNvSpPr>
          <p:nvPr/>
        </p:nvSpPr>
        <p:spPr bwMode="auto">
          <a:xfrm>
            <a:off x="1763713" y="4017963"/>
            <a:ext cx="5473700" cy="1628775"/>
          </a:xfrm>
          <a:prstGeom prst="line">
            <a:avLst/>
          </a:prstGeom>
          <a:noFill/>
          <a:ln w="28575">
            <a:solidFill>
              <a:srgbClr val="FF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48" name="Line 12"/>
          <p:cNvSpPr>
            <a:spLocks noChangeShapeType="1"/>
          </p:cNvSpPr>
          <p:nvPr/>
        </p:nvSpPr>
        <p:spPr bwMode="auto">
          <a:xfrm flipV="1">
            <a:off x="1476375" y="4017963"/>
            <a:ext cx="2447925" cy="1628775"/>
          </a:xfrm>
          <a:prstGeom prst="line">
            <a:avLst/>
          </a:prstGeom>
          <a:noFill/>
          <a:ln w="28575">
            <a:solidFill>
              <a:srgbClr val="FF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49" name="Line 13"/>
          <p:cNvSpPr>
            <a:spLocks noChangeShapeType="1"/>
          </p:cNvSpPr>
          <p:nvPr/>
        </p:nvSpPr>
        <p:spPr bwMode="auto">
          <a:xfrm flipV="1">
            <a:off x="3925888" y="4016375"/>
            <a:ext cx="3313112" cy="1458913"/>
          </a:xfrm>
          <a:prstGeom prst="line">
            <a:avLst/>
          </a:prstGeom>
          <a:noFill/>
          <a:ln w="28575">
            <a:solidFill>
              <a:srgbClr val="FF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diamond(in)">
                                      <p:cBhvr>
                                        <p:cTn id="7" dur="20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9947"/>
                                        </p:tgtEl>
                                        <p:attrNameLst>
                                          <p:attrName>style.visibility</p:attrName>
                                        </p:attrNameLst>
                                      </p:cBhvr>
                                      <p:to>
                                        <p:strVal val="visible"/>
                                      </p:to>
                                    </p:set>
                                    <p:anim calcmode="lin" valueType="num">
                                      <p:cBhvr>
                                        <p:cTn id="12" dur="500" fill="hold"/>
                                        <p:tgtEl>
                                          <p:spTgt spid="39947"/>
                                        </p:tgtEl>
                                        <p:attrNameLst>
                                          <p:attrName>ppt_w</p:attrName>
                                        </p:attrNameLst>
                                      </p:cBhvr>
                                      <p:tavLst>
                                        <p:tav tm="0">
                                          <p:val>
                                            <p:fltVal val="0"/>
                                          </p:val>
                                        </p:tav>
                                        <p:tav tm="100000">
                                          <p:val>
                                            <p:strVal val="#ppt_w"/>
                                          </p:val>
                                        </p:tav>
                                      </p:tavLst>
                                    </p:anim>
                                    <p:anim calcmode="lin" valueType="num">
                                      <p:cBhvr>
                                        <p:cTn id="13" dur="500" fill="hold"/>
                                        <p:tgtEl>
                                          <p:spTgt spid="3994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9948"/>
                                        </p:tgtEl>
                                        <p:attrNameLst>
                                          <p:attrName>style.visibility</p:attrName>
                                        </p:attrNameLst>
                                      </p:cBhvr>
                                      <p:to>
                                        <p:strVal val="visible"/>
                                      </p:to>
                                    </p:set>
                                    <p:anim calcmode="lin" valueType="num">
                                      <p:cBhvr>
                                        <p:cTn id="18" dur="500" fill="hold"/>
                                        <p:tgtEl>
                                          <p:spTgt spid="39948"/>
                                        </p:tgtEl>
                                        <p:attrNameLst>
                                          <p:attrName>ppt_w</p:attrName>
                                        </p:attrNameLst>
                                      </p:cBhvr>
                                      <p:tavLst>
                                        <p:tav tm="0">
                                          <p:val>
                                            <p:fltVal val="0"/>
                                          </p:val>
                                        </p:tav>
                                        <p:tav tm="100000">
                                          <p:val>
                                            <p:strVal val="#ppt_w"/>
                                          </p:val>
                                        </p:tav>
                                      </p:tavLst>
                                    </p:anim>
                                    <p:anim calcmode="lin" valueType="num">
                                      <p:cBhvr>
                                        <p:cTn id="19" dur="500" fill="hold"/>
                                        <p:tgtEl>
                                          <p:spTgt spid="39948"/>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9949"/>
                                        </p:tgtEl>
                                        <p:attrNameLst>
                                          <p:attrName>style.visibility</p:attrName>
                                        </p:attrNameLst>
                                      </p:cBhvr>
                                      <p:to>
                                        <p:strVal val="visible"/>
                                      </p:to>
                                    </p:set>
                                    <p:animEffect transition="in" filter="dissolve">
                                      <p:cBhvr>
                                        <p:cTn id="24" dur="500"/>
                                        <p:tgtEl>
                                          <p:spTgt spid="39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animBg="1"/>
      <p:bldP spid="39948" grpId="0" animBg="1"/>
      <p:bldP spid="399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p:cNvGrpSpPr/>
          <p:nvPr/>
        </p:nvGrpSpPr>
        <p:grpSpPr bwMode="auto">
          <a:xfrm>
            <a:off x="4537075" y="336550"/>
            <a:ext cx="4427538" cy="1939925"/>
            <a:chOff x="0" y="0"/>
            <a:chExt cx="6972" cy="3056"/>
          </a:xfrm>
        </p:grpSpPr>
        <p:pic>
          <p:nvPicPr>
            <p:cNvPr id="40963" name="Picture 3" descr="TIP6"/>
            <p:cNvPicPr>
              <a:picLocks noChangeAspect="1" noChangeArrowheads="1"/>
            </p:cNvPicPr>
            <p:nvPr/>
          </p:nvPicPr>
          <p:blipFill>
            <a:blip r:embed="rId2" cstate="email"/>
            <a:srcRect/>
            <a:stretch>
              <a:fillRect/>
            </a:stretch>
          </p:blipFill>
          <p:spPr bwMode="auto">
            <a:xfrm>
              <a:off x="0" y="0"/>
              <a:ext cx="6972" cy="3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Text Box 4"/>
            <p:cNvSpPr txBox="1">
              <a:spLocks noChangeArrowheads="1"/>
            </p:cNvSpPr>
            <p:nvPr/>
          </p:nvSpPr>
          <p:spPr bwMode="auto">
            <a:xfrm>
              <a:off x="282" y="1127"/>
              <a:ext cx="6006" cy="1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000" b="1">
                  <a:solidFill>
                    <a:srgbClr val="FF3399"/>
                  </a:solidFill>
                  <a:latin typeface="Times New Roman" panose="02020603050405020304" pitchFamily="18" charset="0"/>
                </a:rPr>
                <a:t>A mind map can help you understand or express ideas more easily, clearly and logically.</a:t>
              </a:r>
            </a:p>
          </p:txBody>
        </p:sp>
      </p:grpSp>
      <p:sp>
        <p:nvSpPr>
          <p:cNvPr id="40965" name="Text Box 5"/>
          <p:cNvSpPr txBox="1">
            <a:spLocks noChangeArrowheads="1"/>
          </p:cNvSpPr>
          <p:nvPr/>
        </p:nvSpPr>
        <p:spPr bwMode="auto">
          <a:xfrm>
            <a:off x="827088" y="26988"/>
            <a:ext cx="7094537"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a:t>Read 1a and complete the diagram.</a:t>
            </a:r>
          </a:p>
        </p:txBody>
      </p:sp>
      <p:sp>
        <p:nvSpPr>
          <p:cNvPr id="40966" name="Text Box 6"/>
          <p:cNvSpPr txBox="1">
            <a:spLocks noChangeArrowheads="1"/>
          </p:cNvSpPr>
          <p:nvPr/>
        </p:nvSpPr>
        <p:spPr bwMode="auto">
          <a:xfrm>
            <a:off x="3827463" y="3470275"/>
            <a:ext cx="1419225" cy="822325"/>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latin typeface="Times New Roman" panose="02020603050405020304" pitchFamily="18" charset="0"/>
              </a:rPr>
              <a:t>Tang costume</a:t>
            </a:r>
          </a:p>
        </p:txBody>
      </p:sp>
      <p:sp>
        <p:nvSpPr>
          <p:cNvPr id="40967" name="Text Box 7"/>
          <p:cNvSpPr txBox="1">
            <a:spLocks noChangeArrowheads="1"/>
          </p:cNvSpPr>
          <p:nvPr/>
        </p:nvSpPr>
        <p:spPr bwMode="auto">
          <a:xfrm>
            <a:off x="5513388" y="2935288"/>
            <a:ext cx="1147762" cy="404812"/>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000" b="1">
                <a:latin typeface="Times New Roman" panose="02020603050405020304" pitchFamily="18" charset="0"/>
              </a:rPr>
              <a:t>Style</a:t>
            </a:r>
          </a:p>
        </p:txBody>
      </p:sp>
      <p:sp>
        <p:nvSpPr>
          <p:cNvPr id="40968" name="Text Box 8"/>
          <p:cNvSpPr txBox="1">
            <a:spLocks noChangeArrowheads="1"/>
          </p:cNvSpPr>
          <p:nvPr/>
        </p:nvSpPr>
        <p:spPr bwMode="auto">
          <a:xfrm>
            <a:off x="5511800" y="4329113"/>
            <a:ext cx="1149350" cy="404812"/>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000" b="1">
                <a:latin typeface="Times New Roman" panose="02020603050405020304" pitchFamily="18" charset="0"/>
              </a:rPr>
              <a:t>Feature</a:t>
            </a:r>
            <a:endParaRPr lang="zh-CN" altLang="en-US"/>
          </a:p>
        </p:txBody>
      </p:sp>
      <p:sp>
        <p:nvSpPr>
          <p:cNvPr id="40969" name="Text Box 9"/>
          <p:cNvSpPr txBox="1">
            <a:spLocks noChangeArrowheads="1"/>
          </p:cNvSpPr>
          <p:nvPr/>
        </p:nvSpPr>
        <p:spPr bwMode="auto">
          <a:xfrm>
            <a:off x="7094538" y="2590800"/>
            <a:ext cx="1871662" cy="466725"/>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solidFill>
                  <a:srgbClr val="FF3399"/>
                </a:solidFill>
                <a:latin typeface="Times New Roman" panose="02020603050405020304" pitchFamily="18" charset="0"/>
              </a:rPr>
              <a:t>silk knots</a:t>
            </a:r>
            <a:endParaRPr lang="zh-CN" altLang="en-US"/>
          </a:p>
        </p:txBody>
      </p:sp>
      <p:sp>
        <p:nvSpPr>
          <p:cNvPr id="40970" name="Text Box 10"/>
          <p:cNvSpPr txBox="1">
            <a:spLocks noChangeArrowheads="1"/>
          </p:cNvSpPr>
          <p:nvPr/>
        </p:nvSpPr>
        <p:spPr bwMode="auto">
          <a:xfrm>
            <a:off x="7092950" y="3240088"/>
            <a:ext cx="1871663" cy="404812"/>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000" b="1">
                <a:latin typeface="Times New Roman" panose="02020603050405020304" pitchFamily="18" charset="0"/>
              </a:rPr>
              <a:t>decorations</a:t>
            </a:r>
            <a:endParaRPr lang="zh-CN" altLang="en-US"/>
          </a:p>
        </p:txBody>
      </p:sp>
      <p:sp>
        <p:nvSpPr>
          <p:cNvPr id="40971" name="Text Box 11"/>
          <p:cNvSpPr txBox="1">
            <a:spLocks noChangeArrowheads="1"/>
          </p:cNvSpPr>
          <p:nvPr/>
        </p:nvSpPr>
        <p:spPr bwMode="auto">
          <a:xfrm>
            <a:off x="7092950" y="3887788"/>
            <a:ext cx="1871663" cy="466725"/>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a:solidFill>
                  <a:srgbClr val="FF3399"/>
                </a:solidFill>
                <a:latin typeface="Times New Roman" panose="02020603050405020304" pitchFamily="18" charset="0"/>
              </a:rPr>
              <a:t>different</a:t>
            </a:r>
          </a:p>
        </p:txBody>
      </p:sp>
      <p:sp>
        <p:nvSpPr>
          <p:cNvPr id="40972" name="Text Box 12"/>
          <p:cNvSpPr txBox="1">
            <a:spLocks noChangeArrowheads="1"/>
          </p:cNvSpPr>
          <p:nvPr/>
        </p:nvSpPr>
        <p:spPr bwMode="auto">
          <a:xfrm>
            <a:off x="7092950" y="4679950"/>
            <a:ext cx="1871663" cy="404813"/>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000" b="1">
                <a:latin typeface="Times New Roman" panose="02020603050405020304" pitchFamily="18" charset="0"/>
              </a:rPr>
              <a:t>attractive</a:t>
            </a:r>
            <a:endParaRPr lang="zh-CN" altLang="en-US"/>
          </a:p>
        </p:txBody>
      </p:sp>
      <p:sp>
        <p:nvSpPr>
          <p:cNvPr id="40973" name="Text Box 13"/>
          <p:cNvSpPr txBox="1">
            <a:spLocks noChangeArrowheads="1"/>
          </p:cNvSpPr>
          <p:nvPr/>
        </p:nvSpPr>
        <p:spPr bwMode="auto">
          <a:xfrm>
            <a:off x="2414588" y="2924175"/>
            <a:ext cx="1147762" cy="406400"/>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000" b="1">
                <a:latin typeface="Times New Roman" panose="02020603050405020304" pitchFamily="18" charset="0"/>
              </a:rPr>
              <a:t>History</a:t>
            </a:r>
            <a:endParaRPr lang="zh-CN" altLang="en-US"/>
          </a:p>
        </p:txBody>
      </p:sp>
      <p:sp>
        <p:nvSpPr>
          <p:cNvPr id="40974" name="Text Box 14"/>
          <p:cNvSpPr txBox="1">
            <a:spLocks noChangeArrowheads="1"/>
          </p:cNvSpPr>
          <p:nvPr/>
        </p:nvSpPr>
        <p:spPr bwMode="auto">
          <a:xfrm>
            <a:off x="2411413" y="4464050"/>
            <a:ext cx="1147762" cy="404813"/>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000" b="1">
                <a:latin typeface="Times New Roman" panose="02020603050405020304" pitchFamily="18" charset="0"/>
              </a:rPr>
              <a:t>Fashion</a:t>
            </a:r>
            <a:endParaRPr lang="zh-CN" altLang="en-US"/>
          </a:p>
        </p:txBody>
      </p:sp>
      <p:sp>
        <p:nvSpPr>
          <p:cNvPr id="40975" name="Text Box 15"/>
          <p:cNvSpPr txBox="1">
            <a:spLocks noChangeArrowheads="1"/>
          </p:cNvSpPr>
          <p:nvPr/>
        </p:nvSpPr>
        <p:spPr bwMode="auto">
          <a:xfrm>
            <a:off x="76200" y="1989138"/>
            <a:ext cx="1830388" cy="2020887"/>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b="1">
                <a:solidFill>
                  <a:srgbClr val="FF3399"/>
                </a:solidFill>
                <a:latin typeface="Times New Roman" panose="02020603050405020304" pitchFamily="18" charset="0"/>
              </a:rPr>
              <a:t>It got its name when China became known to other countries during the Han and Tang dynasties.</a:t>
            </a:r>
          </a:p>
        </p:txBody>
      </p:sp>
      <p:sp>
        <p:nvSpPr>
          <p:cNvPr id="40976" name="Text Box 16"/>
          <p:cNvSpPr txBox="1">
            <a:spLocks noChangeArrowheads="1"/>
          </p:cNvSpPr>
          <p:nvPr/>
        </p:nvSpPr>
        <p:spPr bwMode="auto">
          <a:xfrm>
            <a:off x="111125" y="4149725"/>
            <a:ext cx="1795463" cy="404813"/>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000" b="1">
                <a:latin typeface="Times New Roman" panose="02020603050405020304" pitchFamily="18" charset="0"/>
              </a:rPr>
              <a:t>personal style</a:t>
            </a:r>
            <a:endParaRPr lang="zh-CN" altLang="en-US"/>
          </a:p>
        </p:txBody>
      </p:sp>
      <p:sp>
        <p:nvSpPr>
          <p:cNvPr id="40977" name="Text Box 17"/>
          <p:cNvSpPr txBox="1">
            <a:spLocks noChangeArrowheads="1"/>
          </p:cNvSpPr>
          <p:nvPr/>
        </p:nvSpPr>
        <p:spPr bwMode="auto">
          <a:xfrm>
            <a:off x="107950" y="5013325"/>
            <a:ext cx="1795463" cy="1016000"/>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000" b="1">
                <a:solidFill>
                  <a:srgbClr val="FF3399"/>
                </a:solidFill>
                <a:latin typeface="Times New Roman" panose="02020603050405020304" pitchFamily="18" charset="0"/>
              </a:rPr>
              <a:t>China's traditional culture</a:t>
            </a:r>
          </a:p>
        </p:txBody>
      </p:sp>
      <p:sp>
        <p:nvSpPr>
          <p:cNvPr id="40978" name="Line 18"/>
          <p:cNvSpPr>
            <a:spLocks noChangeShapeType="1"/>
          </p:cNvSpPr>
          <p:nvPr/>
        </p:nvSpPr>
        <p:spPr bwMode="auto">
          <a:xfrm>
            <a:off x="3563938" y="3240088"/>
            <a:ext cx="265112" cy="6477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79" name="Line 19"/>
          <p:cNvSpPr>
            <a:spLocks noChangeShapeType="1"/>
          </p:cNvSpPr>
          <p:nvPr/>
        </p:nvSpPr>
        <p:spPr bwMode="auto">
          <a:xfrm flipV="1">
            <a:off x="3560763" y="4010025"/>
            <a:ext cx="268287" cy="544513"/>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80" name="Line 20"/>
          <p:cNvSpPr>
            <a:spLocks noChangeShapeType="1"/>
          </p:cNvSpPr>
          <p:nvPr/>
        </p:nvSpPr>
        <p:spPr bwMode="auto">
          <a:xfrm flipV="1">
            <a:off x="5248275" y="3238500"/>
            <a:ext cx="265113" cy="6477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81" name="Line 21"/>
          <p:cNvSpPr>
            <a:spLocks noChangeShapeType="1"/>
          </p:cNvSpPr>
          <p:nvPr/>
        </p:nvSpPr>
        <p:spPr bwMode="auto">
          <a:xfrm>
            <a:off x="5246688" y="4149725"/>
            <a:ext cx="266700" cy="404813"/>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82" name="Line 22"/>
          <p:cNvSpPr>
            <a:spLocks noChangeShapeType="1"/>
          </p:cNvSpPr>
          <p:nvPr/>
        </p:nvSpPr>
        <p:spPr bwMode="auto">
          <a:xfrm flipV="1">
            <a:off x="6664325" y="2781300"/>
            <a:ext cx="433388" cy="457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83" name="Line 23"/>
          <p:cNvSpPr>
            <a:spLocks noChangeShapeType="1"/>
          </p:cNvSpPr>
          <p:nvPr/>
        </p:nvSpPr>
        <p:spPr bwMode="auto">
          <a:xfrm>
            <a:off x="6661150" y="3240088"/>
            <a:ext cx="431800" cy="23018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84" name="Line 24"/>
          <p:cNvSpPr>
            <a:spLocks noChangeShapeType="1"/>
          </p:cNvSpPr>
          <p:nvPr/>
        </p:nvSpPr>
        <p:spPr bwMode="auto">
          <a:xfrm flipV="1">
            <a:off x="6664325" y="4149725"/>
            <a:ext cx="428625" cy="404813"/>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85" name="Line 25"/>
          <p:cNvSpPr>
            <a:spLocks noChangeShapeType="1"/>
          </p:cNvSpPr>
          <p:nvPr/>
        </p:nvSpPr>
        <p:spPr bwMode="auto">
          <a:xfrm>
            <a:off x="6664325" y="4554538"/>
            <a:ext cx="433388" cy="3143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86" name="Line 26"/>
          <p:cNvSpPr>
            <a:spLocks noChangeShapeType="1"/>
          </p:cNvSpPr>
          <p:nvPr/>
        </p:nvSpPr>
        <p:spPr bwMode="auto">
          <a:xfrm flipH="1">
            <a:off x="1903413" y="4733925"/>
            <a:ext cx="511175" cy="855663"/>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87" name="Line 27"/>
          <p:cNvSpPr>
            <a:spLocks noChangeShapeType="1"/>
          </p:cNvSpPr>
          <p:nvPr/>
        </p:nvSpPr>
        <p:spPr bwMode="auto">
          <a:xfrm flipH="1" flipV="1">
            <a:off x="1903413" y="4352925"/>
            <a:ext cx="511175" cy="3270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88" name="Line 28"/>
          <p:cNvSpPr>
            <a:spLocks noChangeShapeType="1"/>
          </p:cNvSpPr>
          <p:nvPr/>
        </p:nvSpPr>
        <p:spPr bwMode="auto">
          <a:xfrm>
            <a:off x="1906588" y="3057525"/>
            <a:ext cx="5080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89" name="Oval 29"/>
          <p:cNvSpPr>
            <a:spLocks noChangeArrowheads="1"/>
          </p:cNvSpPr>
          <p:nvPr/>
        </p:nvSpPr>
        <p:spPr bwMode="auto">
          <a:xfrm>
            <a:off x="107950" y="44450"/>
            <a:ext cx="792163" cy="576263"/>
          </a:xfrm>
          <a:prstGeom prst="ellipse">
            <a:avLst/>
          </a:prstGeom>
          <a:solidFill>
            <a:srgbClr val="EFF68E"/>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3200" b="1"/>
              <a:t>1b</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0975">
                                            <p:txEl>
                                              <p:pRg st="0" end="0"/>
                                            </p:txEl>
                                          </p:spTgt>
                                        </p:tgtEl>
                                        <p:attrNameLst>
                                          <p:attrName>style.visibility</p:attrName>
                                        </p:attrNameLst>
                                      </p:cBhvr>
                                      <p:to>
                                        <p:strVal val="visible"/>
                                      </p:to>
                                    </p:set>
                                    <p:anim calcmode="discrete" valueType="clr">
                                      <p:cBhvr override="childStyle">
                                        <p:cTn id="7" dur="80"/>
                                        <p:tgtEl>
                                          <p:spTgt spid="409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097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40977">
                                            <p:txEl>
                                              <p:pRg st="0" end="0"/>
                                            </p:txEl>
                                          </p:spTgt>
                                        </p:tgtEl>
                                        <p:attrNameLst>
                                          <p:attrName>style.visibility</p:attrName>
                                        </p:attrNameLst>
                                      </p:cBhvr>
                                      <p:to>
                                        <p:strVal val="visible"/>
                                      </p:to>
                                    </p:set>
                                    <p:anim calcmode="lin" valueType="num">
                                      <p:cBhvr>
                                        <p:cTn id="14" dur="500" fill="hold"/>
                                        <p:tgtEl>
                                          <p:spTgt spid="4097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0977">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4097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097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p:tgtEl>
                                          <p:spTgt spid="4097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40969">
                                            <p:txEl>
                                              <p:pRg st="0" end="0"/>
                                            </p:txEl>
                                          </p:spTgt>
                                        </p:tgtEl>
                                        <p:attrNameLst>
                                          <p:attrName>style.visibility</p:attrName>
                                        </p:attrNameLst>
                                      </p:cBhvr>
                                      <p:to>
                                        <p:strVal val="visible"/>
                                      </p:to>
                                    </p:set>
                                    <p:anim calcmode="lin" valueType="num">
                                      <p:cBhvr>
                                        <p:cTn id="23" dur="1000" fill="hold"/>
                                        <p:tgtEl>
                                          <p:spTgt spid="40969">
                                            <p:txEl>
                                              <p:pRg st="0" end="0"/>
                                            </p:txEl>
                                          </p:spTgt>
                                        </p:tgtEl>
                                        <p:attrNameLst>
                                          <p:attrName>ppt_w</p:attrName>
                                        </p:attrNameLst>
                                      </p:cBhvr>
                                      <p:tavLst>
                                        <p:tav tm="0">
                                          <p:val>
                                            <p:strVal val="#ppt_w+.3"/>
                                          </p:val>
                                        </p:tav>
                                        <p:tav tm="100000">
                                          <p:val>
                                            <p:strVal val="#ppt_w"/>
                                          </p:val>
                                        </p:tav>
                                      </p:tavLst>
                                    </p:anim>
                                    <p:anim calcmode="lin" valueType="num">
                                      <p:cBhvr>
                                        <p:cTn id="24" dur="1000" fill="hold"/>
                                        <p:tgtEl>
                                          <p:spTgt spid="40969">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4096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0971">
                                            <p:txEl>
                                              <p:pRg st="0" end="0"/>
                                            </p:txEl>
                                          </p:spTgt>
                                        </p:tgtEl>
                                        <p:attrNameLst>
                                          <p:attrName>style.visibility</p:attrName>
                                        </p:attrNameLst>
                                      </p:cBhvr>
                                      <p:to>
                                        <p:strVal val="visible"/>
                                      </p:to>
                                    </p:set>
                                    <p:animEffect transition="in" filter="dissolve">
                                      <p:cBhvr>
                                        <p:cTn id="30" dur="500"/>
                                        <p:tgtEl>
                                          <p:spTgt spid="4097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0962"/>
                                        </p:tgtEl>
                                        <p:attrNameLst>
                                          <p:attrName>style.visibility</p:attrName>
                                        </p:attrNameLst>
                                      </p:cBhvr>
                                      <p:to>
                                        <p:strVal val="visible"/>
                                      </p:to>
                                    </p:set>
                                    <p:animEffect transition="in" filter="dissolve">
                                      <p:cBhvr>
                                        <p:cTn id="35"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57150" y="847725"/>
            <a:ext cx="9051925" cy="582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10000"/>
              </a:lnSpc>
            </a:pPr>
            <a:r>
              <a:rPr lang="zh-CN" altLang="en-US" b="1" dirty="0">
                <a:solidFill>
                  <a:srgbClr val="0000CC"/>
                </a:solidFill>
                <a:latin typeface="Times New Roman" panose="02020603050405020304" pitchFamily="18" charset="0"/>
                <a:cs typeface="Times New Roman" panose="02020603050405020304" pitchFamily="18" charset="0"/>
              </a:rPr>
              <a:t>1. It got its name when China became known to other countries during the Han and Tang dynasties. From then on, people called Chinese clothes,"Tang costumes".</a:t>
            </a:r>
            <a:r>
              <a:rPr lang="zh-CN" altLang="en-US" dirty="0">
                <a:latin typeface="Times New Roman" panose="02020603050405020304" pitchFamily="18" charset="0"/>
                <a:cs typeface="Times New Roman" panose="02020603050405020304" pitchFamily="18" charset="0"/>
              </a:rPr>
              <a:t>唐装是因为中国在汉唐时期闻名于世而得名。从那时起，人们叫这种服装为“唐装”。</a:t>
            </a:r>
          </a:p>
          <a:p>
            <a:pPr eaLnBrk="0" hangingPunct="0">
              <a:lnSpc>
                <a:spcPct val="110000"/>
              </a:lnSpc>
            </a:pPr>
            <a:r>
              <a:rPr lang="zh-CN" altLang="en-US" b="1" dirty="0">
                <a:solidFill>
                  <a:srgbClr val="FF0000"/>
                </a:solidFill>
                <a:latin typeface="Times New Roman" panose="02020603050405020304" pitchFamily="18" charset="0"/>
                <a:cs typeface="Times New Roman" panose="02020603050405020304" pitchFamily="18" charset="0"/>
              </a:rPr>
              <a:t> </a:t>
            </a:r>
            <a:r>
              <a:rPr lang="zh-CN" altLang="en-US" b="1" dirty="0">
                <a:solidFill>
                  <a:srgbClr val="FF0000"/>
                </a:solidFill>
                <a:latin typeface="Times New Roman" panose="02020603050405020304" pitchFamily="18" charset="0"/>
              </a:rPr>
              <a:t>    </a:t>
            </a:r>
            <a:r>
              <a:rPr lang="zh-CN" altLang="en-US" b="1" dirty="0">
                <a:solidFill>
                  <a:srgbClr val="FF0000"/>
                </a:solidFill>
                <a:latin typeface="Times New Roman" panose="02020603050405020304" pitchFamily="18" charset="0"/>
                <a:cs typeface="Times New Roman" panose="02020603050405020304" pitchFamily="18" charset="0"/>
              </a:rPr>
              <a:t>(1) get its name </a:t>
            </a:r>
            <a:r>
              <a:rPr lang="zh-CN" altLang="en-US" b="1" dirty="0">
                <a:latin typeface="Times New Roman" panose="02020603050405020304" pitchFamily="18" charset="0"/>
                <a:cs typeface="Times New Roman" panose="02020603050405020304" pitchFamily="18" charset="0"/>
              </a:rPr>
              <a:t>得名 </a:t>
            </a:r>
            <a:r>
              <a:rPr lang="zh-CN" altLang="en-US" dirty="0">
                <a:latin typeface="Times New Roman" panose="02020603050405020304" pitchFamily="18" charset="0"/>
                <a:cs typeface="Times New Roman" panose="02020603050405020304" pitchFamily="18" charset="0"/>
              </a:rPr>
              <a:t>如：</a:t>
            </a:r>
          </a:p>
          <a:p>
            <a:pPr eaLnBrk="0" hangingPunct="0">
              <a:lnSpc>
                <a:spcPct val="110000"/>
              </a:lnSpc>
            </a:pPr>
            <a:r>
              <a:rPr lang="zh-CN" altLang="en-US" dirty="0">
                <a:latin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The village got its name from the lake in it.这个村庄因村内的湖泊而得名。</a:t>
            </a:r>
          </a:p>
          <a:p>
            <a:pPr eaLnBrk="0" hangingPunct="0">
              <a:lnSpc>
                <a:spcPct val="110000"/>
              </a:lnSpc>
            </a:pPr>
            <a:r>
              <a:rPr lang="zh-CN" altLang="en-US"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 </a:t>
            </a:r>
            <a:r>
              <a:rPr lang="zh-CN" altLang="en-US" b="1" dirty="0">
                <a:solidFill>
                  <a:srgbClr val="FF0000"/>
                </a:solidFill>
                <a:latin typeface="Times New Roman" panose="02020603050405020304" pitchFamily="18" charset="0"/>
                <a:sym typeface="Arial" panose="020B0604020202020204" pitchFamily="34" charset="0"/>
              </a:rPr>
              <a:t>    </a:t>
            </a:r>
            <a:r>
              <a:rPr lang="zh-CN" altLang="en-US"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(2) become known to </a:t>
            </a:r>
            <a:r>
              <a:rPr lang="zh-CN" altLang="en-US" b="1" dirty="0">
                <a:latin typeface="Times New Roman" panose="02020603050405020304" pitchFamily="18" charset="0"/>
                <a:cs typeface="Times New Roman" panose="02020603050405020304" pitchFamily="18" charset="0"/>
              </a:rPr>
              <a:t>变得为......所熟知</a:t>
            </a:r>
            <a:r>
              <a:rPr lang="zh-CN" altLang="en-US" dirty="0">
                <a:latin typeface="Times New Roman" panose="02020603050405020304" pitchFamily="18" charset="0"/>
                <a:cs typeface="Times New Roman" panose="02020603050405020304" pitchFamily="18" charset="0"/>
              </a:rPr>
              <a:t>，意思相当于</a:t>
            </a:r>
            <a:r>
              <a:rPr lang="zh-CN" altLang="en-US" b="1" dirty="0">
                <a:latin typeface="Times New Roman" panose="02020603050405020304" pitchFamily="18" charset="0"/>
                <a:cs typeface="Times New Roman" panose="02020603050405020304" pitchFamily="18" charset="0"/>
              </a:rPr>
              <a:t>be famous to</a:t>
            </a:r>
            <a:r>
              <a:rPr lang="zh-CN" altLang="en-US" dirty="0">
                <a:latin typeface="Times New Roman" panose="02020603050405020304" pitchFamily="18" charset="0"/>
                <a:cs typeface="Times New Roman" panose="02020603050405020304" pitchFamily="18" charset="0"/>
              </a:rPr>
              <a:t> 如：</a:t>
            </a:r>
          </a:p>
          <a:p>
            <a:pPr eaLnBrk="0" hangingPunct="0">
              <a:lnSpc>
                <a:spcPct val="110000"/>
              </a:lnSpc>
            </a:pPr>
            <a:r>
              <a:rPr lang="zh-CN" altLang="en-US" dirty="0">
                <a:latin typeface="Times New Roman" panose="02020603050405020304" pitchFamily="18" charset="0"/>
                <a:cs typeface="Times New Roman" panose="02020603050405020304" pitchFamily="18" charset="0"/>
              </a:rPr>
              <a:t>          Beijing is/becomes known (famous) to all the people in the world because of the 2008 Olympics.北京因2008年奥运会为全世界的人所熟知。</a:t>
            </a:r>
          </a:p>
          <a:p>
            <a:pPr eaLnBrk="0" hangingPunct="0">
              <a:lnSpc>
                <a:spcPct val="110000"/>
              </a:lnSpc>
            </a:pPr>
            <a:r>
              <a:rPr lang="zh-CN" altLang="en-US"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 </a:t>
            </a:r>
            <a:r>
              <a:rPr lang="zh-CN" altLang="en-US" b="1" dirty="0">
                <a:solidFill>
                  <a:srgbClr val="FF0000"/>
                </a:solidFill>
                <a:latin typeface="Times New Roman" panose="02020603050405020304" pitchFamily="18" charset="0"/>
                <a:sym typeface="Arial" panose="020B0604020202020204" pitchFamily="34" charset="0"/>
              </a:rPr>
              <a:t>    </a:t>
            </a:r>
            <a:r>
              <a:rPr lang="zh-CN" altLang="en-US"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(3) from then on </a:t>
            </a:r>
            <a:r>
              <a:rPr lang="zh-CN" altLang="en-US" b="1" dirty="0">
                <a:latin typeface="Times New Roman" panose="02020603050405020304" pitchFamily="18" charset="0"/>
                <a:cs typeface="Times New Roman" panose="02020603050405020304" pitchFamily="18" charset="0"/>
              </a:rPr>
              <a:t>从那时起</a:t>
            </a:r>
          </a:p>
          <a:p>
            <a:pPr eaLnBrk="0" hangingPunct="0">
              <a:lnSpc>
                <a:spcPct val="110000"/>
              </a:lnSpc>
            </a:pPr>
            <a:r>
              <a:rPr lang="zh-CN" altLang="en-US"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2. Today people can design the Tang costume as either formal or casual clothes. </a:t>
            </a:r>
            <a:r>
              <a:rPr lang="zh-CN" altLang="en-US" dirty="0">
                <a:latin typeface="Times New Roman" panose="02020603050405020304" pitchFamily="18" charset="0"/>
                <a:cs typeface="Times New Roman" panose="02020603050405020304" pitchFamily="18" charset="0"/>
              </a:rPr>
              <a:t>现在人们既可以把唐装设计成正装，也可以设计成休闲装。</a:t>
            </a:r>
          </a:p>
          <a:p>
            <a:pPr eaLnBrk="0" hangingPunct="0">
              <a:lnSpc>
                <a:spcPct val="110000"/>
              </a:lnSpc>
            </a:pPr>
            <a:r>
              <a:rPr lang="zh-CN" altLang="en-US" b="1" dirty="0">
                <a:solidFill>
                  <a:srgbClr val="FF0000"/>
                </a:solidFill>
                <a:latin typeface="Times New Roman" panose="02020603050405020304" pitchFamily="18" charset="0"/>
                <a:sym typeface="Arial" panose="020B0604020202020204" pitchFamily="34" charset="0"/>
              </a:rPr>
              <a:t>     </a:t>
            </a:r>
            <a:r>
              <a:rPr lang="zh-CN" altLang="en-US"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(1) design …as… </a:t>
            </a:r>
            <a:r>
              <a:rPr lang="zh-CN" altLang="en-US" b="1" dirty="0">
                <a:latin typeface="Times New Roman" panose="02020603050405020304" pitchFamily="18" charset="0"/>
                <a:cs typeface="Times New Roman" panose="02020603050405020304" pitchFamily="18" charset="0"/>
              </a:rPr>
              <a:t>把······设计成······ </a:t>
            </a:r>
            <a:r>
              <a:rPr lang="zh-CN" altLang="en-US" dirty="0">
                <a:latin typeface="Times New Roman" panose="02020603050405020304" pitchFamily="18" charset="0"/>
                <a:cs typeface="Times New Roman" panose="02020603050405020304" pitchFamily="18" charset="0"/>
              </a:rPr>
              <a:t>如：</a:t>
            </a:r>
          </a:p>
          <a:p>
            <a:pPr eaLnBrk="0" hangingPunct="0">
              <a:lnSpc>
                <a:spcPct val="110000"/>
              </a:lnSpc>
            </a:pPr>
            <a:r>
              <a:rPr lang="zh-CN" altLang="en-US" dirty="0">
                <a:latin typeface="Times New Roman" panose="02020603050405020304" pitchFamily="18" charset="0"/>
                <a:cs typeface="Times New Roman" panose="02020603050405020304" pitchFamily="18" charset="0"/>
              </a:rPr>
              <a:t>          设计师把这块布设计成一条漂亮的裙子。</a:t>
            </a:r>
          </a:p>
          <a:p>
            <a:pPr eaLnBrk="0" hangingPunct="0">
              <a:lnSpc>
                <a:spcPct val="110000"/>
              </a:lnSpc>
            </a:pPr>
            <a:r>
              <a:rPr lang="zh-CN" altLang="en-US" dirty="0">
                <a:latin typeface="Times New Roman" panose="02020603050405020304" pitchFamily="18" charset="0"/>
                <a:cs typeface="Times New Roman" panose="02020603050405020304" pitchFamily="18" charset="0"/>
              </a:rPr>
              <a:t>          The designer designed this piece of cloth as a beautiful dress.</a:t>
            </a:r>
          </a:p>
          <a:p>
            <a:pPr eaLnBrk="0" hangingPunct="0">
              <a:lnSpc>
                <a:spcPct val="110000"/>
              </a:lnSpc>
            </a:pPr>
            <a:r>
              <a:rPr lang="zh-CN" altLang="en-US" b="1" dirty="0">
                <a:solidFill>
                  <a:srgbClr val="FF0000"/>
                </a:solidFill>
                <a:latin typeface="Times New Roman" panose="02020603050405020304" pitchFamily="18" charset="0"/>
                <a:sym typeface="Arial" panose="020B0604020202020204" pitchFamily="34" charset="0"/>
              </a:rPr>
              <a:t>     </a:t>
            </a:r>
            <a:r>
              <a:rPr lang="zh-CN" altLang="en-US"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(2)</a:t>
            </a:r>
            <a:r>
              <a:rPr lang="zh-CN" altLang="en-US" b="1" dirty="0">
                <a:solidFill>
                  <a:srgbClr val="FF0000"/>
                </a:solidFill>
                <a:latin typeface="Times New Roman" panose="02020603050405020304" pitchFamily="18" charset="0"/>
                <a:sym typeface="Arial" panose="020B0604020202020204" pitchFamily="34" charset="0"/>
              </a:rPr>
              <a:t> </a:t>
            </a:r>
            <a:r>
              <a:rPr lang="zh-CN" altLang="en-US"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either… or…  </a:t>
            </a:r>
            <a:r>
              <a:rPr lang="zh-CN" altLang="en-US" b="1" dirty="0">
                <a:latin typeface="Times New Roman" panose="02020603050405020304" pitchFamily="18" charset="0"/>
                <a:cs typeface="Times New Roman" panose="02020603050405020304" pitchFamily="18" charset="0"/>
              </a:rPr>
              <a:t>或者......或者......，要么......要么......</a:t>
            </a:r>
            <a:r>
              <a:rPr lang="zh-CN" altLang="en-US" dirty="0">
                <a:latin typeface="Times New Roman" panose="02020603050405020304" pitchFamily="18" charset="0"/>
                <a:cs typeface="Times New Roman" panose="02020603050405020304" pitchFamily="18" charset="0"/>
              </a:rPr>
              <a:t>，通常连接同等成分。</a:t>
            </a:r>
            <a:r>
              <a:rPr lang="zh-CN" altLang="en-US" b="1" dirty="0">
                <a:solidFill>
                  <a:srgbClr val="FF3399"/>
                </a:solidFill>
                <a:latin typeface="Times New Roman" panose="02020603050405020304" pitchFamily="18" charset="0"/>
                <a:cs typeface="Times New Roman" panose="02020603050405020304" pitchFamily="18" charset="0"/>
              </a:rPr>
              <a:t>连接主语时，其谓语动词的形式服从“就近原则”</a:t>
            </a:r>
            <a:r>
              <a:rPr lang="zh-CN" altLang="en-US" dirty="0">
                <a:latin typeface="Times New Roman" panose="02020603050405020304" pitchFamily="18" charset="0"/>
                <a:cs typeface="Times New Roman" panose="02020603050405020304" pitchFamily="18" charset="0"/>
              </a:rPr>
              <a:t>，即取决于最靠近动词的那个名词或代词的单复数形式。如：</a:t>
            </a:r>
          </a:p>
          <a:p>
            <a:pPr eaLnBrk="0" hangingPunct="0">
              <a:lnSpc>
                <a:spcPct val="110000"/>
              </a:lnSpc>
            </a:pPr>
            <a:r>
              <a:rPr lang="zh-CN" altLang="en-US" dirty="0">
                <a:latin typeface="Times New Roman" panose="02020603050405020304" pitchFamily="18" charset="0"/>
                <a:cs typeface="Times New Roman" panose="02020603050405020304" pitchFamily="18" charset="0"/>
              </a:rPr>
              <a:t>      Either he or I</a:t>
            </a:r>
            <a:r>
              <a:rPr lang="zh-CN" altLang="en-US" b="1" dirty="0">
                <a:latin typeface="Times New Roman" panose="02020603050405020304" pitchFamily="18" charset="0"/>
                <a:cs typeface="Times New Roman" panose="02020603050405020304" pitchFamily="18" charset="0"/>
              </a:rPr>
              <a:t> am</a:t>
            </a:r>
            <a:r>
              <a:rPr lang="zh-CN" altLang="en-US" dirty="0">
                <a:latin typeface="Times New Roman" panose="02020603050405020304" pitchFamily="18" charset="0"/>
                <a:cs typeface="Times New Roman" panose="02020603050405020304" pitchFamily="18" charset="0"/>
              </a:rPr>
              <a:t> going.要么他去，要么我去。</a:t>
            </a:r>
          </a:p>
          <a:p>
            <a:pPr eaLnBrk="0" hangingPunct="0">
              <a:lnSpc>
                <a:spcPct val="110000"/>
              </a:lnSpc>
            </a:pPr>
            <a:r>
              <a:rPr lang="zh-CN" altLang="en-US" dirty="0">
                <a:latin typeface="Times New Roman" panose="02020603050405020304" pitchFamily="18" charset="0"/>
                <a:cs typeface="Times New Roman" panose="02020603050405020304" pitchFamily="18" charset="0"/>
              </a:rPr>
              <a:t>      Either Kangkang or Michael </a:t>
            </a:r>
            <a:r>
              <a:rPr lang="zh-CN" altLang="en-US" b="1" dirty="0">
                <a:latin typeface="Times New Roman" panose="02020603050405020304" pitchFamily="18" charset="0"/>
                <a:cs typeface="Times New Roman" panose="02020603050405020304" pitchFamily="18" charset="0"/>
              </a:rPr>
              <a:t>is</a:t>
            </a:r>
            <a:r>
              <a:rPr lang="zh-CN" altLang="en-US" dirty="0">
                <a:latin typeface="Times New Roman" panose="02020603050405020304" pitchFamily="18" charset="0"/>
                <a:cs typeface="Times New Roman" panose="02020603050405020304" pitchFamily="18" charset="0"/>
              </a:rPr>
              <a:t> right. 要么康康对，要么迈克尔对。</a:t>
            </a:r>
          </a:p>
        </p:txBody>
      </p:sp>
      <p:sp>
        <p:nvSpPr>
          <p:cNvPr id="43011" name="WordArt 3"/>
          <p:cNvSpPr>
            <a:spLocks noChangeArrowheads="1" noChangeShapeType="1"/>
          </p:cNvSpPr>
          <p:nvPr/>
        </p:nvSpPr>
        <p:spPr bwMode="auto">
          <a:xfrm>
            <a:off x="611188" y="117475"/>
            <a:ext cx="4537075" cy="576263"/>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rPr>
              <a:t>Key points of 1a</a:t>
            </a:r>
            <a:endParaRPr lang="zh-CN" altLang="en-US" sz="36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1">
                  <a:srgbClr val="C0C0C0">
                    <a:alpha val="75000"/>
                  </a:srgbClr>
                </a:prstShdw>
              </a:effectLst>
              <a:latin typeface="Arail"/>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p:cTn id="7" dur="500" fill="hold"/>
                                        <p:tgtEl>
                                          <p:spTgt spid="430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0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30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0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p:tgtEl>
                                          <p:spTgt spid="430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43010">
                                            <p:txEl>
                                              <p:pRg st="1" end="1"/>
                                            </p:txEl>
                                          </p:spTgt>
                                        </p:tgtEl>
                                        <p:attrNameLst>
                                          <p:attrName>style.visibility</p:attrName>
                                        </p:attrNameLst>
                                      </p:cBhvr>
                                      <p:to>
                                        <p:strVal val="visible"/>
                                      </p:to>
                                    </p:set>
                                    <p:anim calcmode="lin" valueType="num">
                                      <p:cBhvr>
                                        <p:cTn id="16" dur="500" fill="hold"/>
                                        <p:tgtEl>
                                          <p:spTgt spid="43010">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430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3010">
                                            <p:txEl>
                                              <p:pRg st="2" end="2"/>
                                            </p:txEl>
                                          </p:spTgt>
                                        </p:tgtEl>
                                        <p:attrNameLst>
                                          <p:attrName>style.visibility</p:attrName>
                                        </p:attrNameLst>
                                      </p:cBhvr>
                                      <p:to>
                                        <p:strVal val="visible"/>
                                      </p:to>
                                    </p:set>
                                    <p:animEffect transition="in" filter="dissolve">
                                      <p:cBhvr>
                                        <p:cTn id="22" dur="500"/>
                                        <p:tgtEl>
                                          <p:spTgt spid="430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iterate type="lt">
                                    <p:tmPct val="10000"/>
                                  </p:iterate>
                                  <p:childTnLst>
                                    <p:set>
                                      <p:cBhvr>
                                        <p:cTn id="26" dur="1" fill="hold">
                                          <p:stCondLst>
                                            <p:cond delay="0"/>
                                          </p:stCondLst>
                                        </p:cTn>
                                        <p:tgtEl>
                                          <p:spTgt spid="43010">
                                            <p:txEl>
                                              <p:pRg st="3" end="3"/>
                                            </p:txEl>
                                          </p:spTgt>
                                        </p:tgtEl>
                                        <p:attrNameLst>
                                          <p:attrName>style.visibility</p:attrName>
                                        </p:attrNameLst>
                                      </p:cBhvr>
                                      <p:to>
                                        <p:strVal val="visible"/>
                                      </p:to>
                                    </p:set>
                                    <p:animEffect transition="in" filter="fade">
                                      <p:cBhvr>
                                        <p:cTn id="27" dur="500"/>
                                        <p:tgtEl>
                                          <p:spTgt spid="43010">
                                            <p:txEl>
                                              <p:pRg st="3" end="3"/>
                                            </p:txEl>
                                          </p:spTgt>
                                        </p:tgtEl>
                                      </p:cBhvr>
                                    </p:animEffect>
                                    <p:anim calcmode="lin" valueType="num">
                                      <p:cBhvr>
                                        <p:cTn id="28" dur="500" fill="hold"/>
                                        <p:tgtEl>
                                          <p:spTgt spid="43010">
                                            <p:txEl>
                                              <p:pRg st="3" end="3"/>
                                            </p:txEl>
                                          </p:spTgt>
                                        </p:tgtEl>
                                        <p:attrNameLst>
                                          <p:attrName>ppt_w</p:attrName>
                                        </p:attrNameLst>
                                      </p:cBhvr>
                                      <p:tavLst>
                                        <p:tav tm="0" fmla="#ppt_w*sin(2.5*pi*$)">
                                          <p:val>
                                            <p:fltVal val="0"/>
                                          </p:val>
                                        </p:tav>
                                        <p:tav tm="100000">
                                          <p:val>
                                            <p:fltVal val="1"/>
                                          </p:val>
                                        </p:tav>
                                      </p:tavLst>
                                    </p:anim>
                                    <p:anim calcmode="lin" valueType="num">
                                      <p:cBhvr>
                                        <p:cTn id="29" dur="500" fill="hold"/>
                                        <p:tgtEl>
                                          <p:spTgt spid="43010">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43010">
                                            <p:txEl>
                                              <p:pRg st="4" end="4"/>
                                            </p:txEl>
                                          </p:spTgt>
                                        </p:tgtEl>
                                        <p:attrNameLst>
                                          <p:attrName>style.visibility</p:attrName>
                                        </p:attrNameLst>
                                      </p:cBhvr>
                                      <p:to>
                                        <p:strVal val="visible"/>
                                      </p:to>
                                    </p:set>
                                    <p:anim calcmode="lin" valueType="num">
                                      <p:cBhvr>
                                        <p:cTn id="34" dur="1000" fill="hold"/>
                                        <p:tgtEl>
                                          <p:spTgt spid="43010">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43010">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43010">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3010">
                                            <p:txEl>
                                              <p:pRg st="5" end="5"/>
                                            </p:txEl>
                                          </p:spTgt>
                                        </p:tgtEl>
                                        <p:attrNameLst>
                                          <p:attrName>style.visibility</p:attrName>
                                        </p:attrNameLst>
                                      </p:cBhvr>
                                      <p:to>
                                        <p:strVal val="visible"/>
                                      </p:to>
                                    </p:set>
                                    <p:animEffect transition="in" filter="dissolve">
                                      <p:cBhvr>
                                        <p:cTn id="41" dur="500"/>
                                        <p:tgtEl>
                                          <p:spTgt spid="43010">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nodeType="clickEffect">
                                  <p:stCondLst>
                                    <p:cond delay="0"/>
                                  </p:stCondLst>
                                  <p:iterate type="lt">
                                    <p:tmPct val="10000"/>
                                  </p:iterate>
                                  <p:childTnLst>
                                    <p:set>
                                      <p:cBhvr>
                                        <p:cTn id="45" dur="1" fill="hold">
                                          <p:stCondLst>
                                            <p:cond delay="0"/>
                                          </p:stCondLst>
                                        </p:cTn>
                                        <p:tgtEl>
                                          <p:spTgt spid="43010">
                                            <p:txEl>
                                              <p:pRg st="6" end="6"/>
                                            </p:txEl>
                                          </p:spTgt>
                                        </p:tgtEl>
                                        <p:attrNameLst>
                                          <p:attrName>style.visibility</p:attrName>
                                        </p:attrNameLst>
                                      </p:cBhvr>
                                      <p:to>
                                        <p:strVal val="visible"/>
                                      </p:to>
                                    </p:set>
                                    <p:anim calcmode="lin" valueType="num">
                                      <p:cBhvr>
                                        <p:cTn id="46" dur="500" fill="hold"/>
                                        <p:tgtEl>
                                          <p:spTgt spid="43010">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43010">
                                            <p:txEl>
                                              <p:pRg st="6" end="6"/>
                                            </p:txEl>
                                          </p:spTgt>
                                        </p:tgtEl>
                                        <p:attrNameLst>
                                          <p:attrName>ppt_y</p:attrName>
                                        </p:attrNameLst>
                                      </p:cBhvr>
                                      <p:tavLst>
                                        <p:tav tm="0">
                                          <p:val>
                                            <p:strVal val="#ppt_y"/>
                                          </p:val>
                                        </p:tav>
                                        <p:tav tm="100000">
                                          <p:val>
                                            <p:strVal val="#ppt_y"/>
                                          </p:val>
                                        </p:tav>
                                      </p:tavLst>
                                    </p:anim>
                                    <p:anim calcmode="lin" valueType="num">
                                      <p:cBhvr>
                                        <p:cTn id="48" dur="500" fill="hold"/>
                                        <p:tgtEl>
                                          <p:spTgt spid="43010">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43010">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p:tgtEl>
                                          <p:spTgt spid="43010">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43010">
                                            <p:txEl>
                                              <p:pRg st="7" end="7"/>
                                            </p:txEl>
                                          </p:spTgt>
                                        </p:tgtEl>
                                        <p:attrNameLst>
                                          <p:attrName>style.visibility</p:attrName>
                                        </p:attrNameLst>
                                      </p:cBhvr>
                                      <p:to>
                                        <p:strVal val="visible"/>
                                      </p:to>
                                    </p:set>
                                    <p:anim calcmode="lin" valueType="num">
                                      <p:cBhvr>
                                        <p:cTn id="55" dur="500" fill="hold"/>
                                        <p:tgtEl>
                                          <p:spTgt spid="43010">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43010">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43010">
                                            <p:txEl>
                                              <p:pRg st="8" end="8"/>
                                            </p:txEl>
                                          </p:spTgt>
                                        </p:tgtEl>
                                        <p:attrNameLst>
                                          <p:attrName>style.visibility</p:attrName>
                                        </p:attrNameLst>
                                      </p:cBhvr>
                                      <p:to>
                                        <p:strVal val="visible"/>
                                      </p:to>
                                    </p:set>
                                    <p:animEffect transition="in" filter="dissolve">
                                      <p:cBhvr>
                                        <p:cTn id="61" dur="500"/>
                                        <p:tgtEl>
                                          <p:spTgt spid="43010">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43010">
                                            <p:txEl>
                                              <p:pRg st="9" end="9"/>
                                            </p:txEl>
                                          </p:spTgt>
                                        </p:tgtEl>
                                        <p:attrNameLst>
                                          <p:attrName>style.visibility</p:attrName>
                                        </p:attrNameLst>
                                      </p:cBhvr>
                                      <p:to>
                                        <p:strVal val="visible"/>
                                      </p:to>
                                    </p:set>
                                    <p:animEffect transition="in" filter="dissolve">
                                      <p:cBhvr>
                                        <p:cTn id="66" dur="500"/>
                                        <p:tgtEl>
                                          <p:spTgt spid="43010">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iterate type="lt">
                                    <p:tmPct val="10000"/>
                                  </p:iterate>
                                  <p:childTnLst>
                                    <p:set>
                                      <p:cBhvr>
                                        <p:cTn id="70" dur="1" fill="hold">
                                          <p:stCondLst>
                                            <p:cond delay="0"/>
                                          </p:stCondLst>
                                        </p:cTn>
                                        <p:tgtEl>
                                          <p:spTgt spid="43010">
                                            <p:txEl>
                                              <p:pRg st="10" end="10"/>
                                            </p:txEl>
                                          </p:spTgt>
                                        </p:tgtEl>
                                        <p:attrNameLst>
                                          <p:attrName>style.visibility</p:attrName>
                                        </p:attrNameLst>
                                      </p:cBhvr>
                                      <p:to>
                                        <p:strVal val="visible"/>
                                      </p:to>
                                    </p:set>
                                    <p:animEffect transition="in" filter="fade">
                                      <p:cBhvr>
                                        <p:cTn id="71" dur="500"/>
                                        <p:tgtEl>
                                          <p:spTgt spid="43010">
                                            <p:txEl>
                                              <p:pRg st="10" end="10"/>
                                            </p:txEl>
                                          </p:spTgt>
                                        </p:tgtEl>
                                      </p:cBhvr>
                                    </p:animEffect>
                                    <p:anim calcmode="lin" valueType="num">
                                      <p:cBhvr>
                                        <p:cTn id="72" dur="500" fill="hold"/>
                                        <p:tgtEl>
                                          <p:spTgt spid="43010">
                                            <p:txEl>
                                              <p:pRg st="10" end="10"/>
                                            </p:txEl>
                                          </p:spTgt>
                                        </p:tgtEl>
                                        <p:attrNameLst>
                                          <p:attrName>ppt_w</p:attrName>
                                        </p:attrNameLst>
                                      </p:cBhvr>
                                      <p:tavLst>
                                        <p:tav tm="0" fmla="#ppt_w*sin(2.5*pi*$)">
                                          <p:val>
                                            <p:fltVal val="0"/>
                                          </p:val>
                                        </p:tav>
                                        <p:tav tm="100000">
                                          <p:val>
                                            <p:fltVal val="1"/>
                                          </p:val>
                                        </p:tav>
                                      </p:tavLst>
                                    </p:anim>
                                    <p:anim calcmode="lin" valueType="num">
                                      <p:cBhvr>
                                        <p:cTn id="73" dur="500" fill="hold"/>
                                        <p:tgtEl>
                                          <p:spTgt spid="43010">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43010">
                                            <p:txEl>
                                              <p:pRg st="11" end="11"/>
                                            </p:txEl>
                                          </p:spTgt>
                                        </p:tgtEl>
                                        <p:attrNameLst>
                                          <p:attrName>style.visibility</p:attrName>
                                        </p:attrNameLst>
                                      </p:cBhvr>
                                      <p:to>
                                        <p:strVal val="visible"/>
                                      </p:to>
                                    </p:set>
                                    <p:animEffect transition="in" filter="dissolve">
                                      <p:cBhvr>
                                        <p:cTn id="78" dur="500"/>
                                        <p:tgtEl>
                                          <p:spTgt spid="43010">
                                            <p:txEl>
                                              <p:pRg st="11" end="11"/>
                                            </p:txEl>
                                          </p:spTgt>
                                        </p:tgtEl>
                                      </p:cBhvr>
                                    </p:animEffect>
                                  </p:childTnLst>
                                </p:cTn>
                              </p:par>
                              <p:par>
                                <p:cTn id="79" presetID="9" presetClass="entr" presetSubtype="0" fill="hold" nodeType="withEffect">
                                  <p:stCondLst>
                                    <p:cond delay="0"/>
                                  </p:stCondLst>
                                  <p:childTnLst>
                                    <p:set>
                                      <p:cBhvr>
                                        <p:cTn id="80" dur="1" fill="hold">
                                          <p:stCondLst>
                                            <p:cond delay="0"/>
                                          </p:stCondLst>
                                        </p:cTn>
                                        <p:tgtEl>
                                          <p:spTgt spid="43010">
                                            <p:txEl>
                                              <p:pRg st="12" end="12"/>
                                            </p:txEl>
                                          </p:spTgt>
                                        </p:tgtEl>
                                        <p:attrNameLst>
                                          <p:attrName>style.visibility</p:attrName>
                                        </p:attrNameLst>
                                      </p:cBhvr>
                                      <p:to>
                                        <p:strVal val="visible"/>
                                      </p:to>
                                    </p:set>
                                    <p:animEffect transition="in" filter="dissolve">
                                      <p:cBhvr>
                                        <p:cTn id="81" dur="500"/>
                                        <p:tgtEl>
                                          <p:spTgt spid="430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5875" y="1501775"/>
            <a:ext cx="9093200" cy="534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eaLnBrk="0" hangingPunct="0">
              <a:lnSpc>
                <a:spcPct val="120000"/>
              </a:lnSpc>
            </a:pPr>
            <a:r>
              <a:rPr lang="zh-CN" altLang="en-US" sz="2400" b="1" dirty="0">
                <a:latin typeface="Times New Roman" panose="02020603050405020304" pitchFamily="18" charset="0"/>
                <a:cs typeface="Times New Roman" panose="02020603050405020304" pitchFamily="18" charset="0"/>
              </a:rPr>
              <a:t>     Fashion is full of culture. The Tang costume stands for Chinese history and</a:t>
            </a:r>
            <a:r>
              <a:rPr lang="zh-CN" altLang="en-US" sz="2400" b="1" dirty="0">
                <a:latin typeface="Times New Roman" panose="02020603050405020304" pitchFamily="18" charset="0"/>
              </a:rPr>
              <a:t> </a:t>
            </a:r>
            <a:r>
              <a:rPr lang="zh-CN" altLang="en-US" sz="2400" b="1" dirty="0">
                <a:latin typeface="Times New Roman" panose="02020603050405020304" pitchFamily="18" charset="0"/>
                <a:cs typeface="Times New Roman" panose="02020603050405020304" pitchFamily="18" charset="0"/>
              </a:rPr>
              <a:t>fashion culture. It got its name when China became known to other countries during the Han and Tang dynasties. From then on, people called Chinese clothes, “Tang</a:t>
            </a:r>
            <a:r>
              <a:rPr lang="zh-CN" altLang="en-US" sz="2400" b="1" dirty="0">
                <a:latin typeface="Times New Roman" panose="02020603050405020304" pitchFamily="18" charset="0"/>
              </a:rPr>
              <a:t> </a:t>
            </a:r>
            <a:r>
              <a:rPr lang="zh-CN" altLang="en-US" sz="2400" b="1" dirty="0">
                <a:latin typeface="Times New Roman" panose="02020603050405020304" pitchFamily="18" charset="0"/>
                <a:cs typeface="Times New Roman" panose="02020603050405020304" pitchFamily="18" charset="0"/>
              </a:rPr>
              <a:t>costumes”.</a:t>
            </a:r>
          </a:p>
          <a:p>
            <a:pPr algn="just" eaLnBrk="0" hangingPunct="0">
              <a:lnSpc>
                <a:spcPct val="120000"/>
              </a:lnSpc>
            </a:pPr>
            <a:r>
              <a:rPr lang="zh-CN" altLang="en-US" sz="2400" b="1" dirty="0">
                <a:latin typeface="Times New Roman" panose="02020603050405020304" pitchFamily="18" charset="0"/>
                <a:cs typeface="Times New Roman" panose="02020603050405020304" pitchFamily="18" charset="0"/>
              </a:rPr>
              <a:t>     Chinese fashion is different not only from western fashion, but also from that in other Asian countries, such as Japan and Korea. The beautiful silk knots and the other decorations on Tang-style clothes are popular all over the world now.</a:t>
            </a:r>
          </a:p>
          <a:p>
            <a:pPr algn="just" eaLnBrk="0" hangingPunct="0">
              <a:lnSpc>
                <a:spcPct val="120000"/>
              </a:lnSpc>
            </a:pPr>
            <a:r>
              <a:rPr lang="zh-CN" altLang="en-US" sz="2400" b="1" dirty="0">
                <a:latin typeface="Times New Roman" panose="02020603050405020304" pitchFamily="18" charset="0"/>
                <a:cs typeface="Times New Roman" panose="02020603050405020304" pitchFamily="18" charset="0"/>
              </a:rPr>
              <a:t>     Today people can design the Tang costume as either formal or casual clothes. </a:t>
            </a:r>
            <a:r>
              <a:rPr lang="zh-CN" altLang="en-US" sz="2400" b="1" dirty="0">
                <a:latin typeface="Times New Roman" panose="02020603050405020304" pitchFamily="18" charset="0"/>
              </a:rPr>
              <a:t> </a:t>
            </a:r>
            <a:r>
              <a:rPr lang="zh-CN" altLang="en-US" sz="2400" b="1" dirty="0">
                <a:latin typeface="Times New Roman" panose="02020603050405020304" pitchFamily="18" charset="0"/>
                <a:cs typeface="Times New Roman" panose="02020603050405020304" pitchFamily="18" charset="0"/>
              </a:rPr>
              <a:t>It </a:t>
            </a:r>
            <a:r>
              <a:rPr lang="zh-CN" altLang="en-US" sz="2400" b="1" dirty="0">
                <a:latin typeface="Times New Roman" panose="02020603050405020304" pitchFamily="18" charset="0"/>
              </a:rPr>
              <a:t>show</a:t>
            </a:r>
            <a:r>
              <a:rPr lang="zh-CN" altLang="en-US" sz="2400" b="1" dirty="0">
                <a:latin typeface="Times New Roman" panose="02020603050405020304" pitchFamily="18" charset="0"/>
                <a:cs typeface="Times New Roman" panose="02020603050405020304" pitchFamily="18" charset="0"/>
              </a:rPr>
              <a:t>s both the personal style and China’s  traditional culture.</a:t>
            </a:r>
            <a:r>
              <a:rPr lang="zh-CN" altLang="en-US" sz="2400" b="1" dirty="0">
                <a:latin typeface="Times New Roman" panose="02020603050405020304" pitchFamily="18" charset="0"/>
              </a:rPr>
              <a:t> </a:t>
            </a:r>
            <a:r>
              <a:rPr lang="zh-CN" altLang="en-US" sz="2400" b="1" dirty="0">
                <a:latin typeface="Times New Roman" panose="02020603050405020304" pitchFamily="18" charset="0"/>
                <a:cs typeface="Times New Roman" panose="02020603050405020304" pitchFamily="18" charset="0"/>
              </a:rPr>
              <a:t>So we say the Tang costume is very attractive and very different from western-style suits.</a:t>
            </a:r>
          </a:p>
        </p:txBody>
      </p:sp>
      <p:sp>
        <p:nvSpPr>
          <p:cNvPr id="44035" name="Text Box 3"/>
          <p:cNvSpPr txBox="1">
            <a:spLocks noChangeArrowheads="1"/>
          </p:cNvSpPr>
          <p:nvPr/>
        </p:nvSpPr>
        <p:spPr bwMode="auto">
          <a:xfrm>
            <a:off x="3060700" y="917575"/>
            <a:ext cx="3527425"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45000"/>
              </a:lnSpc>
              <a:spcBef>
                <a:spcPct val="50000"/>
              </a:spcBef>
            </a:pPr>
            <a:r>
              <a:rPr lang="en-US" sz="2800" b="1">
                <a:latin typeface="Times New Roman" panose="02020603050405020304" pitchFamily="18" charset="0"/>
              </a:rPr>
              <a:t>The Tang Costume</a:t>
            </a:r>
          </a:p>
        </p:txBody>
      </p:sp>
      <p:sp>
        <p:nvSpPr>
          <p:cNvPr id="44036" name="Text Box 4"/>
          <p:cNvSpPr txBox="1">
            <a:spLocks noChangeArrowheads="1"/>
          </p:cNvSpPr>
          <p:nvPr/>
        </p:nvSpPr>
        <p:spPr bwMode="auto">
          <a:xfrm>
            <a:off x="34925" y="117475"/>
            <a:ext cx="4556125"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4000" b="1">
                <a:solidFill>
                  <a:schemeClr val="bg1"/>
                </a:solidFill>
              </a:rPr>
              <a:t>Listen and follow.</a:t>
            </a:r>
          </a:p>
        </p:txBody>
      </p:sp>
    </p:spTree>
    <p:controls>
      <mc:AlternateContent xmlns:mc="http://schemas.openxmlformats.org/markup-compatibility/2006">
        <mc:Choice xmlns:v="urn:schemas-microsoft-com:vml" Requires="v">
          <p:control spid="44043" name="WindowsMediaPlayer1" r:id="rId2" imgW="3676680" imgH="581040"/>
        </mc:Choice>
        <mc:Fallback>
          <p:control name="WindowsMediaPlayer1" r:id="rId2" imgW="3676680" imgH="581040">
            <p:pic>
              <p:nvPicPr>
                <p:cNvPr id="2" name="WindowsMediaPlayer1"/>
                <p:cNvPicPr preferRelativeResize="0">
                  <a:picLocks noChangeAspect="1" noChangeArrowheads="1" noChangeShapeType="1"/>
                </p:cNvPicPr>
                <p:nvPr/>
              </p:nvPicPr>
              <p:blipFill>
                <a:blip r:embed="rId5"/>
                <a:srcRect/>
                <a:stretch>
                  <a:fillRect/>
                </a:stretch>
              </p:blipFill>
              <p:spPr bwMode="auto">
                <a:xfrm>
                  <a:off x="4857750" y="401638"/>
                  <a:ext cx="3676650" cy="581025"/>
                </a:xfrm>
                <a:prstGeom prst="rect">
                  <a:avLst/>
                </a:prstGeom>
                <a:noFill/>
                <a:ln w="9525">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newsflash/>
    <p:sndAc>
      <p:stSnd>
        <p:snd r:embed="rId4" name="click.wav"/>
      </p:stSnd>
    </p:sndAc>
  </p:transition>
  <p:timing>
    <p:tnLst>
      <p:par>
        <p:cTn id="1" dur="indefinite" restart="never" nodeType="tmRoot"/>
      </p:par>
    </p:tnLst>
  </p:timing>
</p:sld>
</file>

<file path=ppt/theme/theme1.xml><?xml version="1.0" encoding="utf-8"?>
<a:theme xmlns:a="http://schemas.openxmlformats.org/drawingml/2006/main" name="WWW.2PPT.COM&#10;">
  <a:themeElements>
    <a:clrScheme name="蓝色底纹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蓝色底纹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蓝色底纹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蓝色底纹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蓝色底纹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蓝色底纹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蓝色底纹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蓝色底纹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蓝色底纹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蓝色底纹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蓝色底纹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蓝色底纹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蓝色底纹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蓝色底纹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1502</Words>
  <Application>Microsoft Office PowerPoint</Application>
  <PresentationFormat>全屏显示(4:3)</PresentationFormat>
  <Paragraphs>157</Paragraphs>
  <Slides>19</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Arail</vt:lpstr>
      <vt:lpstr>黑体</vt:lpstr>
      <vt:lpstr>华文行楷</vt:lpstr>
      <vt:lpstr>宋体</vt:lpstr>
      <vt:lpstr>微软雅黑</vt:lpstr>
      <vt:lpstr>Arial</vt:lpstr>
      <vt:lpstr>Comic Sans MS</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2013-01-24T01:44:00Z</dcterms:created>
  <dcterms:modified xsi:type="dcterms:W3CDTF">2023-01-16T16:54:36Z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D8736189F71549EA9641A6F4291D4E6C</vt:lpwstr>
  </property>
  <property fmtid="{A09F084E-AD41-489F-8076-AA5BE3082BCA}" pid="100">
    <vt:ui4>5</vt:ui4>
  </property>
  <property fmtid="{64440492-4C8B-11D1-8B70-080036B11A03}" pid="11">
    <vt:lpwstr>www.2ppt.com-爱PPT提供资源下载</vt:lpwstr>
  </property>
</Properties>
</file>