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62" r:id="rId4"/>
    <p:sldId id="261" r:id="rId5"/>
    <p:sldId id="263" r:id="rId6"/>
    <p:sldId id="264" r:id="rId7"/>
    <p:sldId id="259" r:id="rId8"/>
    <p:sldId id="265" r:id="rId9"/>
    <p:sldId id="266" r:id="rId10"/>
    <p:sldId id="267" r:id="rId11"/>
    <p:sldId id="268" r:id="rId12"/>
    <p:sldId id="260"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B101B-96AD-4BD4-BABC-11056C90ED9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DD277F-2D3E-4862-9595-4113F4868E8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5994220-F26C-4159-98C7-D2CE00D498F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C941F8B-8E8E-4E4D-81A9-3B4A91427549}"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12D425FE-7CA7-4B99-9760-B646B29D8A83}"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874F85E-F151-4561-A0EF-03E401A2824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C7157F1-C2AD-40F5-ABA4-93095435965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063A80E-7A3B-43EB-A09B-0BB7B8F76432}"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391966D6-D627-4E5D-98E2-63D9D45773F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348F18D-2CF9-4CFC-95BD-341DF684B39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5E0959CC-C36D-48A7-95C9-E2A8F867F13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EA4A0D6-6350-40F7-8EC1-B9BD45B467FD}"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35AC9F44-2BB2-485B-8711-3659E686E8FF}"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99EDE3A6-C1ED-45AA-BC3F-66E035071D7D}"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0EFBB59D-C207-42B4-A7F5-FBC2ABF04343}"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3CA1031-4F89-43BB-B33A-74670641F58E}"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2E276D2-4F7E-40FE-90A5-CCC6680A1698}"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94563CF1-7FB6-45AB-882B-37BE719B6C7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932A76F-7E94-46B2-AF17-A7C495A254C4}"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007E394-45A4-41A1-B9B0-97FBA26B4AA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97FFD02E-0E10-40B4-8C7B-488692574DD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4B561A0-4F13-48FA-8B47-DC7D2EBAF59D}"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EF15ADDE-4EEF-4D4E-8D32-9A8C43A0B41B}"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35B5A5E8-C1B3-4440-8F67-A8A4FA892A25}"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3176" y="1370013"/>
            <a:ext cx="91344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b="1" dirty="0">
                <a:solidFill>
                  <a:srgbClr val="C00000"/>
                </a:solidFill>
              </a:rPr>
              <a:t>Unit 4  </a:t>
            </a:r>
            <a:r>
              <a:rPr lang="en-US" altLang="zh-CN" sz="4800" b="1" dirty="0" smtClean="0">
                <a:latin typeface="Arial" panose="020B0604020202020204" pitchFamily="34" charset="0"/>
              </a:rPr>
              <a:t>Why </a:t>
            </a:r>
            <a:r>
              <a:rPr lang="en-US" altLang="zh-CN" sz="4800" b="1" dirty="0">
                <a:latin typeface="Arial" panose="020B0604020202020204" pitchFamily="34" charset="0"/>
              </a:rPr>
              <a:t>don’t you talk to your parents?</a:t>
            </a:r>
          </a:p>
        </p:txBody>
      </p:sp>
      <p:sp>
        <p:nvSpPr>
          <p:cNvPr id="2051" name="Rectangle 1"/>
          <p:cNvSpPr>
            <a:spLocks noChangeArrowheads="1"/>
          </p:cNvSpPr>
          <p:nvPr/>
        </p:nvSpPr>
        <p:spPr bwMode="auto">
          <a:xfrm>
            <a:off x="366712" y="3719755"/>
            <a:ext cx="839470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zh-CN" sz="2800" b="1" dirty="0" smtClean="0">
                <a:latin typeface="Arial" panose="020B0604020202020204" pitchFamily="34" charset="0"/>
              </a:rPr>
              <a:t>Section </a:t>
            </a:r>
            <a:r>
              <a:rPr lang="zh-CN" altLang="zh-CN" sz="2800" b="1" dirty="0">
                <a:latin typeface="Arial" panose="020B0604020202020204" pitchFamily="34" charset="0"/>
              </a:rPr>
              <a:t>A 3a- Grammar Focus (P27-28)</a:t>
            </a:r>
          </a:p>
        </p:txBody>
      </p:sp>
      <p:sp>
        <p:nvSpPr>
          <p:cNvPr id="7" name="矩形 6"/>
          <p:cNvSpPr/>
          <p:nvPr/>
        </p:nvSpPr>
        <p:spPr>
          <a:xfrm>
            <a:off x="2657932" y="528574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99"/>
          <p:cNvSpPr txBox="1">
            <a:spLocks noChangeArrowheads="1"/>
          </p:cNvSpPr>
          <p:nvPr/>
        </p:nvSpPr>
        <p:spPr bwMode="auto">
          <a:xfrm>
            <a:off x="3175" y="612775"/>
            <a:ext cx="9085263"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三、单项选择。</a:t>
            </a:r>
          </a:p>
          <a:p>
            <a:pPr eaLnBrk="1" hangingPunct="1"/>
            <a:r>
              <a:rPr lang="en-US" altLang="zh-CN" sz="3200" dirty="0">
                <a:latin typeface="宋体" panose="02010600030101010101" pitchFamily="2" charset="-122"/>
              </a:rPr>
              <a:t>(    ) 11. </a:t>
            </a:r>
            <a:r>
              <a:rPr lang="en-US" altLang="zh-CN" sz="3200" dirty="0">
                <a:solidFill>
                  <a:srgbClr val="000000"/>
                </a:solidFill>
                <a:latin typeface="宋体" panose="02010600030101010101" pitchFamily="2" charset="-122"/>
              </a:rPr>
              <a:t>Maybe you </a:t>
            </a:r>
            <a:r>
              <a:rPr lang="en-US" altLang="zh-CN" sz="3200" dirty="0" smtClean="0">
                <a:solidFill>
                  <a:srgbClr val="000000"/>
                </a:solidFill>
                <a:latin typeface="宋体" panose="02010600030101010101" pitchFamily="2" charset="-122"/>
              </a:rPr>
              <a:t>_____ </a:t>
            </a:r>
            <a:r>
              <a:rPr lang="en-US" altLang="zh-CN" sz="3200" dirty="0">
                <a:solidFill>
                  <a:srgbClr val="000000"/>
                </a:solidFill>
                <a:latin typeface="宋体" panose="02010600030101010101" pitchFamily="2" charset="-122"/>
              </a:rPr>
              <a:t>ask your teacher, Miss Wang, for advice.</a:t>
            </a:r>
          </a:p>
          <a:p>
            <a:pPr eaLnBrk="1" hangingPunct="1"/>
            <a:r>
              <a:rPr lang="en-US" altLang="zh-CN" sz="3200" dirty="0">
                <a:solidFill>
                  <a:srgbClr val="000000"/>
                </a:solidFill>
                <a:latin typeface="宋体" panose="02010600030101010101" pitchFamily="2" charset="-122"/>
              </a:rPr>
              <a:t>A. could     B. would   C. must   D. had</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    ) 12. -I’m much too heavy. </a:t>
            </a:r>
          </a:p>
          <a:p>
            <a:pPr eaLnBrk="1" hangingPunct="1"/>
            <a:r>
              <a:rPr lang="en-US" altLang="zh-CN" sz="3200" dirty="0">
                <a:latin typeface="宋体" panose="02010600030101010101" pitchFamily="2" charset="-122"/>
              </a:rPr>
              <a:t>–Don’t eat fast food </a:t>
            </a:r>
            <a:r>
              <a:rPr lang="en-US" altLang="zh-CN" sz="3200" dirty="0" smtClean="0">
                <a:latin typeface="宋体" panose="02010600030101010101" pitchFamily="2" charset="-122"/>
              </a:rPr>
              <a:t>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A. any more     </a:t>
            </a:r>
            <a:r>
              <a:rPr lang="en-US" altLang="zh-CN" sz="3200" dirty="0" smtClean="0">
                <a:latin typeface="宋体" panose="02010600030101010101" pitchFamily="2" charset="-122"/>
              </a:rPr>
              <a:t>B</a:t>
            </a:r>
            <a:r>
              <a:rPr lang="en-US" altLang="zh-CN" sz="3200" dirty="0">
                <a:latin typeface="宋体" panose="02010600030101010101" pitchFamily="2" charset="-122"/>
              </a:rPr>
              <a:t>. no more   	</a:t>
            </a:r>
          </a:p>
          <a:p>
            <a:pPr eaLnBrk="1" hangingPunct="1"/>
            <a:r>
              <a:rPr lang="en-US" altLang="zh-CN" sz="3200" dirty="0">
                <a:latin typeface="宋体" panose="02010600030101010101" pitchFamily="2" charset="-122"/>
              </a:rPr>
              <a:t>C. either   	  </a:t>
            </a:r>
            <a:r>
              <a:rPr lang="en-US" altLang="zh-CN" sz="3200" dirty="0" smtClean="0">
                <a:latin typeface="宋体" panose="02010600030101010101" pitchFamily="2" charset="-122"/>
              </a:rPr>
              <a:t>D</a:t>
            </a:r>
            <a:r>
              <a:rPr lang="en-US" altLang="zh-CN" sz="3200" dirty="0">
                <a:latin typeface="宋体" panose="02010600030101010101" pitchFamily="2" charset="-122"/>
              </a:rPr>
              <a:t>. neither</a:t>
            </a:r>
          </a:p>
          <a:p>
            <a:pPr eaLnBrk="1" hangingPunct="1"/>
            <a:r>
              <a:rPr lang="en-US" altLang="zh-CN" sz="3200" dirty="0">
                <a:latin typeface="宋体" panose="02010600030101010101" pitchFamily="2" charset="-122"/>
              </a:rPr>
              <a:t>(    ) 13. –Can you </a:t>
            </a:r>
            <a:r>
              <a:rPr lang="en-US" altLang="zh-CN" sz="3200" dirty="0" smtClean="0">
                <a:latin typeface="宋体" panose="02010600030101010101" pitchFamily="2" charset="-122"/>
              </a:rPr>
              <a:t>_____ </a:t>
            </a:r>
            <a:r>
              <a:rPr lang="en-US" altLang="zh-CN" sz="3200" dirty="0">
                <a:latin typeface="宋体" panose="02010600030101010101" pitchFamily="2" charset="-122"/>
              </a:rPr>
              <a:t>why you chose (</a:t>
            </a:r>
            <a:r>
              <a:rPr lang="zh-CN" altLang="en-US" sz="3200" dirty="0">
                <a:latin typeface="宋体" panose="02010600030101010101" pitchFamily="2" charset="-122"/>
              </a:rPr>
              <a:t>选择</a:t>
            </a:r>
            <a:r>
              <a:rPr lang="en-US" altLang="zh-CN" sz="3200" dirty="0">
                <a:latin typeface="宋体" panose="02010600030101010101" pitchFamily="2" charset="-122"/>
              </a:rPr>
              <a:t>) A?  </a:t>
            </a:r>
          </a:p>
          <a:p>
            <a:pPr eaLnBrk="1" hangingPunct="1"/>
            <a:r>
              <a:rPr lang="en-US" altLang="zh-CN" sz="3200" dirty="0">
                <a:latin typeface="宋体" panose="02010600030101010101" pitchFamily="2" charset="-122"/>
              </a:rPr>
              <a:t>–Yes, of course.</a:t>
            </a:r>
          </a:p>
          <a:p>
            <a:pPr eaLnBrk="1" hangingPunct="1"/>
            <a:r>
              <a:rPr lang="en-US" altLang="zh-CN" sz="3200" dirty="0">
                <a:latin typeface="宋体" panose="02010600030101010101" pitchFamily="2" charset="-122"/>
              </a:rPr>
              <a:t>A. tell	 B. say	 C. explain    D. speak</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58763" y="1098550"/>
            <a:ext cx="6397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244475" y="2600325"/>
            <a:ext cx="66833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273050" y="4435475"/>
            <a:ext cx="55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2291" name="文本框 99"/>
          <p:cNvSpPr txBox="1">
            <a:spLocks noChangeArrowheads="1"/>
          </p:cNvSpPr>
          <p:nvPr/>
        </p:nvSpPr>
        <p:spPr bwMode="auto">
          <a:xfrm>
            <a:off x="57150" y="1055688"/>
            <a:ext cx="904557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    ) 14. Bees communicate </a:t>
            </a:r>
            <a:r>
              <a:rPr lang="en-US" altLang="zh-CN" sz="3200">
                <a:solidFill>
                  <a:srgbClr val="000000"/>
                </a:solidFill>
                <a:latin typeface="宋体" panose="02010600030101010101" pitchFamily="2" charset="-122"/>
              </a:rPr>
              <a:t>________</a:t>
            </a:r>
            <a:r>
              <a:rPr lang="en-US" altLang="zh-CN" sz="3200">
                <a:latin typeface="宋体" panose="02010600030101010101" pitchFamily="2" charset="-122"/>
              </a:rPr>
              <a:t> each other by dancing.</a:t>
            </a:r>
          </a:p>
          <a:p>
            <a:pPr eaLnBrk="1" hangingPunct="1"/>
            <a:r>
              <a:rPr lang="en-US" altLang="zh-CN" sz="3200">
                <a:latin typeface="宋体" panose="02010600030101010101" pitchFamily="2" charset="-122"/>
              </a:rPr>
              <a:t>A. of	        B. about	   C. to	D. with</a:t>
            </a:r>
          </a:p>
          <a:p>
            <a:pPr eaLnBrk="1" hangingPunct="1"/>
            <a:r>
              <a:rPr lang="en-US" altLang="zh-CN" sz="3200">
                <a:latin typeface="宋体" panose="02010600030101010101" pitchFamily="2" charset="-122"/>
              </a:rPr>
              <a:t>(    ) 15. No more, no less. Each of them has one cake and one apple. It’s _______.</a:t>
            </a:r>
          </a:p>
          <a:p>
            <a:pPr eaLnBrk="1" hangingPunct="1"/>
            <a:r>
              <a:rPr lang="en-US" altLang="zh-CN" sz="3200">
                <a:latin typeface="宋体" panose="02010600030101010101" pitchFamily="2" charset="-122"/>
              </a:rPr>
              <a:t>A. easy	B. uneasy	C. fair	D. unfair</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273050" y="1135063"/>
            <a:ext cx="485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300038" y="2498725"/>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3315" name="文本框 99"/>
          <p:cNvSpPr txBox="1">
            <a:spLocks noChangeArrowheads="1"/>
          </p:cNvSpPr>
          <p:nvPr/>
        </p:nvSpPr>
        <p:spPr bwMode="auto">
          <a:xfrm>
            <a:off x="28575" y="612775"/>
            <a:ext cx="908685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一、单项选择</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    ) 1. The rich man took the clothes away __________ paying them. He made a mistake(</a:t>
            </a:r>
            <a:r>
              <a:rPr lang="zh-CN" altLang="en-US" sz="3200" dirty="0">
                <a:latin typeface="宋体" panose="02010600030101010101" pitchFamily="2" charset="-122"/>
              </a:rPr>
              <a:t>犯错误</a:t>
            </a:r>
            <a:r>
              <a:rPr lang="en-US" altLang="zh-CN" sz="3200" dirty="0">
                <a:latin typeface="宋体" panose="02010600030101010101" pitchFamily="2" charset="-122"/>
              </a:rPr>
              <a:t>).</a:t>
            </a:r>
          </a:p>
          <a:p>
            <a:pPr eaLnBrk="1" hangingPunct="1"/>
            <a:r>
              <a:rPr lang="en-US" altLang="zh-CN" sz="3200" dirty="0">
                <a:latin typeface="宋体" panose="02010600030101010101" pitchFamily="2" charset="-122"/>
              </a:rPr>
              <a:t>A. with    B. and     C. for    D. without</a:t>
            </a:r>
          </a:p>
          <a:p>
            <a:pPr eaLnBrk="1" hangingPunct="1"/>
            <a:r>
              <a:rPr lang="en-US" altLang="zh-CN" sz="3200" dirty="0">
                <a:latin typeface="宋体" panose="02010600030101010101" pitchFamily="2" charset="-122"/>
              </a:rPr>
              <a:t>(    ) 2. Hope my advice will help you and everything will _______.</a:t>
            </a:r>
          </a:p>
          <a:p>
            <a:pPr eaLnBrk="1" hangingPunct="1"/>
            <a:r>
              <a:rPr lang="en-US" altLang="zh-CN" sz="3200" dirty="0">
                <a:latin typeface="宋体" panose="02010600030101010101" pitchFamily="2" charset="-122"/>
              </a:rPr>
              <a:t>A. work out	      B. fix up                             </a:t>
            </a:r>
          </a:p>
          <a:p>
            <a:pPr eaLnBrk="1" hangingPunct="1"/>
            <a:r>
              <a:rPr lang="en-US" altLang="zh-CN" sz="3200" dirty="0">
                <a:latin typeface="宋体" panose="02010600030101010101" pitchFamily="2" charset="-122"/>
              </a:rPr>
              <a:t>C. run out     	      D. try out</a:t>
            </a:r>
          </a:p>
          <a:p>
            <a:pPr eaLnBrk="1" hangingPunct="1"/>
            <a:r>
              <a:rPr lang="en-US" altLang="zh-CN" sz="3200" dirty="0">
                <a:latin typeface="宋体" panose="02010600030101010101" pitchFamily="2" charset="-122"/>
              </a:rPr>
              <a:t>(    ) 3. The boy keeps on running ______ it’s very cold.</a:t>
            </a:r>
          </a:p>
          <a:p>
            <a:pPr eaLnBrk="1" hangingPunct="1"/>
            <a:r>
              <a:rPr lang="en-US" altLang="zh-CN" sz="3200" dirty="0">
                <a:latin typeface="宋体" panose="02010600030101010101" pitchFamily="2" charset="-122"/>
              </a:rPr>
              <a:t>A. if   B. unless C. although D. until</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36538" y="1166813"/>
            <a:ext cx="473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50825" y="3032125"/>
            <a:ext cx="6540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292100" y="5062538"/>
            <a:ext cx="4032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99"/>
          <p:cNvSpPr txBox="1">
            <a:spLocks noChangeArrowheads="1"/>
          </p:cNvSpPr>
          <p:nvPr/>
        </p:nvSpPr>
        <p:spPr bwMode="auto">
          <a:xfrm>
            <a:off x="30163" y="1284288"/>
            <a:ext cx="90297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 </a:t>
            </a:r>
            <a:r>
              <a:rPr lang="en-US" altLang="zh-CN" sz="3200" dirty="0">
                <a:latin typeface="宋体" panose="02010600030101010101" pitchFamily="2" charset="-122"/>
              </a:rPr>
              <a:t>4. Don’t get off the bus </a:t>
            </a:r>
            <a:r>
              <a:rPr lang="en-US" altLang="zh-CN" sz="3200" dirty="0" smtClean="0">
                <a:latin typeface="宋体" panose="02010600030101010101" pitchFamily="2" charset="-122"/>
              </a:rPr>
              <a:t>____ </a:t>
            </a:r>
            <a:r>
              <a:rPr lang="en-US" altLang="zh-CN" sz="3200" dirty="0">
                <a:latin typeface="宋体" panose="02010600030101010101" pitchFamily="2" charset="-122"/>
              </a:rPr>
              <a:t>it stops.</a:t>
            </a:r>
          </a:p>
          <a:p>
            <a:pPr eaLnBrk="1" hangingPunct="1"/>
            <a:r>
              <a:rPr lang="en-US" altLang="zh-CN" sz="3200" dirty="0">
                <a:latin typeface="宋体" panose="02010600030101010101" pitchFamily="2" charset="-122"/>
              </a:rPr>
              <a:t>A. since    </a:t>
            </a:r>
            <a:r>
              <a:rPr lang="en-US" altLang="zh-CN" sz="3200" dirty="0" smtClean="0">
                <a:latin typeface="宋体" panose="02010600030101010101" pitchFamily="2" charset="-122"/>
              </a:rPr>
              <a:t>B</a:t>
            </a:r>
            <a:r>
              <a:rPr lang="en-US" altLang="zh-CN" sz="3200" dirty="0">
                <a:latin typeface="宋体" panose="02010600030101010101" pitchFamily="2" charset="-122"/>
              </a:rPr>
              <a:t>. until  			      </a:t>
            </a:r>
          </a:p>
          <a:p>
            <a:pPr eaLnBrk="1" hangingPunct="1"/>
            <a:r>
              <a:rPr lang="en-US" altLang="zh-CN" sz="3200" dirty="0">
                <a:latin typeface="宋体" panose="02010600030101010101" pitchFamily="2" charset="-122"/>
              </a:rPr>
              <a:t>C. while    </a:t>
            </a:r>
            <a:r>
              <a:rPr lang="en-US" altLang="zh-CN" sz="3200" dirty="0" smtClean="0">
                <a:latin typeface="宋体" panose="02010600030101010101" pitchFamily="2" charset="-122"/>
              </a:rPr>
              <a:t>D</a:t>
            </a:r>
            <a:r>
              <a:rPr lang="en-US" altLang="zh-CN" sz="3200" dirty="0">
                <a:latin typeface="宋体" panose="02010600030101010101" pitchFamily="2" charset="-122"/>
              </a:rPr>
              <a:t>. so that</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 </a:t>
            </a:r>
            <a:r>
              <a:rPr lang="en-US" altLang="zh-CN" sz="3200" dirty="0">
                <a:latin typeface="宋体" panose="02010600030101010101" pitchFamily="2" charset="-122"/>
              </a:rPr>
              <a:t>5. Charles is smart. He </a:t>
            </a:r>
            <a:r>
              <a:rPr lang="en-US" altLang="zh-CN" sz="3200" dirty="0" smtClean="0">
                <a:latin typeface="宋体" panose="02010600030101010101" pitchFamily="2" charset="-122"/>
              </a:rPr>
              <a:t>____ </a:t>
            </a:r>
            <a:r>
              <a:rPr lang="en-US" altLang="zh-CN" sz="3200" dirty="0">
                <a:latin typeface="宋体" panose="02010600030101010101" pitchFamily="2" charset="-122"/>
              </a:rPr>
              <a:t>the article and answer the question quickly.</a:t>
            </a:r>
          </a:p>
          <a:p>
            <a:pPr marL="514350" indent="-514350" eaLnBrk="1" hangingPunct="1">
              <a:buAutoNum type="alphaUcPeriod"/>
            </a:pPr>
            <a:r>
              <a:rPr lang="en-US" altLang="zh-CN" sz="3200" dirty="0" smtClean="0">
                <a:latin typeface="宋体" panose="02010600030101010101" pitchFamily="2" charset="-122"/>
              </a:rPr>
              <a:t>looks </a:t>
            </a:r>
            <a:r>
              <a:rPr lang="en-US" altLang="zh-CN" sz="3200" dirty="0">
                <a:latin typeface="宋体" panose="02010600030101010101" pitchFamily="2" charset="-122"/>
              </a:rPr>
              <a:t>into  </a:t>
            </a:r>
            <a:r>
              <a:rPr lang="en-US" altLang="zh-CN" sz="3200" dirty="0" smtClean="0">
                <a:latin typeface="宋体" panose="02010600030101010101" pitchFamily="2" charset="-122"/>
              </a:rPr>
              <a:t>B</a:t>
            </a:r>
            <a:r>
              <a:rPr lang="en-US" altLang="zh-CN" sz="3200" dirty="0">
                <a:latin typeface="宋体" panose="02010600030101010101" pitchFamily="2" charset="-122"/>
              </a:rPr>
              <a:t>. looks </a:t>
            </a:r>
            <a:r>
              <a:rPr lang="en-US" altLang="zh-CN" sz="3200" dirty="0" smtClean="0">
                <a:latin typeface="宋体" panose="02010600030101010101" pitchFamily="2" charset="-122"/>
              </a:rPr>
              <a:t>through</a:t>
            </a:r>
          </a:p>
          <a:p>
            <a:pPr marL="514350" indent="-514350" eaLnBrk="1" hangingPunct="1">
              <a:buAutoNum type="alphaUcPeriod"/>
            </a:pPr>
            <a:r>
              <a:rPr lang="en-US" altLang="zh-CN" sz="3200" dirty="0" smtClean="0">
                <a:latin typeface="宋体" panose="02010600030101010101" pitchFamily="2" charset="-122"/>
              </a:rPr>
              <a:t>C</a:t>
            </a:r>
            <a:r>
              <a:rPr lang="en-US" altLang="zh-CN" sz="3200" dirty="0">
                <a:latin typeface="宋体" panose="02010600030101010101" pitchFamily="2" charset="-122"/>
              </a:rPr>
              <a:t>. looks up  </a:t>
            </a:r>
            <a:r>
              <a:rPr lang="en-US" altLang="zh-CN" sz="3200" dirty="0" smtClean="0">
                <a:latin typeface="宋体" panose="02010600030101010101" pitchFamily="2" charset="-122"/>
              </a:rPr>
              <a:t>D</a:t>
            </a:r>
            <a:r>
              <a:rPr lang="en-US" altLang="zh-CN" sz="3200" dirty="0">
                <a:latin typeface="宋体" panose="02010600030101010101" pitchFamily="2" charset="-122"/>
              </a:rPr>
              <a:t>. looks after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314325" y="1323975"/>
            <a:ext cx="530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501650" y="3205163"/>
            <a:ext cx="415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99"/>
          <p:cNvSpPr txBox="1">
            <a:spLocks noChangeArrowheads="1"/>
          </p:cNvSpPr>
          <p:nvPr/>
        </p:nvSpPr>
        <p:spPr bwMode="auto">
          <a:xfrm>
            <a:off x="44450" y="968375"/>
            <a:ext cx="9001125"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p>
          <a:p>
            <a:pPr eaLnBrk="1" hangingPunct="1"/>
            <a:r>
              <a:rPr lang="en-US" altLang="zh-CN" sz="3200" dirty="0">
                <a:solidFill>
                  <a:srgbClr val="000000"/>
                </a:solidFill>
                <a:latin typeface="宋体" panose="02010600030101010101" pitchFamily="2" charset="-122"/>
              </a:rPr>
              <a:t>1. </a:t>
            </a:r>
            <a:r>
              <a:rPr lang="zh-CN" altLang="en-US" sz="3200" dirty="0">
                <a:latin typeface="宋体" panose="02010600030101010101" pitchFamily="2" charset="-122"/>
              </a:rPr>
              <a:t>格林先生解释了这个单词。</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 </a:t>
            </a:r>
            <a:r>
              <a:rPr lang="zh-CN" altLang="en-US" sz="3200" dirty="0">
                <a:latin typeface="宋体" panose="02010600030101010101" pitchFamily="2" charset="-122"/>
              </a:rPr>
              <a:t>他主动来帮助我。</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3. </a:t>
            </a:r>
            <a:r>
              <a:rPr lang="zh-CN" altLang="en-US" sz="3200" dirty="0">
                <a:latin typeface="宋体" panose="02010600030101010101" pitchFamily="2" charset="-122"/>
              </a:rPr>
              <a:t>跟别人友好相处很重要。</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77850" y="1870075"/>
            <a:ext cx="68722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Mr. Green explained the word.</a:t>
            </a:r>
          </a:p>
        </p:txBody>
      </p:sp>
      <p:sp>
        <p:nvSpPr>
          <p:cNvPr id="4" name="文本框 3"/>
          <p:cNvSpPr txBox="1">
            <a:spLocks noChangeArrowheads="1"/>
          </p:cNvSpPr>
          <p:nvPr/>
        </p:nvSpPr>
        <p:spPr bwMode="auto">
          <a:xfrm>
            <a:off x="454025" y="3317875"/>
            <a:ext cx="46164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He offered to help me.</a:t>
            </a:r>
          </a:p>
        </p:txBody>
      </p:sp>
      <p:sp>
        <p:nvSpPr>
          <p:cNvPr id="5" name="文本框 4"/>
          <p:cNvSpPr txBox="1">
            <a:spLocks noChangeArrowheads="1"/>
          </p:cNvSpPr>
          <p:nvPr/>
        </p:nvSpPr>
        <p:spPr bwMode="auto">
          <a:xfrm>
            <a:off x="565150" y="4819650"/>
            <a:ext cx="7693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It’s important to get on well with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99"/>
          <p:cNvSpPr txBox="1">
            <a:spLocks noChangeArrowheads="1"/>
          </p:cNvSpPr>
          <p:nvPr/>
        </p:nvSpPr>
        <p:spPr bwMode="auto">
          <a:xfrm>
            <a:off x="71438" y="1130300"/>
            <a:ext cx="8945562"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4. </a:t>
            </a:r>
            <a:r>
              <a:rPr lang="en-US" altLang="zh-CN" sz="3200" dirty="0">
                <a:latin typeface="宋体" panose="02010600030101010101" pitchFamily="2" charset="-122"/>
              </a:rPr>
              <a:t>Lily</a:t>
            </a:r>
            <a:r>
              <a:rPr lang="zh-CN" altLang="en-US" sz="3200" dirty="0">
                <a:latin typeface="宋体" panose="02010600030101010101" pitchFamily="2" charset="-122"/>
              </a:rPr>
              <a:t>使我很生气。</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昨晚直到十二点我才睡觉。</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38163" y="1600200"/>
            <a:ext cx="76787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Lily made me angry.</a:t>
            </a:r>
          </a:p>
        </p:txBody>
      </p:sp>
      <p:sp>
        <p:nvSpPr>
          <p:cNvPr id="4" name="文本框 3"/>
          <p:cNvSpPr txBox="1">
            <a:spLocks noChangeArrowheads="1"/>
          </p:cNvSpPr>
          <p:nvPr/>
        </p:nvSpPr>
        <p:spPr bwMode="auto">
          <a:xfrm>
            <a:off x="466725" y="3006725"/>
            <a:ext cx="82931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 didn’t go to bed until 12:00 p.m. last night.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99"/>
          <p:cNvSpPr txBox="1">
            <a:spLocks noChangeArrowheads="1"/>
          </p:cNvSpPr>
          <p:nvPr/>
        </p:nvSpPr>
        <p:spPr bwMode="auto">
          <a:xfrm>
            <a:off x="57150" y="977900"/>
            <a:ext cx="9017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三、完形填空</a:t>
            </a:r>
            <a:endParaRPr lang="zh-CN" altLang="en-US" sz="2800" dirty="0">
              <a:latin typeface="宋体" panose="02010600030101010101" pitchFamily="2" charset="-122"/>
            </a:endParaRPr>
          </a:p>
          <a:p>
            <a:pPr eaLnBrk="1" hangingPunct="1"/>
            <a:r>
              <a:rPr lang="zh-CN" altLang="en-US" sz="2800" dirty="0">
                <a:latin typeface="宋体" panose="02010600030101010101" pitchFamily="2" charset="-122"/>
              </a:rPr>
              <a:t>    </a:t>
            </a:r>
            <a:r>
              <a:rPr lang="en-US" altLang="zh-CN" sz="2800" dirty="0">
                <a:latin typeface="宋体" panose="02010600030101010101" pitchFamily="2" charset="-122"/>
              </a:rPr>
              <a:t>Are you nervous before exams? Do you have problems in </a:t>
            </a:r>
            <a:r>
              <a:rPr lang="en-US" altLang="zh-CN" sz="2800" u="sng" dirty="0">
                <a:latin typeface="宋体" panose="02010600030101010101" pitchFamily="2" charset="-122"/>
              </a:rPr>
              <a:t>  1  </a:t>
            </a:r>
            <a:r>
              <a:rPr lang="en-US" altLang="zh-CN" sz="2800" dirty="0">
                <a:latin typeface="宋体" panose="02010600030101010101" pitchFamily="2" charset="-122"/>
              </a:rPr>
              <a:t>? Most students may say “yes” to the questions. That is to say, you don’t know </a:t>
            </a:r>
            <a:r>
              <a:rPr lang="en-US" altLang="zh-CN" sz="2800" u="sng" dirty="0">
                <a:latin typeface="宋体" panose="02010600030101010101" pitchFamily="2" charset="-122"/>
              </a:rPr>
              <a:t>  2  </a:t>
            </a:r>
            <a:r>
              <a:rPr lang="en-US" altLang="zh-CN" sz="2800" dirty="0">
                <a:latin typeface="宋体" panose="02010600030101010101" pitchFamily="2" charset="-122"/>
              </a:rPr>
              <a:t> to learn. Learning is a(n) </a:t>
            </a:r>
            <a:r>
              <a:rPr lang="en-US" altLang="zh-CN" sz="2800" u="sng" dirty="0">
                <a:latin typeface="宋体" panose="02010600030101010101" pitchFamily="2" charset="-122"/>
              </a:rPr>
              <a:t>  3  </a:t>
            </a:r>
            <a:r>
              <a:rPr lang="en-US" altLang="zh-CN" sz="2800" dirty="0">
                <a:latin typeface="宋体" panose="02010600030101010101" pitchFamily="2" charset="-122"/>
              </a:rPr>
              <a:t>. If you know the methods(</a:t>
            </a:r>
            <a:r>
              <a:rPr lang="zh-CN" altLang="en-US" sz="2800" dirty="0">
                <a:latin typeface="宋体" panose="02010600030101010101" pitchFamily="2" charset="-122"/>
              </a:rPr>
              <a:t>方法</a:t>
            </a:r>
            <a:r>
              <a:rPr lang="en-US" altLang="zh-CN" sz="2800" dirty="0">
                <a:latin typeface="宋体" panose="02010600030101010101" pitchFamily="2" charset="-122"/>
              </a:rPr>
              <a:t>) of learning, you’ll be good at it.</a:t>
            </a:r>
          </a:p>
          <a:p>
            <a:pPr eaLnBrk="1" hangingPunct="1"/>
            <a:r>
              <a:rPr lang="en-US" altLang="zh-CN" sz="2800" dirty="0">
                <a:latin typeface="宋体" panose="02010600030101010101" pitchFamily="2" charset="-122"/>
              </a:rPr>
              <a:t>      We listen to the teachers in class. But after class, what do you do? Do you teach </a:t>
            </a:r>
            <a:r>
              <a:rPr lang="en-US" altLang="zh-CN" sz="2800" u="sng" dirty="0">
                <a:latin typeface="宋体" panose="02010600030101010101" pitchFamily="2" charset="-122"/>
              </a:rPr>
              <a:t>  4  </a:t>
            </a:r>
            <a:r>
              <a:rPr lang="en-US" altLang="zh-CN" sz="2800" dirty="0">
                <a:latin typeface="宋体" panose="02010600030101010101" pitchFamily="2" charset="-122"/>
              </a:rPr>
              <a:t>? Here are some methods </a:t>
            </a:r>
            <a:r>
              <a:rPr lang="en-US" altLang="zh-CN" sz="2800" u="sng" dirty="0">
                <a:latin typeface="宋体" panose="02010600030101010101" pitchFamily="2" charset="-122"/>
              </a:rPr>
              <a:t>  5  </a:t>
            </a:r>
            <a:r>
              <a:rPr lang="en-US" altLang="zh-CN" sz="2800" dirty="0">
                <a:latin typeface="宋体" panose="02010600030101010101" pitchFamily="2" charset="-122"/>
              </a:rPr>
              <a:t> you to do after class. First, go over(</a:t>
            </a:r>
            <a:r>
              <a:rPr lang="zh-CN" altLang="en-US" sz="2800" dirty="0">
                <a:latin typeface="宋体" panose="02010600030101010101" pitchFamily="2" charset="-122"/>
              </a:rPr>
              <a:t>复习</a:t>
            </a:r>
            <a:r>
              <a:rPr lang="en-US" altLang="zh-CN" sz="2800" dirty="0">
                <a:latin typeface="宋体" panose="02010600030101010101" pitchFamily="2" charset="-122"/>
              </a:rPr>
              <a:t>) what you learned in class before doing </a:t>
            </a:r>
            <a:r>
              <a:rPr lang="en-US" altLang="zh-CN" sz="2800" u="sng" dirty="0">
                <a:latin typeface="宋体" panose="02010600030101010101" pitchFamily="2" charset="-122"/>
              </a:rPr>
              <a:t>  6  </a:t>
            </a:r>
            <a:r>
              <a:rPr lang="en-US" altLang="zh-CN" sz="2800" dirty="0">
                <a:latin typeface="宋体" panose="02010600030101010101" pitchFamily="2" charset="-122"/>
              </a:rPr>
              <a:t>. </a:t>
            </a:r>
            <a:endParaRPr lang="zh-CN" altLang="en-US" sz="2800" dirty="0">
              <a:latin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99"/>
          <p:cNvSpPr txBox="1">
            <a:spLocks noChangeArrowheads="1"/>
          </p:cNvSpPr>
          <p:nvPr/>
        </p:nvSpPr>
        <p:spPr bwMode="auto">
          <a:xfrm>
            <a:off x="44450" y="688975"/>
            <a:ext cx="90424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Then you will find that you can do it much </a:t>
            </a:r>
            <a:r>
              <a:rPr lang="en-US" altLang="zh-CN" sz="3200" u="sng" dirty="0">
                <a:latin typeface="宋体" panose="02010600030101010101" pitchFamily="2" charset="-122"/>
              </a:rPr>
              <a:t>  7  </a:t>
            </a:r>
            <a:r>
              <a:rPr lang="en-US" altLang="zh-CN" sz="3200" dirty="0">
                <a:latin typeface="宋体" panose="02010600030101010101" pitchFamily="2" charset="-122"/>
              </a:rPr>
              <a:t> and better. Second, mark</a:t>
            </a:r>
            <a:r>
              <a:rPr lang="zh-CN" altLang="en-US" sz="3200" dirty="0">
                <a:latin typeface="宋体" panose="02010600030101010101" pitchFamily="2" charset="-122"/>
              </a:rPr>
              <a:t>（标记）</a:t>
            </a:r>
            <a:r>
              <a:rPr lang="en-US" altLang="zh-CN" sz="3200" dirty="0">
                <a:latin typeface="宋体" panose="02010600030101010101" pitchFamily="2" charset="-122"/>
              </a:rPr>
              <a:t>where you </a:t>
            </a:r>
            <a:r>
              <a:rPr lang="en-US" altLang="zh-CN" sz="3200" u="sng" dirty="0">
                <a:latin typeface="宋体" panose="02010600030101010101" pitchFamily="2" charset="-122"/>
              </a:rPr>
              <a:t>  8  </a:t>
            </a:r>
            <a:r>
              <a:rPr lang="en-US" altLang="zh-CN" sz="3200" dirty="0">
                <a:latin typeface="宋体" panose="02010600030101010101" pitchFamily="2" charset="-122"/>
              </a:rPr>
              <a:t>. Read the books to find out the answers. Third, think hard and </a:t>
            </a:r>
            <a:r>
              <a:rPr lang="en-US" altLang="zh-CN" sz="3200" u="sng" dirty="0">
                <a:latin typeface="宋体" panose="02010600030101010101" pitchFamily="2" charset="-122"/>
              </a:rPr>
              <a:t>  9  </a:t>
            </a:r>
            <a:r>
              <a:rPr lang="en-US" altLang="zh-CN" sz="3200" dirty="0">
                <a:latin typeface="宋体" panose="02010600030101010101" pitchFamily="2" charset="-122"/>
              </a:rPr>
              <a:t> questions. A good learner should be good at raising questions. Finally, read as much as you can. Reading can </a:t>
            </a:r>
            <a:r>
              <a:rPr lang="en-US" altLang="zh-CN" sz="3200" u="sng" dirty="0">
                <a:latin typeface="宋体" panose="02010600030101010101" pitchFamily="2" charset="-122"/>
              </a:rPr>
              <a:t>  9  </a:t>
            </a:r>
            <a:r>
              <a:rPr lang="en-US" altLang="zh-CN" sz="3200" dirty="0">
                <a:latin typeface="宋体" panose="02010600030101010101" pitchFamily="2" charset="-122"/>
              </a:rPr>
              <a:t> your eyes to the outside world. And it can also help you improve your ability to understand all subjects. </a:t>
            </a:r>
          </a:p>
          <a:p>
            <a:pPr eaLnBrk="1" hangingPunct="1"/>
            <a:r>
              <a:rPr lang="en-US" altLang="zh-CN" sz="3200" dirty="0">
                <a:latin typeface="宋体" panose="02010600030101010101" pitchFamily="2" charset="-122"/>
              </a:rPr>
              <a:t>	Keep on doing all the things above, and you will do better in learning.</a:t>
            </a:r>
            <a:endParaRPr lang="zh-CN" altLang="en-US" sz="3200" dirty="0">
              <a:latin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99"/>
          <p:cNvSpPr txBox="1">
            <a:spLocks noChangeArrowheads="1"/>
          </p:cNvSpPr>
          <p:nvPr/>
        </p:nvSpPr>
        <p:spPr bwMode="auto">
          <a:xfrm>
            <a:off x="30163" y="1092200"/>
            <a:ext cx="90582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 A. singing	 B. dancing	</a:t>
            </a:r>
          </a:p>
          <a:p>
            <a:pPr eaLnBrk="1" hangingPunct="1"/>
            <a:r>
              <a:rPr lang="en-US" altLang="zh-CN" sz="3200" dirty="0">
                <a:latin typeface="宋体" panose="02010600030101010101" pitchFamily="2" charset="-122"/>
              </a:rPr>
              <a:t>         C. learning	 D. speaking</a:t>
            </a:r>
          </a:p>
          <a:p>
            <a:pPr eaLnBrk="1" hangingPunct="1"/>
            <a:r>
              <a:rPr lang="en-US" altLang="zh-CN" sz="3200" dirty="0">
                <a:latin typeface="宋体" panose="02010600030101010101" pitchFamily="2" charset="-122"/>
              </a:rPr>
              <a:t>(   ) 2. A. how	     B. what	</a:t>
            </a:r>
          </a:p>
          <a:p>
            <a:pPr eaLnBrk="1" hangingPunct="1"/>
            <a:r>
              <a:rPr lang="en-US" altLang="zh-CN" sz="3200" dirty="0">
                <a:latin typeface="宋体" panose="02010600030101010101" pitchFamily="2" charset="-122"/>
              </a:rPr>
              <a:t>         C. where	     D. why</a:t>
            </a:r>
          </a:p>
          <a:p>
            <a:pPr eaLnBrk="1" hangingPunct="1"/>
            <a:r>
              <a:rPr lang="en-US" altLang="zh-CN" sz="3200" dirty="0">
                <a:latin typeface="宋体" panose="02010600030101010101" pitchFamily="2" charset="-122"/>
              </a:rPr>
              <a:t>(   ) 3. A. subject	 B. task	</a:t>
            </a:r>
          </a:p>
          <a:p>
            <a:pPr eaLnBrk="1" hangingPunct="1"/>
            <a:r>
              <a:rPr lang="en-US" altLang="zh-CN" sz="3200" dirty="0">
                <a:latin typeface="宋体" panose="02010600030101010101" pitchFamily="2" charset="-122"/>
              </a:rPr>
              <a:t>          C. art	      D. symbol</a:t>
            </a:r>
          </a:p>
          <a:p>
            <a:pPr eaLnBrk="1" hangingPunct="1"/>
            <a:r>
              <a:rPr lang="en-US" altLang="zh-CN" sz="3200" dirty="0">
                <a:latin typeface="宋体" panose="02010600030101010101" pitchFamily="2" charset="-122"/>
              </a:rPr>
              <a:t>(   ) 4. A. yourself	 B. me	</a:t>
            </a:r>
          </a:p>
          <a:p>
            <a:pPr eaLnBrk="1" hangingPunct="1"/>
            <a:r>
              <a:rPr lang="en-US" altLang="zh-CN" sz="3200" dirty="0">
                <a:latin typeface="宋体" panose="02010600030101010101" pitchFamily="2" charset="-122"/>
              </a:rPr>
              <a:t>         C. himself	 D. them</a:t>
            </a:r>
          </a:p>
          <a:p>
            <a:pPr eaLnBrk="1" hangingPunct="1"/>
            <a:r>
              <a:rPr lang="en-US" altLang="zh-CN" sz="3200" dirty="0">
                <a:latin typeface="宋体" panose="02010600030101010101" pitchFamily="2" charset="-122"/>
              </a:rPr>
              <a:t>(   ) 5. A. to	B. of	</a:t>
            </a:r>
          </a:p>
          <a:p>
            <a:pPr eaLnBrk="1" hangingPunct="1"/>
            <a:r>
              <a:rPr lang="en-US" altLang="zh-CN" sz="3200" dirty="0">
                <a:latin typeface="宋体" panose="02010600030101010101" pitchFamily="2" charset="-122"/>
              </a:rPr>
              <a:t>         C. for	D. with</a:t>
            </a:r>
          </a:p>
        </p:txBody>
      </p:sp>
      <p:sp>
        <p:nvSpPr>
          <p:cNvPr id="3" name="文本框 2"/>
          <p:cNvSpPr txBox="1">
            <a:spLocks noChangeArrowheads="1"/>
          </p:cNvSpPr>
          <p:nvPr/>
        </p:nvSpPr>
        <p:spPr bwMode="auto">
          <a:xfrm>
            <a:off x="203200" y="1089025"/>
            <a:ext cx="417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217488" y="2092325"/>
            <a:ext cx="430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217488" y="3065463"/>
            <a:ext cx="5413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6" name="文本框 5"/>
          <p:cNvSpPr txBox="1">
            <a:spLocks noChangeArrowheads="1"/>
          </p:cNvSpPr>
          <p:nvPr/>
        </p:nvSpPr>
        <p:spPr bwMode="auto">
          <a:xfrm>
            <a:off x="188913" y="3997325"/>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7" name="文本框 6"/>
          <p:cNvSpPr txBox="1">
            <a:spLocks noChangeArrowheads="1"/>
          </p:cNvSpPr>
          <p:nvPr/>
        </p:nvSpPr>
        <p:spPr bwMode="auto">
          <a:xfrm>
            <a:off x="203200" y="5040313"/>
            <a:ext cx="5556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99"/>
          <p:cNvSpPr txBox="1">
            <a:spLocks noChangeArrowheads="1"/>
          </p:cNvSpPr>
          <p:nvPr/>
        </p:nvSpPr>
        <p:spPr bwMode="auto">
          <a:xfrm>
            <a:off x="44450" y="1019175"/>
            <a:ext cx="909796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6. A. shopping	 B. sports	</a:t>
            </a:r>
          </a:p>
          <a:p>
            <a:pPr eaLnBrk="1" hangingPunct="1"/>
            <a:r>
              <a:rPr lang="en-US" altLang="zh-CN" sz="3200" dirty="0">
                <a:latin typeface="宋体" panose="02010600030101010101" pitchFamily="2" charset="-122"/>
              </a:rPr>
              <a:t>C. housework	            D. homework</a:t>
            </a:r>
          </a:p>
          <a:p>
            <a:pPr eaLnBrk="1" hangingPunct="1"/>
            <a:r>
              <a:rPr lang="en-US" altLang="zh-CN" sz="3200" dirty="0">
                <a:latin typeface="宋体" panose="02010600030101010101" pitchFamily="2" charset="-122"/>
              </a:rPr>
              <a:t>(   ) 7. A. higher	 B. harder	</a:t>
            </a:r>
          </a:p>
          <a:p>
            <a:pPr eaLnBrk="1" hangingPunct="1"/>
            <a:r>
              <a:rPr lang="en-US" altLang="zh-CN" sz="3200" dirty="0">
                <a:latin typeface="宋体" panose="02010600030101010101" pitchFamily="2" charset="-122"/>
              </a:rPr>
              <a:t>         C. slower	 D. quicker </a:t>
            </a:r>
          </a:p>
          <a:p>
            <a:pPr eaLnBrk="1" hangingPunct="1"/>
            <a:r>
              <a:rPr lang="en-US" altLang="zh-CN" sz="3200" dirty="0">
                <a:latin typeface="宋体" panose="02010600030101010101" pitchFamily="2" charset="-122"/>
              </a:rPr>
              <a:t>(   ) 8. A. make mistakes	 B. fall down	</a:t>
            </a:r>
          </a:p>
          <a:p>
            <a:pPr eaLnBrk="1" hangingPunct="1"/>
            <a:r>
              <a:rPr lang="en-US" altLang="zh-CN" sz="3200" dirty="0">
                <a:latin typeface="宋体" panose="02010600030101010101" pitchFamily="2" charset="-122"/>
              </a:rPr>
              <a:t>          C. play a role	 D. take a trip</a:t>
            </a:r>
          </a:p>
          <a:p>
            <a:pPr eaLnBrk="1" hangingPunct="1"/>
            <a:r>
              <a:rPr lang="en-US" altLang="zh-CN" sz="3200" dirty="0">
                <a:latin typeface="宋体" panose="02010600030101010101" pitchFamily="2" charset="-122"/>
              </a:rPr>
              <a:t>(   ) 9. A. talk	    B. read	</a:t>
            </a:r>
          </a:p>
          <a:p>
            <a:pPr eaLnBrk="1" hangingPunct="1"/>
            <a:r>
              <a:rPr lang="en-US" altLang="zh-CN" sz="3200" dirty="0">
                <a:latin typeface="宋体" panose="02010600030101010101" pitchFamily="2" charset="-122"/>
              </a:rPr>
              <a:t>         C. tell	    D. ask</a:t>
            </a:r>
          </a:p>
          <a:p>
            <a:pPr eaLnBrk="1" hangingPunct="1"/>
            <a:r>
              <a:rPr lang="en-US" altLang="zh-CN" sz="3200" dirty="0">
                <a:latin typeface="宋体" panose="02010600030101010101" pitchFamily="2" charset="-122"/>
              </a:rPr>
              <a:t>(   ) 10. A. touch	B. shake	</a:t>
            </a:r>
          </a:p>
          <a:p>
            <a:pPr eaLnBrk="1" hangingPunct="1"/>
            <a:r>
              <a:rPr lang="en-US" altLang="zh-CN" sz="3200" dirty="0">
                <a:latin typeface="宋体" panose="02010600030101010101" pitchFamily="2" charset="-122"/>
              </a:rPr>
              <a:t>         C. fix	     D. open</a:t>
            </a:r>
          </a:p>
        </p:txBody>
      </p:sp>
      <p:sp>
        <p:nvSpPr>
          <p:cNvPr id="3" name="文本框 2"/>
          <p:cNvSpPr txBox="1">
            <a:spLocks noChangeArrowheads="1"/>
          </p:cNvSpPr>
          <p:nvPr/>
        </p:nvSpPr>
        <p:spPr bwMode="auto">
          <a:xfrm>
            <a:off x="203200" y="1044575"/>
            <a:ext cx="4873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15900" y="1990725"/>
            <a:ext cx="320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5" name="文本框 4"/>
          <p:cNvSpPr txBox="1">
            <a:spLocks noChangeArrowheads="1"/>
          </p:cNvSpPr>
          <p:nvPr/>
        </p:nvSpPr>
        <p:spPr bwMode="auto">
          <a:xfrm>
            <a:off x="231775" y="3021013"/>
            <a:ext cx="5286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6" name="文本框 5"/>
          <p:cNvSpPr txBox="1">
            <a:spLocks noChangeArrowheads="1"/>
          </p:cNvSpPr>
          <p:nvPr/>
        </p:nvSpPr>
        <p:spPr bwMode="auto">
          <a:xfrm>
            <a:off x="244475" y="3994150"/>
            <a:ext cx="63976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7" name="文本框 6"/>
          <p:cNvSpPr txBox="1">
            <a:spLocks noChangeArrowheads="1"/>
          </p:cNvSpPr>
          <p:nvPr/>
        </p:nvSpPr>
        <p:spPr bwMode="auto">
          <a:xfrm>
            <a:off x="217488" y="4940300"/>
            <a:ext cx="3476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6350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99"/>
          <p:cNvSpPr txBox="1">
            <a:spLocks noChangeArrowheads="1"/>
          </p:cNvSpPr>
          <p:nvPr/>
        </p:nvSpPr>
        <p:spPr bwMode="auto">
          <a:xfrm>
            <a:off x="71438" y="979488"/>
            <a:ext cx="9001125"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关系；联系；交往</a:t>
            </a:r>
            <a:r>
              <a:rPr lang="en-US" altLang="zh-CN" sz="3200" i="1" dirty="0">
                <a:latin typeface="宋体" panose="02010600030101010101" pitchFamily="2" charset="-122"/>
              </a:rPr>
              <a:t>n.</a:t>
            </a:r>
            <a:r>
              <a:rPr lang="en-US" altLang="zh-CN" sz="3200" dirty="0">
                <a:latin typeface="宋体" panose="02010600030101010101" pitchFamily="2" charset="-122"/>
              </a:rPr>
              <a:t>________________</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交流；沟通</a:t>
            </a:r>
            <a:r>
              <a:rPr lang="en-US" altLang="zh-CN" sz="3200" i="1" dirty="0">
                <a:latin typeface="宋体" panose="02010600030101010101" pitchFamily="2" charset="-122"/>
              </a:rPr>
              <a:t>n</a:t>
            </a:r>
            <a:r>
              <a:rPr lang="en-US" altLang="zh-CN" sz="3200" dirty="0">
                <a:latin typeface="宋体" panose="02010600030101010101" pitchFamily="2" charset="-122"/>
              </a:rPr>
              <a:t>_________________   </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争吵；争论</a:t>
            </a:r>
            <a:r>
              <a:rPr lang="en-US" altLang="zh-CN" sz="3200" i="1" dirty="0">
                <a:latin typeface="宋体" panose="02010600030101010101" pitchFamily="2" charset="-122"/>
              </a:rPr>
              <a:t>v</a:t>
            </a:r>
            <a:r>
              <a:rPr lang="en-US" altLang="zh-CN" sz="3200" dirty="0">
                <a:latin typeface="宋体" panose="02010600030101010101" pitchFamily="2" charset="-122"/>
              </a:rPr>
              <a:t>.________</a:t>
            </a: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云朵</a:t>
            </a:r>
            <a:r>
              <a:rPr lang="en-US" altLang="zh-CN" sz="3200" i="1" dirty="0">
                <a:latin typeface="宋体" panose="02010600030101010101" pitchFamily="2" charset="-122"/>
              </a:rPr>
              <a:t>n</a:t>
            </a:r>
            <a:r>
              <a:rPr lang="en-US" altLang="zh-CN" sz="3200" dirty="0">
                <a:latin typeface="宋体" panose="02010600030101010101" pitchFamily="2" charset="-122"/>
              </a:rPr>
              <a:t>. ___________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年纪较长的</a:t>
            </a:r>
            <a:r>
              <a:rPr lang="en-US" altLang="zh-CN" sz="3200" i="1" dirty="0">
                <a:latin typeface="宋体" panose="02010600030101010101" pitchFamily="2" charset="-122"/>
              </a:rPr>
              <a:t>adj.</a:t>
            </a:r>
            <a:r>
              <a:rPr lang="en-US" altLang="zh-CN" sz="3200" dirty="0">
                <a:latin typeface="宋体" panose="02010600030101010101" pitchFamily="2" charset="-122"/>
              </a:rPr>
              <a:t> __________    </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代替；反而</a:t>
            </a:r>
            <a:r>
              <a:rPr lang="en-US" altLang="zh-CN" sz="3200" i="1" dirty="0">
                <a:latin typeface="宋体" panose="02010600030101010101" pitchFamily="2" charset="-122"/>
              </a:rPr>
              <a:t>adv.____________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任何；每一</a:t>
            </a:r>
            <a:r>
              <a:rPr lang="en-US" altLang="zh-CN" sz="3200" i="1" dirty="0">
                <a:latin typeface="宋体" panose="02010600030101010101" pitchFamily="2" charset="-122"/>
              </a:rPr>
              <a:t>pron.</a:t>
            </a:r>
            <a:r>
              <a:rPr lang="en-US" altLang="zh-CN" sz="3200" dirty="0">
                <a:latin typeface="宋体" panose="02010600030101010101" pitchFamily="2" charset="-122"/>
              </a:rPr>
              <a:t>__________    </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担忧的；焦虑的</a:t>
            </a:r>
            <a:r>
              <a:rPr lang="en-US" altLang="zh-CN" sz="3200" dirty="0">
                <a:latin typeface="宋体" panose="02010600030101010101" pitchFamily="2" charset="-122"/>
              </a:rPr>
              <a:t>adj._________________   </a:t>
            </a:r>
          </a:p>
          <a:p>
            <a:pPr eaLnBrk="1" hangingPunct="1"/>
            <a:r>
              <a:rPr lang="en-US" altLang="zh-CN" sz="3200" dirty="0">
                <a:latin typeface="宋体" panose="02010600030101010101" pitchFamily="2" charset="-122"/>
              </a:rPr>
              <a:t>9.</a:t>
            </a:r>
            <a:r>
              <a:rPr lang="zh-CN" altLang="en-US" sz="3200" dirty="0">
                <a:latin typeface="宋体" panose="02010600030101010101" pitchFamily="2" charset="-122"/>
              </a:rPr>
              <a:t>主动提出；愿意给于</a:t>
            </a:r>
            <a:r>
              <a:rPr lang="en-US" altLang="zh-CN" sz="3200" dirty="0">
                <a:latin typeface="宋体" panose="02010600030101010101" pitchFamily="2" charset="-122"/>
              </a:rPr>
              <a:t>v.__________________    10. </a:t>
            </a:r>
            <a:r>
              <a:rPr lang="zh-CN" altLang="en-US" sz="3200" dirty="0">
                <a:latin typeface="宋体" panose="02010600030101010101" pitchFamily="2" charset="-122"/>
              </a:rPr>
              <a:t>正确的；恰当的</a:t>
            </a:r>
            <a:r>
              <a:rPr lang="en-US" altLang="zh-CN" sz="3200" dirty="0">
                <a:latin typeface="宋体" panose="02010600030101010101" pitchFamily="2" charset="-122"/>
              </a:rPr>
              <a:t>adj._________________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411788" y="1422400"/>
            <a:ext cx="2405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relation</a:t>
            </a:r>
          </a:p>
        </p:txBody>
      </p:sp>
      <p:sp>
        <p:nvSpPr>
          <p:cNvPr id="3" name="文本框 2"/>
          <p:cNvSpPr txBox="1">
            <a:spLocks noChangeArrowheads="1"/>
          </p:cNvSpPr>
          <p:nvPr/>
        </p:nvSpPr>
        <p:spPr bwMode="auto">
          <a:xfrm>
            <a:off x="3324225" y="1938338"/>
            <a:ext cx="29210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communication</a:t>
            </a:r>
          </a:p>
        </p:txBody>
      </p:sp>
      <p:sp>
        <p:nvSpPr>
          <p:cNvPr id="4" name="文本框 3"/>
          <p:cNvSpPr txBox="1">
            <a:spLocks noChangeArrowheads="1"/>
          </p:cNvSpPr>
          <p:nvPr/>
        </p:nvSpPr>
        <p:spPr bwMode="auto">
          <a:xfrm>
            <a:off x="3200400" y="2382838"/>
            <a:ext cx="1139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argue</a:t>
            </a:r>
          </a:p>
        </p:txBody>
      </p:sp>
      <p:sp>
        <p:nvSpPr>
          <p:cNvPr id="5" name="文本框 4"/>
          <p:cNvSpPr txBox="1">
            <a:spLocks noChangeArrowheads="1"/>
          </p:cNvSpPr>
          <p:nvPr/>
        </p:nvSpPr>
        <p:spPr bwMode="auto">
          <a:xfrm>
            <a:off x="2447925" y="2940050"/>
            <a:ext cx="12255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cloud</a:t>
            </a:r>
          </a:p>
        </p:txBody>
      </p:sp>
      <p:sp>
        <p:nvSpPr>
          <p:cNvPr id="6" name="文本框 5"/>
          <p:cNvSpPr txBox="1">
            <a:spLocks noChangeArrowheads="1"/>
          </p:cNvSpPr>
          <p:nvPr/>
        </p:nvSpPr>
        <p:spPr bwMode="auto">
          <a:xfrm>
            <a:off x="4173538" y="3355975"/>
            <a:ext cx="1446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elder</a:t>
            </a:r>
          </a:p>
        </p:txBody>
      </p:sp>
      <p:sp>
        <p:nvSpPr>
          <p:cNvPr id="7" name="文本框 6"/>
          <p:cNvSpPr txBox="1">
            <a:spLocks noChangeArrowheads="1"/>
          </p:cNvSpPr>
          <p:nvPr/>
        </p:nvSpPr>
        <p:spPr bwMode="auto">
          <a:xfrm>
            <a:off x="4062413" y="3927475"/>
            <a:ext cx="276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instead</a:t>
            </a:r>
          </a:p>
        </p:txBody>
      </p:sp>
      <p:sp>
        <p:nvSpPr>
          <p:cNvPr id="8" name="文本框 7"/>
          <p:cNvSpPr txBox="1">
            <a:spLocks noChangeArrowheads="1"/>
          </p:cNvSpPr>
          <p:nvPr/>
        </p:nvSpPr>
        <p:spPr bwMode="auto">
          <a:xfrm>
            <a:off x="3867150" y="4359275"/>
            <a:ext cx="20605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whatever</a:t>
            </a:r>
          </a:p>
        </p:txBody>
      </p:sp>
      <p:sp>
        <p:nvSpPr>
          <p:cNvPr id="9" name="文本框 8"/>
          <p:cNvSpPr txBox="1">
            <a:spLocks noChangeArrowheads="1"/>
          </p:cNvSpPr>
          <p:nvPr/>
        </p:nvSpPr>
        <p:spPr bwMode="auto">
          <a:xfrm>
            <a:off x="5245100" y="4803775"/>
            <a:ext cx="248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nervous</a:t>
            </a:r>
          </a:p>
        </p:txBody>
      </p:sp>
      <p:sp>
        <p:nvSpPr>
          <p:cNvPr id="10" name="文本框 9"/>
          <p:cNvSpPr txBox="1">
            <a:spLocks noChangeArrowheads="1"/>
          </p:cNvSpPr>
          <p:nvPr/>
        </p:nvSpPr>
        <p:spPr bwMode="auto">
          <a:xfrm>
            <a:off x="5703888" y="5345113"/>
            <a:ext cx="1668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offer</a:t>
            </a:r>
          </a:p>
        </p:txBody>
      </p:sp>
      <p:sp>
        <p:nvSpPr>
          <p:cNvPr id="11" name="文本框 10"/>
          <p:cNvSpPr txBox="1">
            <a:spLocks noChangeArrowheads="1"/>
          </p:cNvSpPr>
          <p:nvPr/>
        </p:nvSpPr>
        <p:spPr bwMode="auto">
          <a:xfrm>
            <a:off x="5549900" y="5818188"/>
            <a:ext cx="1920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proper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99"/>
          <p:cNvSpPr txBox="1">
            <a:spLocks noChangeArrowheads="1"/>
          </p:cNvSpPr>
          <p:nvPr/>
        </p:nvSpPr>
        <p:spPr bwMode="auto">
          <a:xfrm>
            <a:off x="127000" y="866775"/>
            <a:ext cx="90170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四、阅读理解（</a:t>
            </a:r>
            <a:r>
              <a:rPr lang="en-US" altLang="zh-CN" sz="2800" dirty="0">
                <a:solidFill>
                  <a:srgbClr val="000000"/>
                </a:solidFill>
                <a:latin typeface="宋体" panose="02010600030101010101" pitchFamily="2" charset="-122"/>
              </a:rPr>
              <a:t>B</a:t>
            </a:r>
            <a:r>
              <a:rPr lang="zh-CN" altLang="en-US" sz="2800" dirty="0">
                <a:solidFill>
                  <a:srgbClr val="000000"/>
                </a:solidFill>
                <a:latin typeface="宋体" panose="02010600030101010101" pitchFamily="2" charset="-122"/>
              </a:rPr>
              <a:t>篇）</a:t>
            </a:r>
          </a:p>
          <a:p>
            <a:pPr eaLnBrk="1" hangingPunct="1"/>
            <a:r>
              <a:rPr lang="zh-CN" altLang="en-US" sz="2800" dirty="0">
                <a:solidFill>
                  <a:srgbClr val="000000"/>
                </a:solidFill>
                <a:latin typeface="宋体" panose="02010600030101010101" pitchFamily="2" charset="-122"/>
              </a:rPr>
              <a:t>    </a:t>
            </a:r>
            <a:r>
              <a:rPr lang="en-US" altLang="zh-CN" sz="2800" dirty="0">
                <a:solidFill>
                  <a:srgbClr val="000000"/>
                </a:solidFill>
                <a:latin typeface="宋体" panose="02010600030101010101" pitchFamily="2" charset="-122"/>
              </a:rPr>
              <a:t>Nowadays, more and more problems between children and parents appear in front of us. They have difficulties in communicating with each other. Children always complain that their parents are out of date. And parents can’t stand what their children say and do. Such difference between the young ones and their parents called </a:t>
            </a:r>
            <a:r>
              <a:rPr lang="en-US" altLang="zh-CN" sz="2800" u="sng" dirty="0">
                <a:solidFill>
                  <a:srgbClr val="000000"/>
                </a:solidFill>
                <a:latin typeface="宋体" panose="02010600030101010101" pitchFamily="2" charset="-122"/>
              </a:rPr>
              <a:t>generation gap</a:t>
            </a:r>
            <a:r>
              <a:rPr lang="en-US" altLang="zh-CN" sz="2800" dirty="0">
                <a:solidFill>
                  <a:srgbClr val="000000"/>
                </a:solidFill>
                <a:latin typeface="宋体" panose="02010600030101010101" pitchFamily="2" charset="-122"/>
              </a:rPr>
              <a:t>.</a:t>
            </a:r>
            <a:endParaRPr lang="en-US" altLang="zh-CN" sz="2800" dirty="0">
              <a:latin typeface="宋体" panose="02010600030101010101" pitchFamily="2" charset="-122"/>
            </a:endParaRP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There </a:t>
            </a:r>
            <a:r>
              <a:rPr lang="en-US" altLang="zh-CN" sz="2800" dirty="0">
                <a:latin typeface="宋体" panose="02010600030101010101" pitchFamily="2" charset="-122"/>
              </a:rPr>
              <a:t>are many reasons for this. Firstly, children want to be free so that they can make their own friends, plan for their own future, dress </a:t>
            </a:r>
            <a:endParaRPr lang="zh-CN" altLang="en-US" sz="2800" dirty="0">
              <a:latin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99"/>
          <p:cNvSpPr txBox="1">
            <a:spLocks noChangeArrowheads="1"/>
          </p:cNvSpPr>
          <p:nvPr/>
        </p:nvSpPr>
        <p:spPr bwMode="auto">
          <a:xfrm>
            <a:off x="3175" y="625475"/>
            <a:ext cx="914082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in their own ways and spend their own money on their things. Secondly, young children wish their parents to understand them, but most parents don’t quite understand their children. They just care about their children’s study. They only hope their children can do well in school. They hardly know how their children really feel.</a:t>
            </a:r>
          </a:p>
          <a:p>
            <a:pPr eaLnBrk="1" hangingPunct="1"/>
            <a:r>
              <a:rPr lang="en-US" altLang="zh-CN" sz="3200" dirty="0">
                <a:latin typeface="宋体" panose="02010600030101010101" pitchFamily="2" charset="-122"/>
              </a:rPr>
              <a:t>       Although this problem is getting more and more serious, we can solve it, I think. But the most important thing is that you should also understand your parents</a:t>
            </a:r>
            <a:r>
              <a:rPr lang="en-US" altLang="zh-CN" sz="3200" dirty="0" smtClean="0">
                <a:latin typeface="宋体" panose="02010600030101010101" pitchFamily="2" charset="-122"/>
              </a:rPr>
              <a:t>.</a:t>
            </a:r>
            <a:endParaRPr lang="en-US" altLang="zh-CN" sz="3200" dirty="0">
              <a:latin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99"/>
          <p:cNvSpPr txBox="1">
            <a:spLocks noChangeArrowheads="1"/>
          </p:cNvSpPr>
          <p:nvPr/>
        </p:nvSpPr>
        <p:spPr bwMode="auto">
          <a:xfrm>
            <a:off x="-26988" y="819150"/>
            <a:ext cx="9197976"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Don’t argue with each other. Just sit down in peace and talk to your parents instead of being quiet in front of them. Just tell them what you think and what you want. I think they will understand you better later on.</a:t>
            </a:r>
          </a:p>
          <a:p>
            <a:pPr eaLnBrk="1" hangingPunct="1"/>
            <a:r>
              <a:rPr lang="en-US" altLang="zh-CN" sz="3200" dirty="0">
                <a:latin typeface="宋体" panose="02010600030101010101" pitchFamily="2" charset="-122"/>
              </a:rPr>
              <a:t>(   ) 1.There is a problem between _______ nowadays.</a:t>
            </a:r>
          </a:p>
          <a:p>
            <a:pPr eaLnBrk="1" hangingPunct="1"/>
            <a:r>
              <a:rPr lang="en-US" altLang="zh-CN" sz="3200" dirty="0">
                <a:latin typeface="宋体" panose="02010600030101010101" pitchFamily="2" charset="-122"/>
              </a:rPr>
              <a:t>     A. fathers and mothers     	</a:t>
            </a:r>
          </a:p>
          <a:p>
            <a:pPr eaLnBrk="1" hangingPunct="1"/>
            <a:r>
              <a:rPr lang="en-US" altLang="zh-CN" sz="3200" dirty="0">
                <a:latin typeface="宋体" panose="02010600030101010101" pitchFamily="2" charset="-122"/>
              </a:rPr>
              <a:t>     B. parents and grandparents	</a:t>
            </a:r>
          </a:p>
          <a:p>
            <a:pPr eaLnBrk="1" hangingPunct="1"/>
            <a:r>
              <a:rPr lang="en-US" altLang="zh-CN" sz="3200" dirty="0">
                <a:latin typeface="宋体" panose="02010600030101010101" pitchFamily="2" charset="-122"/>
              </a:rPr>
              <a:t>     C. children and friends		</a:t>
            </a:r>
          </a:p>
          <a:p>
            <a:pPr eaLnBrk="1" hangingPunct="1"/>
            <a:r>
              <a:rPr lang="en-US" altLang="zh-CN" sz="3200" dirty="0">
                <a:latin typeface="宋体" panose="02010600030101010101" pitchFamily="2" charset="-122"/>
              </a:rPr>
              <a:t>     D. children and parents.</a:t>
            </a:r>
          </a:p>
        </p:txBody>
      </p:sp>
      <p:sp>
        <p:nvSpPr>
          <p:cNvPr id="3" name="文本框 2"/>
          <p:cNvSpPr txBox="1">
            <a:spLocks noChangeArrowheads="1"/>
          </p:cNvSpPr>
          <p:nvPr/>
        </p:nvSpPr>
        <p:spPr bwMode="auto">
          <a:xfrm>
            <a:off x="176213" y="3254375"/>
            <a:ext cx="3889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99"/>
          <p:cNvSpPr txBox="1">
            <a:spLocks noChangeArrowheads="1"/>
          </p:cNvSpPr>
          <p:nvPr/>
        </p:nvSpPr>
        <p:spPr bwMode="auto">
          <a:xfrm>
            <a:off x="44450" y="993775"/>
            <a:ext cx="90154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2. The underlined word </a:t>
            </a:r>
            <a:r>
              <a:rPr lang="en-US" altLang="zh-CN" sz="3200" u="sng" dirty="0">
                <a:latin typeface="宋体" panose="02010600030101010101" pitchFamily="2" charset="-122"/>
              </a:rPr>
              <a:t>“generation gap”</a:t>
            </a:r>
            <a:r>
              <a:rPr lang="en-US" altLang="zh-CN" sz="3200" dirty="0">
                <a:latin typeface="宋体" panose="02010600030101010101" pitchFamily="2" charset="-122"/>
              </a:rPr>
              <a:t> means </a:t>
            </a:r>
            <a:r>
              <a:rPr lang="en-US" altLang="zh-CN" sz="3200" dirty="0" smtClean="0">
                <a:latin typeface="宋体" panose="02010600030101010101" pitchFamily="2" charset="-122"/>
              </a:rPr>
              <a:t>______ </a:t>
            </a:r>
            <a:r>
              <a:rPr lang="en-US" altLang="zh-CN" sz="3200" dirty="0">
                <a:latin typeface="宋体" panose="02010600030101010101" pitchFamily="2" charset="-122"/>
              </a:rPr>
              <a:t>in this passage.</a:t>
            </a:r>
          </a:p>
          <a:p>
            <a:pPr eaLnBrk="1" hangingPunct="1"/>
            <a:r>
              <a:rPr lang="en-US" altLang="zh-CN" sz="3200" dirty="0">
                <a:latin typeface="宋体" panose="02010600030101010101" pitchFamily="2" charset="-122"/>
              </a:rPr>
              <a:t>A. </a:t>
            </a:r>
            <a:r>
              <a:rPr lang="zh-CN" altLang="en-US" sz="3200" dirty="0">
                <a:latin typeface="宋体" panose="02010600030101010101" pitchFamily="2" charset="-122"/>
              </a:rPr>
              <a:t>代沟	 </a:t>
            </a:r>
            <a:r>
              <a:rPr lang="en-US" altLang="zh-CN" sz="3200" dirty="0">
                <a:latin typeface="宋体" panose="02010600030101010101" pitchFamily="2" charset="-122"/>
              </a:rPr>
              <a:t>B.</a:t>
            </a:r>
            <a:r>
              <a:rPr lang="zh-CN" altLang="en-US" sz="3200" dirty="0">
                <a:latin typeface="宋体" panose="02010600030101010101" pitchFamily="2" charset="-122"/>
              </a:rPr>
              <a:t>世纪	 </a:t>
            </a:r>
            <a:r>
              <a:rPr lang="en-US" altLang="zh-CN" sz="3200" dirty="0">
                <a:latin typeface="宋体" panose="02010600030101010101" pitchFamily="2" charset="-122"/>
              </a:rPr>
              <a:t>C. </a:t>
            </a:r>
            <a:r>
              <a:rPr lang="zh-CN" altLang="en-US" sz="3200" dirty="0">
                <a:latin typeface="宋体" panose="02010600030101010101" pitchFamily="2" charset="-122"/>
              </a:rPr>
              <a:t>矛盾      </a:t>
            </a:r>
            <a:r>
              <a:rPr lang="en-US" altLang="zh-CN" sz="3200" dirty="0">
                <a:latin typeface="宋体" panose="02010600030101010101" pitchFamily="2" charset="-122"/>
              </a:rPr>
              <a:t>D. </a:t>
            </a:r>
            <a:r>
              <a:rPr lang="zh-CN" altLang="en-US" sz="3200" dirty="0">
                <a:latin typeface="宋体" panose="02010600030101010101" pitchFamily="2" charset="-122"/>
              </a:rPr>
              <a:t>冲突</a:t>
            </a:r>
          </a:p>
          <a:p>
            <a:pPr eaLnBrk="1" hangingPunct="1"/>
            <a:r>
              <a:rPr lang="en-US" altLang="zh-CN" sz="3200" dirty="0">
                <a:latin typeface="宋体" panose="02010600030101010101" pitchFamily="2" charset="-122"/>
              </a:rPr>
              <a:t>(   ) 3. The passage shows </a:t>
            </a:r>
            <a:r>
              <a:rPr lang="en-US" altLang="zh-CN" sz="3200" dirty="0" smtClean="0">
                <a:latin typeface="宋体" panose="02010600030101010101" pitchFamily="2" charset="-122"/>
              </a:rPr>
              <a:t>_____ </a:t>
            </a:r>
            <a:r>
              <a:rPr lang="en-US" altLang="zh-CN" sz="3200" dirty="0">
                <a:latin typeface="宋体" panose="02010600030101010101" pitchFamily="2" charset="-122"/>
              </a:rPr>
              <a:t>reasons for generation gap.</a:t>
            </a:r>
          </a:p>
          <a:p>
            <a:pPr eaLnBrk="1" hangingPunct="1"/>
            <a:r>
              <a:rPr lang="en-US" altLang="zh-CN" sz="3200" dirty="0">
                <a:latin typeface="宋体" panose="02010600030101010101" pitchFamily="2" charset="-122"/>
              </a:rPr>
              <a:t>A. two        B. three   C. four    D. five</a:t>
            </a:r>
          </a:p>
          <a:p>
            <a:pPr eaLnBrk="1" hangingPunct="1"/>
            <a:r>
              <a:rPr lang="en-US" altLang="zh-CN" sz="3200" dirty="0">
                <a:latin typeface="宋体" panose="02010600030101010101" pitchFamily="2" charset="-122"/>
                <a:sym typeface="宋体" panose="02010600030101010101" pitchFamily="2" charset="-122"/>
              </a:rPr>
              <a:t>(   ) 4. Parents only cares about children’s </a:t>
            </a:r>
            <a:r>
              <a:rPr lang="en-US" altLang="zh-CN" sz="3200" dirty="0" smtClean="0">
                <a:latin typeface="宋体" panose="02010600030101010101" pitchFamily="2" charset="-122"/>
                <a:sym typeface="宋体" panose="02010600030101010101" pitchFamily="2" charset="-122"/>
              </a:rPr>
              <a:t>______.</a:t>
            </a:r>
            <a:endParaRPr lang="en-US" altLang="zh-CN" sz="3200" dirty="0">
              <a:latin typeface="宋体" panose="02010600030101010101" pitchFamily="2" charset="-122"/>
              <a:sym typeface="宋体" panose="02010600030101010101" pitchFamily="2" charset="-122"/>
            </a:endParaRPr>
          </a:p>
          <a:p>
            <a:pPr eaLnBrk="1" hangingPunct="1"/>
            <a:r>
              <a:rPr lang="en-US" altLang="zh-CN" sz="3200" dirty="0">
                <a:latin typeface="宋体" panose="02010600030101010101" pitchFamily="2" charset="-122"/>
                <a:sym typeface="宋体" panose="02010600030101010101" pitchFamily="2" charset="-122"/>
              </a:rPr>
              <a:t>A. Health  B. </a:t>
            </a:r>
            <a:r>
              <a:rPr lang="en-US" altLang="zh-CN" sz="3200" dirty="0" err="1">
                <a:latin typeface="宋体" panose="02010600030101010101" pitchFamily="2" charset="-122"/>
                <a:sym typeface="宋体" panose="02010600030101010101" pitchFamily="2" charset="-122"/>
              </a:rPr>
              <a:t>mindC</a:t>
            </a:r>
            <a:r>
              <a:rPr lang="en-US" altLang="zh-CN" sz="3200" dirty="0">
                <a:latin typeface="宋体" panose="02010600030101010101" pitchFamily="2" charset="-122"/>
                <a:sym typeface="宋体" panose="02010600030101010101" pitchFamily="2" charset="-122"/>
              </a:rPr>
              <a:t>. happiness	D. study</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44475" y="1004888"/>
            <a:ext cx="3905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258763" y="2451100"/>
            <a:ext cx="5429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260350" y="3913188"/>
            <a:ext cx="3206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5603" name="文本框 99"/>
          <p:cNvSpPr txBox="1">
            <a:spLocks noChangeArrowheads="1"/>
          </p:cNvSpPr>
          <p:nvPr/>
        </p:nvSpPr>
        <p:spPr bwMode="auto">
          <a:xfrm>
            <a:off x="42863" y="1079500"/>
            <a:ext cx="905827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5. The way to solve the problem is to </a:t>
            </a:r>
            <a:r>
              <a:rPr lang="en-US" altLang="zh-CN" sz="3200" dirty="0" smtClean="0">
                <a:latin typeface="宋体" panose="02010600030101010101" pitchFamily="2" charset="-122"/>
              </a:rPr>
              <a:t>______.</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  A</a:t>
            </a:r>
            <a:r>
              <a:rPr lang="en-US" altLang="zh-CN" sz="3200" dirty="0">
                <a:latin typeface="宋体" panose="02010600030101010101" pitchFamily="2" charset="-122"/>
              </a:rPr>
              <a:t>. argue with our parents      	</a:t>
            </a:r>
          </a:p>
          <a:p>
            <a:pPr eaLnBrk="1" hangingPunct="1"/>
            <a:r>
              <a:rPr lang="en-US" altLang="zh-CN" sz="3200" dirty="0" smtClean="0">
                <a:latin typeface="宋体" panose="02010600030101010101" pitchFamily="2" charset="-122"/>
              </a:rPr>
              <a:t>  B</a:t>
            </a:r>
            <a:r>
              <a:rPr lang="en-US" altLang="zh-CN" sz="3200" dirty="0">
                <a:latin typeface="宋体" panose="02010600030101010101" pitchFamily="2" charset="-122"/>
              </a:rPr>
              <a:t>. fight with our parents 	</a:t>
            </a:r>
          </a:p>
          <a:p>
            <a:pPr eaLnBrk="1" hangingPunct="1"/>
            <a:r>
              <a:rPr lang="en-US" altLang="zh-CN" sz="3200" dirty="0" smtClean="0">
                <a:latin typeface="宋体" panose="02010600030101010101" pitchFamily="2" charset="-122"/>
              </a:rPr>
              <a:t>  C</a:t>
            </a:r>
            <a:r>
              <a:rPr lang="en-US" altLang="zh-CN" sz="3200" dirty="0">
                <a:latin typeface="宋体" panose="02010600030101010101" pitchFamily="2" charset="-122"/>
              </a:rPr>
              <a:t>. keep quiet in front of our </a:t>
            </a:r>
            <a:r>
              <a:rPr lang="en-US" altLang="zh-CN" sz="3200" dirty="0" smtClean="0">
                <a:latin typeface="宋体" panose="02010600030101010101" pitchFamily="2" charset="-122"/>
              </a:rPr>
              <a:t>parents</a:t>
            </a:r>
          </a:p>
          <a:p>
            <a:pPr eaLnBrk="1" hangingPunct="1"/>
            <a:r>
              <a:rPr lang="en-US" altLang="zh-CN" sz="3200" dirty="0" smtClean="0">
                <a:latin typeface="宋体" panose="02010600030101010101" pitchFamily="2" charset="-122"/>
              </a:rPr>
              <a:t>  D</a:t>
            </a:r>
            <a:r>
              <a:rPr lang="en-US" altLang="zh-CN" sz="3200" dirty="0">
                <a:latin typeface="宋体" panose="02010600030101010101" pitchFamily="2" charset="-122"/>
              </a:rPr>
              <a:t>. sit down and talk to our </a:t>
            </a:r>
            <a:r>
              <a:rPr lang="en-US" altLang="zh-CN" sz="3200" dirty="0" smtClean="0">
                <a:latin typeface="宋体" panose="02010600030101010101" pitchFamily="2" charset="-122"/>
              </a:rPr>
              <a:t>parents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73050" y="1117600"/>
            <a:ext cx="333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99"/>
          <p:cNvSpPr txBox="1">
            <a:spLocks noChangeArrowheads="1"/>
          </p:cNvSpPr>
          <p:nvPr/>
        </p:nvSpPr>
        <p:spPr bwMode="auto">
          <a:xfrm>
            <a:off x="42863" y="1104900"/>
            <a:ext cx="90297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11.</a:t>
            </a:r>
            <a:r>
              <a:rPr lang="zh-CN" altLang="en-US" sz="3200" dirty="0">
                <a:latin typeface="宋体" panose="02010600030101010101" pitchFamily="2" charset="-122"/>
              </a:rPr>
              <a:t>第二；其次</a:t>
            </a:r>
            <a:r>
              <a:rPr lang="en-US" altLang="zh-CN" sz="3200" dirty="0">
                <a:latin typeface="宋体" panose="02010600030101010101" pitchFamily="2" charset="-122"/>
              </a:rPr>
              <a:t>adv.______________    </a:t>
            </a:r>
          </a:p>
          <a:p>
            <a:pPr eaLnBrk="1" hangingPunct="1"/>
            <a:r>
              <a:rPr lang="en-US" altLang="zh-CN" sz="3200" dirty="0">
                <a:latin typeface="宋体" panose="02010600030101010101" pitchFamily="2" charset="-122"/>
              </a:rPr>
              <a:t>12. </a:t>
            </a:r>
            <a:r>
              <a:rPr lang="zh-CN" altLang="en-US" sz="3200" dirty="0">
                <a:latin typeface="宋体" panose="02010600030101010101" pitchFamily="2" charset="-122"/>
              </a:rPr>
              <a:t>交流；沟通</a:t>
            </a:r>
            <a:r>
              <a:rPr lang="en-US" altLang="zh-CN" sz="3200" dirty="0">
                <a:latin typeface="宋体" panose="02010600030101010101" pitchFamily="2" charset="-122"/>
              </a:rPr>
              <a:t>v.________________</a:t>
            </a:r>
          </a:p>
          <a:p>
            <a:pPr eaLnBrk="1" hangingPunct="1"/>
            <a:r>
              <a:rPr lang="en-US" altLang="zh-CN" sz="3200" dirty="0">
                <a:latin typeface="宋体" panose="02010600030101010101" pitchFamily="2" charset="-122"/>
              </a:rPr>
              <a:t>13. </a:t>
            </a:r>
            <a:r>
              <a:rPr lang="zh-CN" altLang="en-US" sz="3200" dirty="0">
                <a:latin typeface="宋体" panose="02010600030101010101" pitchFamily="2" charset="-122"/>
              </a:rPr>
              <a:t>解释； 说明</a:t>
            </a:r>
            <a:r>
              <a:rPr lang="en-US" altLang="zh-CN" sz="3200" dirty="0">
                <a:latin typeface="宋体" panose="02010600030101010101" pitchFamily="2" charset="-122"/>
              </a:rPr>
              <a:t>v._______________   </a:t>
            </a:r>
          </a:p>
          <a:p>
            <a:pPr eaLnBrk="1" hangingPunct="1"/>
            <a:r>
              <a:rPr lang="en-US" altLang="zh-CN" sz="3200" dirty="0">
                <a:latin typeface="宋体" panose="02010600030101010101" pitchFamily="2" charset="-122"/>
              </a:rPr>
              <a:t>14. </a:t>
            </a:r>
            <a:r>
              <a:rPr lang="zh-CN" altLang="en-US" sz="3200" dirty="0">
                <a:latin typeface="宋体" panose="02010600030101010101" pitchFamily="2" charset="-122"/>
              </a:rPr>
              <a:t>清楚易懂的；晴朗的</a:t>
            </a:r>
            <a:r>
              <a:rPr lang="en-US" altLang="zh-CN" sz="3200" dirty="0">
                <a:latin typeface="宋体" panose="02010600030101010101" pitchFamily="2" charset="-122"/>
              </a:rPr>
              <a:t>adj.__________</a:t>
            </a:r>
          </a:p>
          <a:p>
            <a:pPr eaLnBrk="1" hangingPunct="1"/>
            <a:r>
              <a:rPr lang="en-US" altLang="zh-CN" sz="3200" dirty="0">
                <a:latin typeface="宋体" panose="02010600030101010101" pitchFamily="2" charset="-122"/>
              </a:rPr>
              <a:t>15. </a:t>
            </a:r>
            <a:r>
              <a:rPr lang="zh-CN" altLang="en-US" sz="3200" dirty="0">
                <a:latin typeface="宋体" panose="02010600030101010101" pitchFamily="2" charset="-122"/>
              </a:rPr>
              <a:t>抄袭；模仿；复制；复印</a:t>
            </a:r>
            <a:r>
              <a:rPr lang="en-US" altLang="zh-CN" sz="3200" dirty="0">
                <a:latin typeface="宋体" panose="02010600030101010101" pitchFamily="2" charset="-122"/>
              </a:rPr>
              <a:t>v._________    </a:t>
            </a:r>
          </a:p>
          <a:p>
            <a:pPr eaLnBrk="1" hangingPunct="1"/>
            <a:r>
              <a:rPr lang="en-US" altLang="zh-CN" sz="3200" dirty="0">
                <a:latin typeface="宋体" panose="02010600030101010101" pitchFamily="2" charset="-122"/>
              </a:rPr>
              <a:t>16.</a:t>
            </a:r>
            <a:r>
              <a:rPr lang="zh-CN" altLang="en-US" sz="3200" dirty="0">
                <a:latin typeface="宋体" panose="02010600030101010101" pitchFamily="2" charset="-122"/>
              </a:rPr>
              <a:t>归还；回来；返回</a:t>
            </a:r>
            <a:r>
              <a:rPr lang="en-US" altLang="zh-CN" sz="3200" dirty="0">
                <a:latin typeface="宋体" panose="02010600030101010101" pitchFamily="2" charset="-122"/>
              </a:rPr>
              <a:t>v.____________   </a:t>
            </a:r>
          </a:p>
          <a:p>
            <a:pPr eaLnBrk="1" hangingPunct="1"/>
            <a:r>
              <a:rPr lang="en-US" altLang="zh-CN" sz="3200" dirty="0">
                <a:latin typeface="宋体" panose="02010600030101010101" pitchFamily="2" charset="-122"/>
              </a:rPr>
              <a:t>17. </a:t>
            </a:r>
            <a:r>
              <a:rPr lang="zh-CN" altLang="en-US" sz="3200" dirty="0">
                <a:latin typeface="宋体" panose="02010600030101010101" pitchFamily="2" charset="-122"/>
              </a:rPr>
              <a:t>再也</a:t>
            </a:r>
            <a:r>
              <a:rPr lang="en-US" altLang="zh-CN" sz="3200" dirty="0">
                <a:latin typeface="宋体" panose="02010600030101010101" pitchFamily="2" charset="-122"/>
              </a:rPr>
              <a:t>(</a:t>
            </a:r>
            <a:r>
              <a:rPr lang="zh-CN" altLang="en-US" sz="3200" dirty="0">
                <a:latin typeface="宋体" panose="02010600030101010101" pitchFamily="2" charset="-122"/>
              </a:rPr>
              <a:t>不</a:t>
            </a:r>
            <a:r>
              <a:rPr lang="en-US" altLang="zh-CN" sz="3200" dirty="0">
                <a:latin typeface="宋体" panose="02010600030101010101" pitchFamily="2" charset="-122"/>
              </a:rPr>
              <a:t>)</a:t>
            </a:r>
            <a:r>
              <a:rPr lang="zh-CN" altLang="en-US" sz="3200" dirty="0">
                <a:latin typeface="宋体" panose="02010600030101010101" pitchFamily="2" charset="-122"/>
              </a:rPr>
              <a:t>；</a:t>
            </a:r>
            <a:r>
              <a:rPr lang="en-US" altLang="zh-CN" sz="3200" dirty="0">
                <a:latin typeface="宋体" panose="02010600030101010101" pitchFamily="2" charset="-122"/>
              </a:rPr>
              <a:t>(</a:t>
            </a:r>
            <a:r>
              <a:rPr lang="zh-CN" altLang="en-US" sz="3200" dirty="0">
                <a:latin typeface="宋体" panose="02010600030101010101" pitchFamily="2" charset="-122"/>
              </a:rPr>
              <a:t>不</a:t>
            </a:r>
            <a:r>
              <a:rPr lang="en-US" altLang="zh-CN" sz="3200" dirty="0">
                <a:latin typeface="宋体" panose="02010600030101010101" pitchFamily="2" charset="-122"/>
              </a:rPr>
              <a:t>)</a:t>
            </a:r>
            <a:r>
              <a:rPr lang="zh-CN" altLang="en-US" sz="3200" dirty="0">
                <a:latin typeface="宋体" panose="02010600030101010101" pitchFamily="2" charset="-122"/>
              </a:rPr>
              <a:t>再</a:t>
            </a:r>
            <a:r>
              <a:rPr lang="en-US" altLang="zh-CN" sz="3200" dirty="0">
                <a:latin typeface="宋体" panose="02010600030101010101" pitchFamily="2" charset="-122"/>
              </a:rPr>
              <a:t>adv.______________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017963" y="1117600"/>
            <a:ext cx="2865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secondly</a:t>
            </a:r>
          </a:p>
        </p:txBody>
      </p:sp>
      <p:sp>
        <p:nvSpPr>
          <p:cNvPr id="3" name="文本框 2"/>
          <p:cNvSpPr txBox="1">
            <a:spLocks noChangeArrowheads="1"/>
          </p:cNvSpPr>
          <p:nvPr/>
        </p:nvSpPr>
        <p:spPr bwMode="auto">
          <a:xfrm>
            <a:off x="3906838" y="1619250"/>
            <a:ext cx="3254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communicate</a:t>
            </a:r>
          </a:p>
        </p:txBody>
      </p:sp>
      <p:sp>
        <p:nvSpPr>
          <p:cNvPr id="4" name="文本框 3"/>
          <p:cNvSpPr txBox="1">
            <a:spLocks noChangeArrowheads="1"/>
          </p:cNvSpPr>
          <p:nvPr/>
        </p:nvSpPr>
        <p:spPr bwMode="auto">
          <a:xfrm>
            <a:off x="4156075" y="2090738"/>
            <a:ext cx="1558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explain</a:t>
            </a:r>
          </a:p>
        </p:txBody>
      </p:sp>
      <p:sp>
        <p:nvSpPr>
          <p:cNvPr id="5" name="文本框 4"/>
          <p:cNvSpPr txBox="1">
            <a:spLocks noChangeArrowheads="1"/>
          </p:cNvSpPr>
          <p:nvPr/>
        </p:nvSpPr>
        <p:spPr bwMode="auto">
          <a:xfrm>
            <a:off x="5826125" y="2578100"/>
            <a:ext cx="1781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clear</a:t>
            </a:r>
          </a:p>
        </p:txBody>
      </p:sp>
      <p:sp>
        <p:nvSpPr>
          <p:cNvPr id="6" name="文本框 5"/>
          <p:cNvSpPr txBox="1">
            <a:spLocks noChangeArrowheads="1"/>
          </p:cNvSpPr>
          <p:nvPr/>
        </p:nvSpPr>
        <p:spPr bwMode="auto">
          <a:xfrm>
            <a:off x="6256338" y="3051175"/>
            <a:ext cx="1614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copy </a:t>
            </a:r>
          </a:p>
        </p:txBody>
      </p:sp>
      <p:sp>
        <p:nvSpPr>
          <p:cNvPr id="7" name="文本框 6"/>
          <p:cNvSpPr txBox="1">
            <a:spLocks noChangeArrowheads="1"/>
          </p:cNvSpPr>
          <p:nvPr/>
        </p:nvSpPr>
        <p:spPr bwMode="auto">
          <a:xfrm>
            <a:off x="5019675" y="3509963"/>
            <a:ext cx="16129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return </a:t>
            </a:r>
          </a:p>
        </p:txBody>
      </p:sp>
      <p:sp>
        <p:nvSpPr>
          <p:cNvPr id="8" name="文本框 7"/>
          <p:cNvSpPr txBox="1">
            <a:spLocks noChangeArrowheads="1"/>
          </p:cNvSpPr>
          <p:nvPr/>
        </p:nvSpPr>
        <p:spPr bwMode="auto">
          <a:xfrm>
            <a:off x="5546725" y="3983038"/>
            <a:ext cx="20605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anymore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99"/>
          <p:cNvSpPr txBox="1">
            <a:spLocks noChangeArrowheads="1"/>
          </p:cNvSpPr>
          <p:nvPr/>
        </p:nvSpPr>
        <p:spPr bwMode="auto">
          <a:xfrm>
            <a:off x="69850" y="942975"/>
            <a:ext cx="90043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18. get on with my family ________________</a:t>
            </a:r>
          </a:p>
          <a:p>
            <a:pPr eaLnBrk="1" hangingPunct="1"/>
            <a:r>
              <a:rPr lang="en-US" altLang="zh-CN" sz="3200" dirty="0">
                <a:latin typeface="宋体" panose="02010600030101010101" pitchFamily="2" charset="-122"/>
              </a:rPr>
              <a:t>19. elder brother ___________</a:t>
            </a:r>
          </a:p>
          <a:p>
            <a:pPr eaLnBrk="1" hangingPunct="1"/>
            <a:r>
              <a:rPr lang="en-US" altLang="zh-CN" sz="3200" dirty="0">
                <a:latin typeface="宋体" panose="02010600030101010101" pitchFamily="2" charset="-122"/>
              </a:rPr>
              <a:t>20. refuse to do _________________________</a:t>
            </a:r>
          </a:p>
          <a:p>
            <a:pPr eaLnBrk="1" hangingPunct="1"/>
            <a:r>
              <a:rPr lang="en-US" altLang="zh-CN" sz="3200" dirty="0">
                <a:latin typeface="宋体" panose="02010600030101010101" pitchFamily="2" charset="-122"/>
              </a:rPr>
              <a:t>21. don’t think this is fair_________________</a:t>
            </a:r>
          </a:p>
          <a:p>
            <a:pPr eaLnBrk="1" hangingPunct="1"/>
            <a:r>
              <a:rPr lang="en-US" altLang="zh-CN" sz="3200" dirty="0">
                <a:latin typeface="宋体" panose="02010600030101010101" pitchFamily="2" charset="-122"/>
              </a:rPr>
              <a:t>22. talk about </a:t>
            </a:r>
            <a:r>
              <a:rPr lang="en-US" altLang="zh-CN" sz="3200" dirty="0" err="1">
                <a:latin typeface="宋体" panose="02010600030101010101" pitchFamily="2" charset="-122"/>
              </a:rPr>
              <a:t>sth</a:t>
            </a:r>
            <a:r>
              <a:rPr lang="en-US" altLang="zh-CN" sz="3200" dirty="0">
                <a:latin typeface="宋体" panose="02010600030101010101" pitchFamily="2" charset="-122"/>
              </a:rPr>
              <a:t> with </a:t>
            </a:r>
            <a:r>
              <a:rPr lang="en-US" altLang="zh-CN" sz="3200" dirty="0" err="1">
                <a:latin typeface="宋体" panose="02010600030101010101" pitchFamily="2" charset="-122"/>
              </a:rPr>
              <a:t>sb</a:t>
            </a:r>
            <a:r>
              <a:rPr lang="en-US" altLang="zh-CN" sz="3200" dirty="0">
                <a:latin typeface="宋体" panose="02010600030101010101" pitchFamily="2" charset="-122"/>
              </a:rPr>
              <a:t> _________________</a:t>
            </a:r>
          </a:p>
          <a:p>
            <a:pPr eaLnBrk="1" hangingPunct="1"/>
            <a:r>
              <a:rPr lang="en-US" altLang="zh-CN" sz="3200" dirty="0">
                <a:latin typeface="宋体" panose="02010600030101010101" pitchFamily="2" charset="-122"/>
              </a:rPr>
              <a:t>23. offer to help______________ </a:t>
            </a:r>
          </a:p>
          <a:p>
            <a:pPr eaLnBrk="1" hangingPunct="1"/>
            <a:r>
              <a:rPr lang="en-US" altLang="zh-CN" sz="3200" dirty="0">
                <a:latin typeface="宋体" panose="02010600030101010101" pitchFamily="2" charset="-122"/>
              </a:rPr>
              <a:t>24. mind him watching TV_________________    25. get along with____________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394325" y="1400175"/>
            <a:ext cx="2308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和我的家人</a:t>
            </a:r>
          </a:p>
        </p:txBody>
      </p:sp>
      <p:sp>
        <p:nvSpPr>
          <p:cNvPr id="3" name="文本框 2"/>
          <p:cNvSpPr txBox="1">
            <a:spLocks noChangeArrowheads="1"/>
          </p:cNvSpPr>
          <p:nvPr/>
        </p:nvSpPr>
        <p:spPr bwMode="auto">
          <a:xfrm>
            <a:off x="4224338" y="1928813"/>
            <a:ext cx="18224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兄长</a:t>
            </a:r>
          </a:p>
        </p:txBody>
      </p:sp>
      <p:sp>
        <p:nvSpPr>
          <p:cNvPr id="4" name="文本框 3"/>
          <p:cNvSpPr txBox="1">
            <a:spLocks noChangeArrowheads="1"/>
          </p:cNvSpPr>
          <p:nvPr/>
        </p:nvSpPr>
        <p:spPr bwMode="auto">
          <a:xfrm>
            <a:off x="3571875" y="2416175"/>
            <a:ext cx="268446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拒绝做某事</a:t>
            </a:r>
          </a:p>
        </p:txBody>
      </p:sp>
      <p:sp>
        <p:nvSpPr>
          <p:cNvPr id="5" name="文本框 4"/>
          <p:cNvSpPr txBox="1">
            <a:spLocks noChangeArrowheads="1"/>
          </p:cNvSpPr>
          <p:nvPr/>
        </p:nvSpPr>
        <p:spPr bwMode="auto">
          <a:xfrm>
            <a:off x="1306513" y="3303588"/>
            <a:ext cx="37274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不认为这是公平的</a:t>
            </a:r>
          </a:p>
        </p:txBody>
      </p:sp>
      <p:sp>
        <p:nvSpPr>
          <p:cNvPr id="6" name="文本框 5"/>
          <p:cNvSpPr txBox="1">
            <a:spLocks noChangeArrowheads="1"/>
          </p:cNvSpPr>
          <p:nvPr/>
        </p:nvSpPr>
        <p:spPr bwMode="auto">
          <a:xfrm>
            <a:off x="336550" y="4294188"/>
            <a:ext cx="35194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和某人讨论某事</a:t>
            </a:r>
          </a:p>
        </p:txBody>
      </p:sp>
      <p:sp>
        <p:nvSpPr>
          <p:cNvPr id="7" name="文本框 6"/>
          <p:cNvSpPr txBox="1">
            <a:spLocks noChangeArrowheads="1"/>
          </p:cNvSpPr>
          <p:nvPr/>
        </p:nvSpPr>
        <p:spPr bwMode="auto">
          <a:xfrm>
            <a:off x="3714750" y="4883150"/>
            <a:ext cx="2852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提供帮助</a:t>
            </a:r>
          </a:p>
        </p:txBody>
      </p:sp>
      <p:sp>
        <p:nvSpPr>
          <p:cNvPr id="8" name="文本框 7"/>
          <p:cNvSpPr txBox="1">
            <a:spLocks noChangeArrowheads="1"/>
          </p:cNvSpPr>
          <p:nvPr/>
        </p:nvSpPr>
        <p:spPr bwMode="auto">
          <a:xfrm>
            <a:off x="5187950" y="5275263"/>
            <a:ext cx="26717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介意他看电视</a:t>
            </a:r>
          </a:p>
        </p:txBody>
      </p:sp>
      <p:sp>
        <p:nvSpPr>
          <p:cNvPr id="9" name="文本框 8"/>
          <p:cNvSpPr txBox="1">
            <a:spLocks noChangeArrowheads="1"/>
          </p:cNvSpPr>
          <p:nvPr/>
        </p:nvSpPr>
        <p:spPr bwMode="auto">
          <a:xfrm>
            <a:off x="3875088" y="5811838"/>
            <a:ext cx="23653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取得进展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99"/>
          <p:cNvSpPr txBox="1">
            <a:spLocks noChangeArrowheads="1"/>
          </p:cNvSpPr>
          <p:nvPr/>
        </p:nvSpPr>
        <p:spPr bwMode="auto">
          <a:xfrm>
            <a:off x="15875" y="1031875"/>
            <a:ext cx="9099550"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26. borrow my things without returning ____</a:t>
            </a:r>
            <a:r>
              <a:rPr lang="en-US" altLang="zh-CN" sz="3200" dirty="0">
                <a:latin typeface="宋体" panose="02010600030101010101" pitchFamily="2" charset="-122"/>
                <a:sym typeface="宋体" panose="02010600030101010101" pitchFamily="2" charset="-122"/>
              </a:rPr>
              <a:t>_______</a:t>
            </a:r>
            <a:r>
              <a:rPr lang="en-US" altLang="zh-CN" sz="3200" dirty="0">
                <a:latin typeface="宋体" panose="02010600030101010101" pitchFamily="2" charset="-122"/>
              </a:rPr>
              <a:t>____    </a:t>
            </a:r>
          </a:p>
          <a:p>
            <a:pPr eaLnBrk="1" hangingPunct="1"/>
            <a:r>
              <a:rPr lang="en-US" altLang="zh-CN" sz="3200" dirty="0">
                <a:latin typeface="宋体" panose="02010600030101010101" pitchFamily="2" charset="-122"/>
              </a:rPr>
              <a:t>27. feel nervous_______________ </a:t>
            </a:r>
          </a:p>
          <a:p>
            <a:pPr eaLnBrk="1" hangingPunct="1"/>
            <a:r>
              <a:rPr lang="en-US" altLang="zh-CN" sz="3200" dirty="0">
                <a:latin typeface="宋体" panose="02010600030101010101" pitchFamily="2" charset="-122"/>
              </a:rPr>
              <a:t>28. communicate</a:t>
            </a:r>
            <a:r>
              <a:rPr lang="en-US" altLang="zh-CN" sz="3200" dirty="0">
                <a:solidFill>
                  <a:srgbClr val="000000"/>
                </a:solidFill>
                <a:latin typeface="宋体" panose="02010600030101010101" pitchFamily="2" charset="-122"/>
              </a:rPr>
              <a:t> with ____________   </a:t>
            </a:r>
          </a:p>
          <a:p>
            <a:pPr eaLnBrk="1" hangingPunct="1"/>
            <a:r>
              <a:rPr lang="en-US" altLang="zh-CN" sz="3200" dirty="0">
                <a:solidFill>
                  <a:srgbClr val="000000"/>
                </a:solidFill>
                <a:latin typeface="宋体" panose="02010600030101010101" pitchFamily="2" charset="-122"/>
              </a:rPr>
              <a:t>29. not …anymore_____________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92075" y="1473200"/>
            <a:ext cx="393541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借我的东西不返回</a:t>
            </a:r>
          </a:p>
        </p:txBody>
      </p:sp>
      <p:sp>
        <p:nvSpPr>
          <p:cNvPr id="3" name="文本框 2"/>
          <p:cNvSpPr txBox="1">
            <a:spLocks noChangeArrowheads="1"/>
          </p:cNvSpPr>
          <p:nvPr/>
        </p:nvSpPr>
        <p:spPr bwMode="auto">
          <a:xfrm>
            <a:off x="4111625" y="1958975"/>
            <a:ext cx="2114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感到紧张</a:t>
            </a:r>
          </a:p>
        </p:txBody>
      </p:sp>
      <p:sp>
        <p:nvSpPr>
          <p:cNvPr id="4" name="文本框 3"/>
          <p:cNvSpPr txBox="1">
            <a:spLocks noChangeArrowheads="1"/>
          </p:cNvSpPr>
          <p:nvPr/>
        </p:nvSpPr>
        <p:spPr bwMode="auto">
          <a:xfrm>
            <a:off x="4446588" y="2460625"/>
            <a:ext cx="3073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和某人交流</a:t>
            </a:r>
          </a:p>
        </p:txBody>
      </p:sp>
      <p:sp>
        <p:nvSpPr>
          <p:cNvPr id="5" name="文本框 4"/>
          <p:cNvSpPr txBox="1">
            <a:spLocks noChangeArrowheads="1"/>
          </p:cNvSpPr>
          <p:nvPr/>
        </p:nvSpPr>
        <p:spPr bwMode="auto">
          <a:xfrm>
            <a:off x="4613275" y="2974975"/>
            <a:ext cx="1627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不再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7171" name="文本框 99"/>
          <p:cNvSpPr txBox="1">
            <a:spLocks noChangeArrowheads="1"/>
          </p:cNvSpPr>
          <p:nvPr/>
        </p:nvSpPr>
        <p:spPr bwMode="auto">
          <a:xfrm>
            <a:off x="30163" y="1019175"/>
            <a:ext cx="9058275"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latin typeface="宋体" panose="02010600030101010101" pitchFamily="2" charset="-122"/>
              </a:rPr>
              <a:t>【句型】</a:t>
            </a:r>
          </a:p>
          <a:p>
            <a:pPr eaLnBrk="1" hangingPunct="1"/>
            <a:r>
              <a:rPr lang="en-US" altLang="zh-CN" sz="3200">
                <a:latin typeface="宋体" panose="02010600030101010101" pitchFamily="2" charset="-122"/>
              </a:rPr>
              <a:t>11. </a:t>
            </a:r>
            <a:r>
              <a:rPr lang="en-US" altLang="zh-CN" sz="3200">
                <a:solidFill>
                  <a:srgbClr val="000000"/>
                </a:solidFill>
                <a:latin typeface="宋体" panose="02010600030101010101" pitchFamily="2" charset="-122"/>
              </a:rPr>
              <a:t>I studied until midnight last night.</a:t>
            </a:r>
          </a:p>
          <a:p>
            <a:pPr eaLnBrk="1" hangingPunct="1"/>
            <a:r>
              <a:rPr lang="en-US" altLang="zh-CN" sz="3200">
                <a:solidFill>
                  <a:srgbClr val="000000"/>
                </a:solidFill>
                <a:latin typeface="宋体" panose="02010600030101010101" pitchFamily="2" charset="-122"/>
              </a:rPr>
              <a:t>______________________________________________________________________________________</a:t>
            </a:r>
            <a:endParaRPr lang="en-US" altLang="zh-CN" sz="3200">
              <a:latin typeface="宋体" panose="02010600030101010101" pitchFamily="2" charset="-122"/>
            </a:endParaRPr>
          </a:p>
          <a:p>
            <a:pPr eaLnBrk="1" hangingPunct="1"/>
            <a:r>
              <a:rPr lang="en-US" altLang="zh-CN" sz="3200">
                <a:latin typeface="宋体" panose="02010600030101010101" pitchFamily="2" charset="-122"/>
              </a:rPr>
              <a:t>12. My sister borrows my clothes without asking.</a:t>
            </a:r>
          </a:p>
          <a:p>
            <a:pPr eaLnBrk="1" hangingPunct="1"/>
            <a:r>
              <a:rPr lang="en-US" altLang="zh-CN" sz="3200">
                <a:latin typeface="宋体" panose="02010600030101010101" pitchFamily="2" charset="-122"/>
              </a:rPr>
              <a:t>______________________________________________________________________________________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649288" y="1976438"/>
            <a:ext cx="5438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我</a:t>
            </a:r>
            <a:r>
              <a:rPr lang="zh-CN" altLang="en-US" sz="3200">
                <a:solidFill>
                  <a:srgbClr val="FF0000"/>
                </a:solidFill>
                <a:sym typeface="宋体" panose="02010600030101010101" pitchFamily="2" charset="-122"/>
              </a:rPr>
              <a:t>昨晚</a:t>
            </a:r>
            <a:r>
              <a:rPr lang="zh-CN" altLang="en-US" sz="3200">
                <a:solidFill>
                  <a:srgbClr val="FF0000"/>
                </a:solidFill>
              </a:rPr>
              <a:t>学习到午夜。</a:t>
            </a:r>
          </a:p>
        </p:txBody>
      </p:sp>
      <p:sp>
        <p:nvSpPr>
          <p:cNvPr id="3" name="文本框 2"/>
          <p:cNvSpPr txBox="1">
            <a:spLocks noChangeArrowheads="1"/>
          </p:cNvSpPr>
          <p:nvPr/>
        </p:nvSpPr>
        <p:spPr bwMode="auto">
          <a:xfrm>
            <a:off x="635000" y="3937000"/>
            <a:ext cx="6245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我姐姐借我的衣服不问。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8195" name="文本框 99"/>
          <p:cNvSpPr txBox="1">
            <a:spLocks noChangeArrowheads="1"/>
          </p:cNvSpPr>
          <p:nvPr/>
        </p:nvSpPr>
        <p:spPr bwMode="auto">
          <a:xfrm>
            <a:off x="44450" y="638175"/>
            <a:ext cx="9042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We will sometimes be _____________(</a:t>
            </a:r>
            <a:r>
              <a:rPr lang="zh-CN" altLang="en-US" sz="3200" dirty="0">
                <a:solidFill>
                  <a:srgbClr val="000000"/>
                </a:solidFill>
                <a:latin typeface="宋体" panose="02010600030101010101" pitchFamily="2" charset="-122"/>
              </a:rPr>
              <a:t>紧张的</a:t>
            </a:r>
            <a:r>
              <a:rPr lang="en-US" altLang="zh-CN" sz="3200" dirty="0">
                <a:solidFill>
                  <a:srgbClr val="000000"/>
                </a:solidFill>
                <a:latin typeface="宋体" panose="02010600030101010101" pitchFamily="2" charset="-122"/>
              </a:rPr>
              <a:t>) before exams.</a:t>
            </a:r>
          </a:p>
          <a:p>
            <a:pPr eaLnBrk="1" hangingPunct="1"/>
            <a:r>
              <a:rPr lang="en-US" altLang="zh-CN" sz="3200" dirty="0">
                <a:solidFill>
                  <a:srgbClr val="000000"/>
                </a:solidFill>
                <a:latin typeface="宋体" panose="02010600030101010101" pitchFamily="2" charset="-122"/>
              </a:rPr>
              <a:t>2. Nick is very nice. He always o__________ to help others.</a:t>
            </a:r>
          </a:p>
          <a:p>
            <a:pPr eaLnBrk="1" hangingPunct="1"/>
            <a:r>
              <a:rPr lang="en-US" altLang="zh-CN" sz="3200" dirty="0">
                <a:solidFill>
                  <a:srgbClr val="000000"/>
                </a:solidFill>
                <a:latin typeface="宋体" panose="02010600030101010101" pitchFamily="2" charset="-122"/>
              </a:rPr>
              <a:t>3. ________________(</a:t>
            </a:r>
            <a:r>
              <a:rPr lang="zh-CN" altLang="en-US" sz="3200" dirty="0">
                <a:solidFill>
                  <a:srgbClr val="000000"/>
                </a:solidFill>
                <a:latin typeface="宋体" panose="02010600030101010101" pitchFamily="2" charset="-122"/>
              </a:rPr>
              <a:t>沟通</a:t>
            </a:r>
            <a:r>
              <a:rPr lang="en-US" altLang="zh-CN" sz="3200" dirty="0">
                <a:solidFill>
                  <a:srgbClr val="000000"/>
                </a:solidFill>
                <a:latin typeface="宋体" panose="02010600030101010101" pitchFamily="2" charset="-122"/>
              </a:rPr>
              <a:t>)is a good way to get on with people.</a:t>
            </a:r>
          </a:p>
          <a:p>
            <a:pPr eaLnBrk="1" hangingPunct="1"/>
            <a:r>
              <a:rPr lang="en-US" altLang="zh-CN" sz="3200" dirty="0">
                <a:solidFill>
                  <a:srgbClr val="000000"/>
                </a:solidFill>
                <a:latin typeface="宋体" panose="02010600030101010101" pitchFamily="2" charset="-122"/>
              </a:rPr>
              <a:t>4. You are late again. Can you e____________ why?</a:t>
            </a:r>
          </a:p>
          <a:p>
            <a:pPr eaLnBrk="1" hangingPunct="1"/>
            <a:r>
              <a:rPr lang="en-US" altLang="zh-CN" sz="3200" dirty="0">
                <a:solidFill>
                  <a:srgbClr val="000000"/>
                </a:solidFill>
                <a:latin typeface="宋体" panose="02010600030101010101" pitchFamily="2" charset="-122"/>
              </a:rPr>
              <a:t>5. Don’t c______________ others’ homework. Teachers will be angry.</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165725" y="1603375"/>
            <a:ext cx="1806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nervous</a:t>
            </a:r>
          </a:p>
        </p:txBody>
      </p:sp>
      <p:sp>
        <p:nvSpPr>
          <p:cNvPr id="4" name="文本框 3"/>
          <p:cNvSpPr txBox="1">
            <a:spLocks noChangeArrowheads="1"/>
          </p:cNvSpPr>
          <p:nvPr/>
        </p:nvSpPr>
        <p:spPr bwMode="auto">
          <a:xfrm>
            <a:off x="6958013" y="2578100"/>
            <a:ext cx="16970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offer</a:t>
            </a:r>
          </a:p>
        </p:txBody>
      </p:sp>
      <p:sp>
        <p:nvSpPr>
          <p:cNvPr id="5" name="文本框 4"/>
          <p:cNvSpPr txBox="1">
            <a:spLocks noChangeArrowheads="1"/>
          </p:cNvSpPr>
          <p:nvPr/>
        </p:nvSpPr>
        <p:spPr bwMode="auto">
          <a:xfrm>
            <a:off x="857250" y="3540125"/>
            <a:ext cx="3267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Communication</a:t>
            </a:r>
          </a:p>
        </p:txBody>
      </p:sp>
      <p:sp>
        <p:nvSpPr>
          <p:cNvPr id="6" name="文本框 5"/>
          <p:cNvSpPr txBox="1">
            <a:spLocks noChangeArrowheads="1"/>
          </p:cNvSpPr>
          <p:nvPr/>
        </p:nvSpPr>
        <p:spPr bwMode="auto">
          <a:xfrm>
            <a:off x="482600" y="5008563"/>
            <a:ext cx="19208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explain</a:t>
            </a:r>
          </a:p>
        </p:txBody>
      </p:sp>
      <p:sp>
        <p:nvSpPr>
          <p:cNvPr id="7" name="文本框 6"/>
          <p:cNvSpPr txBox="1">
            <a:spLocks noChangeArrowheads="1"/>
          </p:cNvSpPr>
          <p:nvPr/>
        </p:nvSpPr>
        <p:spPr bwMode="auto">
          <a:xfrm>
            <a:off x="2744788" y="5484813"/>
            <a:ext cx="2114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copy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99"/>
          <p:cNvSpPr txBox="1">
            <a:spLocks noChangeArrowheads="1"/>
          </p:cNvSpPr>
          <p:nvPr/>
        </p:nvSpPr>
        <p:spPr bwMode="auto">
          <a:xfrm>
            <a:off x="42863" y="612775"/>
            <a:ext cx="901541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你跟同学相处得好吗？ </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a:t>
            </a:r>
            <a:r>
              <a:rPr lang="zh-CN" altLang="en-US" sz="3200" dirty="0">
                <a:latin typeface="宋体" panose="02010600030101010101" pitchFamily="2" charset="-122"/>
              </a:rPr>
              <a:t>当然好！</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 </a:t>
            </a:r>
            <a:r>
              <a:rPr lang="en-US" altLang="zh-CN" sz="3200" dirty="0" smtClean="0">
                <a:latin typeface="宋体" panose="02010600030101010101" pitchFamily="2" charset="-122"/>
              </a:rPr>
              <a:t>_____ </a:t>
            </a:r>
            <a:r>
              <a:rPr lang="en-US" altLang="zh-CN" sz="3200" dirty="0">
                <a:latin typeface="宋体" panose="02010600030101010101" pitchFamily="2" charset="-122"/>
              </a:rPr>
              <a:t>you </a:t>
            </a:r>
            <a:r>
              <a:rPr lang="en-US" altLang="zh-CN" sz="3200" dirty="0" smtClean="0">
                <a:latin typeface="宋体" panose="02010600030101010101" pitchFamily="2" charset="-122"/>
              </a:rPr>
              <a:t>____________ </a:t>
            </a:r>
            <a:r>
              <a:rPr lang="en-US" altLang="zh-CN" sz="3200" dirty="0">
                <a:latin typeface="宋体" panose="02010600030101010101" pitchFamily="2" charset="-122"/>
              </a:rPr>
              <a:t>with your classmates?    </a:t>
            </a:r>
          </a:p>
          <a:p>
            <a:pPr eaLnBrk="1" hangingPunct="1"/>
            <a:r>
              <a:rPr lang="en-US" altLang="zh-CN" sz="3200" dirty="0">
                <a:latin typeface="宋体" panose="02010600030101010101" pitchFamily="2" charset="-122"/>
              </a:rPr>
              <a:t>     - Of course, I do!</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小男孩不许我看他的新玩具。</a:t>
            </a:r>
          </a:p>
          <a:p>
            <a:pPr eaLnBrk="1" hangingPunct="1"/>
            <a:r>
              <a:rPr lang="en-US" altLang="zh-CN" sz="3200" dirty="0">
                <a:latin typeface="宋体" panose="02010600030101010101" pitchFamily="2" charset="-122"/>
              </a:rPr>
              <a:t>    The little boy doesn’t _______________ a look at his ___________.</a:t>
            </a:r>
          </a:p>
          <a:p>
            <a:pPr eaLnBrk="1" hangingPunct="1"/>
            <a:r>
              <a:rPr lang="en-US" altLang="zh-CN" sz="3200" dirty="0">
                <a:latin typeface="宋体" panose="02010600030101010101" pitchFamily="2" charset="-122"/>
              </a:rPr>
              <a:t>8. Jack</a:t>
            </a:r>
            <a:r>
              <a:rPr lang="zh-CN" altLang="en-US" sz="3200" dirty="0">
                <a:latin typeface="宋体" panose="02010600030101010101" pitchFamily="2" charset="-122"/>
              </a:rPr>
              <a:t>不吃晚饭反而吃冰淇淋。</a:t>
            </a:r>
          </a:p>
          <a:p>
            <a:pPr eaLnBrk="1" hangingPunct="1"/>
            <a:r>
              <a:rPr lang="en-US" altLang="zh-CN" sz="3200" dirty="0">
                <a:latin typeface="宋体" panose="02010600030101010101" pitchFamily="2" charset="-122"/>
              </a:rPr>
              <a:t>    Jack didn’t ______________. He had an ice-cream 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273175" y="2057400"/>
            <a:ext cx="1392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Do</a:t>
            </a:r>
          </a:p>
        </p:txBody>
      </p:sp>
      <p:sp>
        <p:nvSpPr>
          <p:cNvPr id="4" name="文本框 3"/>
          <p:cNvSpPr txBox="1">
            <a:spLocks noChangeArrowheads="1"/>
          </p:cNvSpPr>
          <p:nvPr/>
        </p:nvSpPr>
        <p:spPr bwMode="auto">
          <a:xfrm>
            <a:off x="3159125" y="2032000"/>
            <a:ext cx="2600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get on well</a:t>
            </a:r>
          </a:p>
        </p:txBody>
      </p:sp>
      <p:sp>
        <p:nvSpPr>
          <p:cNvPr id="5" name="文本框 4"/>
          <p:cNvSpPr txBox="1">
            <a:spLocks noChangeArrowheads="1"/>
          </p:cNvSpPr>
          <p:nvPr/>
        </p:nvSpPr>
        <p:spPr bwMode="auto">
          <a:xfrm>
            <a:off x="5694363" y="3992563"/>
            <a:ext cx="34496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allow me to have</a:t>
            </a:r>
          </a:p>
        </p:txBody>
      </p:sp>
      <p:sp>
        <p:nvSpPr>
          <p:cNvPr id="6" name="文本框 5"/>
          <p:cNvSpPr txBox="1">
            <a:spLocks noChangeArrowheads="1"/>
          </p:cNvSpPr>
          <p:nvPr/>
        </p:nvSpPr>
        <p:spPr bwMode="auto">
          <a:xfrm>
            <a:off x="2862263" y="4529138"/>
            <a:ext cx="1989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new toy</a:t>
            </a:r>
          </a:p>
        </p:txBody>
      </p:sp>
      <p:sp>
        <p:nvSpPr>
          <p:cNvPr id="7" name="文本框 6"/>
          <p:cNvSpPr txBox="1">
            <a:spLocks noChangeArrowheads="1"/>
          </p:cNvSpPr>
          <p:nvPr/>
        </p:nvSpPr>
        <p:spPr bwMode="auto">
          <a:xfrm>
            <a:off x="3467100" y="5489575"/>
            <a:ext cx="3616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have dinner</a:t>
            </a:r>
          </a:p>
        </p:txBody>
      </p:sp>
      <p:sp>
        <p:nvSpPr>
          <p:cNvPr id="8" name="文本框 7"/>
          <p:cNvSpPr txBox="1">
            <a:spLocks noChangeArrowheads="1"/>
          </p:cNvSpPr>
          <p:nvPr/>
        </p:nvSpPr>
        <p:spPr bwMode="auto">
          <a:xfrm>
            <a:off x="2074863" y="6008688"/>
            <a:ext cx="15716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instead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99"/>
          <p:cNvSpPr txBox="1">
            <a:spLocks noChangeArrowheads="1"/>
          </p:cNvSpPr>
          <p:nvPr/>
        </p:nvSpPr>
        <p:spPr bwMode="auto">
          <a:xfrm>
            <a:off x="15875" y="1057275"/>
            <a:ext cx="9085263"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只要你努力，你就可以做任何你想要做的事情。</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As long as you _____________, you can do _________</a:t>
            </a:r>
            <a:r>
              <a:rPr lang="en-US" altLang="zh-CN" sz="3200" dirty="0">
                <a:latin typeface="宋体" panose="02010600030101010101" pitchFamily="2" charset="-122"/>
                <a:sym typeface="宋体" panose="02010600030101010101" pitchFamily="2" charset="-122"/>
              </a:rPr>
              <a:t>_____</a:t>
            </a:r>
            <a:r>
              <a:rPr lang="en-US" altLang="zh-CN" sz="3200" dirty="0">
                <a:latin typeface="宋体" panose="02010600030101010101" pitchFamily="2" charset="-122"/>
              </a:rPr>
              <a:t>____ you want.</a:t>
            </a:r>
          </a:p>
          <a:p>
            <a:pPr eaLnBrk="1" hangingPunct="1"/>
            <a:r>
              <a:rPr lang="en-US" altLang="zh-CN" sz="3200" dirty="0">
                <a:latin typeface="宋体" panose="02010600030101010101" pitchFamily="2" charset="-122"/>
              </a:rPr>
              <a:t>10. </a:t>
            </a:r>
            <a:r>
              <a:rPr lang="en-US" altLang="zh-CN" sz="3200" dirty="0">
                <a:latin typeface="宋体" panose="02010600030101010101" pitchFamily="2" charset="-122"/>
                <a:sym typeface="宋体" panose="02010600030101010101" pitchFamily="2" charset="-122"/>
              </a:rPr>
              <a:t>—</a:t>
            </a:r>
            <a:r>
              <a:rPr lang="zh-CN" altLang="en-US" sz="3200" dirty="0">
                <a:latin typeface="宋体" panose="02010600030101010101" pitchFamily="2" charset="-122"/>
              </a:rPr>
              <a:t>你介意我坐这儿吗？ </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a:t>
            </a:r>
            <a:r>
              <a:rPr lang="zh-CN" altLang="en-US" sz="3200" dirty="0">
                <a:latin typeface="宋体" panose="02010600030101010101" pitchFamily="2" charset="-122"/>
              </a:rPr>
              <a:t>对不起，这座位是</a:t>
            </a:r>
            <a:r>
              <a:rPr lang="en-US" altLang="zh-CN" sz="3200" dirty="0">
                <a:latin typeface="宋体" panose="02010600030101010101" pitchFamily="2" charset="-122"/>
              </a:rPr>
              <a:t>Tom</a:t>
            </a:r>
            <a:r>
              <a:rPr lang="zh-CN" altLang="en-US" sz="3200" dirty="0">
                <a:latin typeface="宋体" panose="02010600030101010101" pitchFamily="2" charset="-122"/>
              </a:rPr>
              <a:t>的。</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sym typeface="宋体" panose="02010600030101010101" pitchFamily="2" charset="-122"/>
              </a:rPr>
              <a:t>—</a:t>
            </a:r>
            <a:r>
              <a:rPr lang="en-US" altLang="zh-CN" sz="3200" dirty="0">
                <a:latin typeface="宋体" panose="02010600030101010101" pitchFamily="2" charset="-122"/>
              </a:rPr>
              <a:t>Do you mind___________________?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t>
            </a:r>
            <a:r>
              <a:rPr lang="en-US" altLang="zh-CN" sz="3200" dirty="0">
                <a:latin typeface="宋体" panose="02010600030101010101" pitchFamily="2" charset="-122"/>
              </a:rPr>
              <a:t>Sorry. The seat is Tom’s.</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3702050" y="1511300"/>
            <a:ext cx="233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study hard</a:t>
            </a:r>
          </a:p>
        </p:txBody>
      </p:sp>
      <p:sp>
        <p:nvSpPr>
          <p:cNvPr id="4" name="文本框 3"/>
          <p:cNvSpPr txBox="1">
            <a:spLocks noChangeArrowheads="1"/>
          </p:cNvSpPr>
          <p:nvPr/>
        </p:nvSpPr>
        <p:spPr bwMode="auto">
          <a:xfrm>
            <a:off x="349250" y="2012950"/>
            <a:ext cx="3770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whatever/anything</a:t>
            </a:r>
          </a:p>
        </p:txBody>
      </p:sp>
      <p:sp>
        <p:nvSpPr>
          <p:cNvPr id="5" name="文本框 4"/>
          <p:cNvSpPr txBox="1">
            <a:spLocks noChangeArrowheads="1"/>
          </p:cNvSpPr>
          <p:nvPr/>
        </p:nvSpPr>
        <p:spPr bwMode="auto">
          <a:xfrm>
            <a:off x="3590925" y="3403600"/>
            <a:ext cx="4533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me/my sitting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1492</Words>
  <Application>Microsoft Office PowerPoint</Application>
  <PresentationFormat>全屏显示(4:3)</PresentationFormat>
  <Paragraphs>242</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2022-01-21T01:19:15Z</dcterms:created>
  <dcterms:modified xsi:type="dcterms:W3CDTF">2023-01-16T16:54:45Z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290A05C15EB44F02BC73817327FF3D82</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