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20" d="100"/>
          <a:sy n="120" d="100"/>
        </p:scale>
        <p:origin x="-1452" y="-65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0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6861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86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7065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06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7270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270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7475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475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7680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680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7885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885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819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819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17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4915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915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5120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120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5325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325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552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52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573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73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624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24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645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45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6656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65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665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5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/>
            </a:lvl2pPr>
            <a:lvl3pPr marL="762000" indent="0">
              <a:buNone/>
              <a:defRPr sz="1500"/>
            </a:lvl3pPr>
            <a:lvl4pPr marL="1143000" indent="0">
              <a:buNone/>
              <a:defRPr sz="1335"/>
            </a:lvl4pPr>
            <a:lvl5pPr marL="1524000" indent="0">
              <a:buNone/>
              <a:defRPr sz="1335"/>
            </a:lvl5pPr>
            <a:lvl6pPr marL="1905000" indent="0">
              <a:buNone/>
              <a:defRPr sz="1335"/>
            </a:lvl6pPr>
            <a:lvl7pPr marL="2286000" indent="0">
              <a:buNone/>
              <a:defRPr sz="1335"/>
            </a:lvl7pPr>
            <a:lvl8pPr marL="2667000" indent="0">
              <a:buNone/>
              <a:defRPr sz="1335"/>
            </a:lvl8pPr>
            <a:lvl9pPr marL="3048000" indent="0">
              <a:buNone/>
              <a:defRPr sz="1335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microsoft.com/office/2007/relationships/media" Target="file:///C:\Users\Administrator\Desktop\&#20154;&#25945;&#26032;&#29256;\&#20116;&#24180;&#32423;\U6%20We&#8216;re%20watching%20the%20games\Lesson31%20&#25945;&#23398;&#35838;&#20214;\03-128k.mp3" TargetMode="External"/><Relationship Id="rId7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20154;&#25945;&#26032;&#29256;\&#20116;&#24180;&#32423;\U6%20We&#8216;re%20watching%20the%20games\Lesson31%20&#25945;&#23398;&#35838;&#20214;\02-128k.mp3" TargetMode="External"/><Relationship Id="rId1" Type="http://schemas.microsoft.com/office/2007/relationships/media" Target="file:///C:\Users\Administrator\Desktop\&#20154;&#25945;&#26032;&#29256;\&#20116;&#24180;&#32423;\U6%20We&#8216;re%20watching%20the%20games\Lesson31%20&#25945;&#23398;&#35838;&#20214;\02-128k.mp3" TargetMode="External"/><Relationship Id="rId6" Type="http://schemas.openxmlformats.org/officeDocument/2006/relationships/audio" Target="file:///C:\Users\Administrator\Desktop\&#20154;&#25945;&#26032;&#29256;\&#20116;&#24180;&#32423;\U6%20We&#8216;re%20watching%20the%20games\Lesson31%20&#25945;&#23398;&#35838;&#20214;\04-128k.mp3" TargetMode="External"/><Relationship Id="rId11" Type="http://schemas.openxmlformats.org/officeDocument/2006/relationships/image" Target="../media/image27.png"/><Relationship Id="rId5" Type="http://schemas.microsoft.com/office/2007/relationships/media" Target="file:///C:\Users\Administrator\Desktop\&#20154;&#25945;&#26032;&#29256;\&#20116;&#24180;&#32423;\U6%20We&#8216;re%20watching%20the%20games\Lesson31%20&#25945;&#23398;&#35838;&#20214;\04-128k.mp3" TargetMode="External"/><Relationship Id="rId10" Type="http://schemas.openxmlformats.org/officeDocument/2006/relationships/image" Target="../media/image26.png"/><Relationship Id="rId4" Type="http://schemas.openxmlformats.org/officeDocument/2006/relationships/audio" Target="file:///C:\Users\Administrator\Desktop\&#20154;&#25945;&#26032;&#29256;\&#20116;&#24180;&#32423;\U6%20We&#8216;re%20watching%20the%20games\Lesson31%20&#25945;&#23398;&#35838;&#20214;\03-128k.mp3" TargetMode="External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20154;&#25945;&#26032;&#29256;\&#20116;&#24180;&#32423;\U6%20We&#8216;re%20watching%20the%20games\Lesson31%20&#25945;&#23398;&#35838;&#20214;\09-128k.mp3" TargetMode="External"/><Relationship Id="rId13" Type="http://schemas.openxmlformats.org/officeDocument/2006/relationships/image" Target="../media/image27.png"/><Relationship Id="rId3" Type="http://schemas.microsoft.com/office/2007/relationships/media" Target="file:///C:\Users\Administrator\Desktop\&#20154;&#25945;&#26032;&#29256;\&#20116;&#24180;&#32423;\U6%20We&#8216;re%20watching%20the%20games\Lesson31%20&#25945;&#23398;&#35838;&#20214;\07-128k.mp3" TargetMode="External"/><Relationship Id="rId7" Type="http://schemas.microsoft.com/office/2007/relationships/media" Target="file:///C:\Users\Administrator\Desktop\&#20154;&#25945;&#26032;&#29256;\&#20116;&#24180;&#32423;\U6%20We&#8216;re%20watching%20the%20games\Lesson31%20&#25945;&#23398;&#35838;&#20214;\09-128k.mp3" TargetMode="External"/><Relationship Id="rId12" Type="http://schemas.openxmlformats.org/officeDocument/2006/relationships/image" Target="../media/image26.png"/><Relationship Id="rId2" Type="http://schemas.openxmlformats.org/officeDocument/2006/relationships/audio" Target="file:///C:\Users\Administrator\Desktop\&#20154;&#25945;&#26032;&#29256;\&#20116;&#24180;&#32423;\U6%20We&#8216;re%20watching%20the%20games\Lesson31%20&#25945;&#23398;&#35838;&#20214;\06-128k.mp3" TargetMode="External"/><Relationship Id="rId1" Type="http://schemas.microsoft.com/office/2007/relationships/media" Target="file:///C:\Users\Administrator\Desktop\&#20154;&#25945;&#26032;&#29256;\&#20116;&#24180;&#32423;\U6%20We&#8216;re%20watching%20the%20games\Lesson31%20&#25945;&#23398;&#35838;&#20214;\06-128k.mp3" TargetMode="External"/><Relationship Id="rId6" Type="http://schemas.openxmlformats.org/officeDocument/2006/relationships/audio" Target="file:///C:\Users\Administrator\Desktop\&#20154;&#25945;&#26032;&#29256;\&#20116;&#24180;&#32423;\U6%20We&#8216;re%20watching%20the%20games\Lesson31%20&#25945;&#23398;&#35838;&#20214;\08-128k.mp3" TargetMode="External"/><Relationship Id="rId11" Type="http://schemas.openxmlformats.org/officeDocument/2006/relationships/image" Target="../media/image11.png"/><Relationship Id="rId5" Type="http://schemas.microsoft.com/office/2007/relationships/media" Target="file:///C:\Users\Administrator\Desktop\&#20154;&#25945;&#26032;&#29256;\&#20116;&#24180;&#32423;\U6%20We&#8216;re%20watching%20the%20games\Lesson31%20&#25945;&#23398;&#35838;&#20214;\08-128k.mp3" TargetMode="External"/><Relationship Id="rId10" Type="http://schemas.openxmlformats.org/officeDocument/2006/relationships/notesSlide" Target="../notesSlides/notesSlide15.xml"/><Relationship Id="rId4" Type="http://schemas.openxmlformats.org/officeDocument/2006/relationships/audio" Target="file:///C:\Users\Administrator\Desktop\&#20154;&#25945;&#26032;&#29256;\&#20116;&#24180;&#32423;\U6%20We&#8216;re%20watching%20the%20games\Lesson31%20&#25945;&#23398;&#35838;&#20214;\07-128k.mp3" TargetMode="External"/><Relationship Id="rId9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2424689"/>
            <a:ext cx="9144000" cy="1290638"/>
          </a:xfrm>
        </p:spPr>
        <p:txBody>
          <a:bodyPr vert="horz" wrap="square" lIns="76199" tIns="38099" rIns="76199" bIns="38099" numCol="1" anchor="ctr" anchorCtr="0" compatLnSpc="1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j-cs"/>
              </a:rPr>
              <a:t>Unit 6 We’re watching the games.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070968" y="420290"/>
            <a:ext cx="2702723" cy="1824338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矩形 4"/>
          <p:cNvSpPr/>
          <p:nvPr/>
        </p:nvSpPr>
        <p:spPr>
          <a:xfrm>
            <a:off x="0" y="424204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268588" y="2517744"/>
            <a:ext cx="2884140" cy="20322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screen"/>
          <a:srcRect t="-359"/>
          <a:stretch>
            <a:fillRect/>
          </a:stretch>
        </p:blipFill>
        <p:spPr>
          <a:xfrm>
            <a:off x="5050097" y="2535560"/>
            <a:ext cx="2882278" cy="2025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8" name="矩形 7"/>
          <p:cNvSpPr/>
          <p:nvPr/>
        </p:nvSpPr>
        <p:spPr>
          <a:xfrm>
            <a:off x="1091408" y="966787"/>
            <a:ext cx="6896440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0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 teachers are playing basketball. 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91408" y="1654969"/>
            <a:ext cx="5437194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0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are watching the games. 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&gt;&gt;Practice</a:t>
            </a:r>
            <a:endParaRPr lang="zh-CN" altLang="en-US" dirty="0"/>
          </a:p>
        </p:txBody>
      </p:sp>
      <p:grpSp>
        <p:nvGrpSpPr>
          <p:cNvPr id="38915" name="组合 1"/>
          <p:cNvGrpSpPr/>
          <p:nvPr/>
        </p:nvGrpSpPr>
        <p:grpSpPr>
          <a:xfrm>
            <a:off x="2561168" y="2212181"/>
            <a:ext cx="4021667" cy="2736057"/>
            <a:chOff x="1692001" y="1437406"/>
            <a:chExt cx="6052680" cy="4583642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864682" y="3861048"/>
              <a:ext cx="2879999" cy="2160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1692001" y="3861048"/>
              <a:ext cx="2879999" cy="2160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692002" y="1437407"/>
              <a:ext cx="2911458" cy="227938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6" cstate="screen"/>
            <a:srcRect t="-359"/>
            <a:stretch>
              <a:fillRect/>
            </a:stretch>
          </p:blipFill>
          <p:spPr>
            <a:xfrm>
              <a:off x="4864682" y="1437406"/>
              <a:ext cx="2879999" cy="227938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</p:grpSp>
      <p:sp>
        <p:nvSpPr>
          <p:cNvPr id="3" name="矩形 2"/>
          <p:cNvSpPr/>
          <p:nvPr/>
        </p:nvSpPr>
        <p:spPr>
          <a:xfrm>
            <a:off x="3418271" y="627534"/>
            <a:ext cx="2516458" cy="7848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500" b="0" i="0" u="none" strike="noStrike" kern="1200" cap="none" spc="0" normalizeH="0" baseline="0" noProof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Pair Work</a:t>
            </a:r>
            <a:endParaRPr kumimoji="1" lang="zh-CN" altLang="en-US" sz="4500" b="0" i="0" u="none" strike="noStrike" kern="1200" cap="none" spc="0" normalizeH="0" baseline="0" noProof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091408" y="1420416"/>
            <a:ext cx="3693755" cy="555897"/>
          </a:xfrm>
          <a:prstGeom prst="wedgeRoundRectCallout">
            <a:avLst>
              <a:gd name="adj1" fmla="val -57694"/>
              <a:gd name="adj2" fmla="val 5425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What are they doing?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圆角矩形标注 14"/>
          <p:cNvSpPr/>
          <p:nvPr/>
        </p:nvSpPr>
        <p:spPr>
          <a:xfrm flipH="1">
            <a:off x="4931833" y="1420416"/>
            <a:ext cx="3009636" cy="555897"/>
          </a:xfrm>
          <a:prstGeom prst="wedgeRoundRectCallout">
            <a:avLst>
              <a:gd name="adj1" fmla="val -57694"/>
              <a:gd name="adj2" fmla="val 5425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They are v-</a:t>
            </a:r>
            <a:r>
              <a:rPr kumimoji="1" lang="en-US" altLang="zh-CN" sz="2665" b="1" i="0" u="none" strike="noStrike" kern="1200" cap="none" spc="0" normalizeH="0" baseline="0" noProof="0" dirty="0" err="1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ing</a:t>
            </a:r>
            <a:r>
              <a:rPr kumimoji="1" lang="en-US" altLang="zh-CN" sz="266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.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1332179" y="1113235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683" name="图片 19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316304" y="706041"/>
            <a:ext cx="391583" cy="3536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771512" y="1295400"/>
            <a:ext cx="1418167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game</a:t>
            </a:r>
            <a:endParaRPr kumimoji="1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1958" y="1315641"/>
            <a:ext cx="1416844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watch</a:t>
            </a:r>
            <a:endParaRPr kumimoji="1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18605" y="1320404"/>
            <a:ext cx="2688167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foot(feet)</a:t>
            </a:r>
            <a:endParaRPr kumimoji="1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3708" y="2130028"/>
            <a:ext cx="2219854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football</a:t>
            </a:r>
            <a:endParaRPr kumimoji="1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1958" y="2842023"/>
            <a:ext cx="2542646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playground</a:t>
            </a:r>
            <a:endParaRPr kumimoji="1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85407" y="2119313"/>
            <a:ext cx="319087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basketball</a:t>
            </a:r>
            <a:endParaRPr kumimoji="1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452564" y="1113235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1" name="内容占位符 1"/>
          <p:cNvSpPr txBox="1"/>
          <p:nvPr/>
        </p:nvSpPr>
        <p:spPr>
          <a:xfrm>
            <a:off x="1631157" y="664368"/>
            <a:ext cx="3541448" cy="2857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85725"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665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Just write</a:t>
            </a:r>
            <a:endParaRPr lang="zh-CN" altLang="en-US" sz="2665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29354" y="1362075"/>
            <a:ext cx="883708" cy="5024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看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68208" y="1352550"/>
            <a:ext cx="1191948" cy="5024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游戏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72792" y="1340644"/>
            <a:ext cx="2219854" cy="5024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脚（复数）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01095" y="2156223"/>
            <a:ext cx="1256771" cy="5024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足球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892271" y="2133600"/>
            <a:ext cx="1301750" cy="5024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篮球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103564" y="2892029"/>
            <a:ext cx="1354667" cy="5024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操场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902229" y="1318023"/>
            <a:ext cx="657490" cy="4274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354667" y="1320404"/>
            <a:ext cx="657490" cy="4274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2775479" y="1354931"/>
            <a:ext cx="657490" cy="427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193521" y="1359694"/>
            <a:ext cx="657490" cy="427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929188" y="1398986"/>
            <a:ext cx="657490" cy="4274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5393533" y="1395412"/>
            <a:ext cx="657489" cy="427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012658" y="1395412"/>
            <a:ext cx="657489" cy="427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883708" y="2165748"/>
            <a:ext cx="657490" cy="4274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518708" y="2165748"/>
            <a:ext cx="657490" cy="4274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764771" y="2163367"/>
            <a:ext cx="657490" cy="4274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917158" y="2132410"/>
            <a:ext cx="657489" cy="4274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553479" y="2132410"/>
            <a:ext cx="657490" cy="4274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5175250" y="2131219"/>
            <a:ext cx="657490" cy="427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896937" y="2864644"/>
            <a:ext cx="657490" cy="427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533262" y="2864644"/>
            <a:ext cx="657489" cy="427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2155033" y="2862263"/>
            <a:ext cx="657489" cy="427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" name="图片 2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2371990" y="2858691"/>
            <a:ext cx="657489" cy="42743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" name="矩形 38"/>
          <p:cNvSpPr/>
          <p:nvPr/>
        </p:nvSpPr>
        <p:spPr>
          <a:xfrm>
            <a:off x="851959" y="3598069"/>
            <a:ext cx="5513917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We are watching the games. </a:t>
            </a:r>
            <a:endParaRPr kumimoji="1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883708" y="3661172"/>
            <a:ext cx="3231886" cy="428625"/>
            <a:chOff x="2441189" y="2629282"/>
            <a:chExt cx="3877836" cy="571500"/>
          </a:xfrm>
        </p:grpSpPr>
        <p:grpSp>
          <p:nvGrpSpPr>
            <p:cNvPr id="71717" name="组合 44"/>
            <p:cNvGrpSpPr/>
            <p:nvPr/>
          </p:nvGrpSpPr>
          <p:grpSpPr>
            <a:xfrm>
              <a:off x="2441189" y="2629282"/>
              <a:ext cx="3109912" cy="571500"/>
              <a:chOff x="1067745" y="1726249"/>
              <a:chExt cx="3109062" cy="570926"/>
            </a:xfrm>
          </p:grpSpPr>
          <p:pic>
            <p:nvPicPr>
              <p:cNvPr id="71718" name="图片 16"/>
              <p:cNvPicPr>
                <a:picLocks noChangeAspect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>
              <a:xfrm>
                <a:off x="1067745" y="1726249"/>
                <a:ext cx="789254" cy="5709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71719" name="图片 17"/>
              <p:cNvPicPr>
                <a:picLocks noChangeAspect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>
              <a:xfrm>
                <a:off x="1854159" y="1726249"/>
                <a:ext cx="789254" cy="5709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71720" name="图片 18"/>
              <p:cNvPicPr>
                <a:picLocks noChangeAspect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>
              <a:xfrm>
                <a:off x="2622276" y="1726249"/>
                <a:ext cx="789254" cy="5709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71721" name="图片 19"/>
              <p:cNvPicPr>
                <a:picLocks noChangeAspect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>
              <a:xfrm>
                <a:off x="3387553" y="1726249"/>
                <a:ext cx="789254" cy="57092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pic>
          <p:nvPicPr>
            <p:cNvPr id="71722" name="图片 23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>
              <a:off x="5529958" y="2630870"/>
              <a:ext cx="789067" cy="5699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7" name="矩形 46"/>
          <p:cNvSpPr/>
          <p:nvPr/>
        </p:nvSpPr>
        <p:spPr>
          <a:xfrm>
            <a:off x="863865" y="4179094"/>
            <a:ext cx="5513917" cy="5024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我们正在看比赛。</a:t>
            </a:r>
            <a:r>
              <a:rPr kumimoji="1" lang="en-US" altLang="zh-CN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 </a:t>
            </a:r>
            <a:endParaRPr kumimoji="1" lang="zh-CN" altLang="en-US" sz="2665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475304" y="3661172"/>
            <a:ext cx="3231885" cy="428625"/>
            <a:chOff x="2441189" y="2629282"/>
            <a:chExt cx="3877836" cy="571500"/>
          </a:xfrm>
        </p:grpSpPr>
        <p:grpSp>
          <p:nvGrpSpPr>
            <p:cNvPr id="71725" name="组合 44"/>
            <p:cNvGrpSpPr/>
            <p:nvPr/>
          </p:nvGrpSpPr>
          <p:grpSpPr>
            <a:xfrm>
              <a:off x="2441189" y="2629282"/>
              <a:ext cx="3109912" cy="571500"/>
              <a:chOff x="1067745" y="1726249"/>
              <a:chExt cx="3109062" cy="570926"/>
            </a:xfrm>
          </p:grpSpPr>
          <p:pic>
            <p:nvPicPr>
              <p:cNvPr id="71726" name="图片 16"/>
              <p:cNvPicPr>
                <a:picLocks noChangeAspect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>
              <a:xfrm>
                <a:off x="1067745" y="1726249"/>
                <a:ext cx="789254" cy="5709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71727" name="图片 17"/>
              <p:cNvPicPr>
                <a:picLocks noChangeAspect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>
              <a:xfrm>
                <a:off x="1854159" y="1726249"/>
                <a:ext cx="789254" cy="5709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71728" name="图片 18"/>
              <p:cNvPicPr>
                <a:picLocks noChangeAspect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>
              <a:xfrm>
                <a:off x="2622276" y="1726249"/>
                <a:ext cx="789254" cy="57092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71729" name="图片 19"/>
              <p:cNvPicPr>
                <a:picLocks noChangeAspect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>
              <a:xfrm>
                <a:off x="3387553" y="1726249"/>
                <a:ext cx="789254" cy="57092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pic>
          <p:nvPicPr>
            <p:cNvPr id="71730" name="图片 23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>
              <a:off x="5529958" y="2630870"/>
              <a:ext cx="789067" cy="569912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71731" name="图片 2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6707188" y="3248026"/>
            <a:ext cx="1645708" cy="1895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39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&gt;&gt;Practice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1332179" y="1113235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731" name="图片 19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316304" y="706041"/>
            <a:ext cx="391583" cy="3536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732" name="内容占位符 1"/>
          <p:cNvSpPr txBox="1"/>
          <p:nvPr/>
        </p:nvSpPr>
        <p:spPr>
          <a:xfrm>
            <a:off x="1571625" y="664368"/>
            <a:ext cx="3541448" cy="2857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85725"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665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play</a:t>
            </a:r>
            <a:endParaRPr lang="zh-CN" altLang="en-US" sz="2665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73733" name="图片 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62490" y="1815703"/>
            <a:ext cx="4110302" cy="27741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圆角矩形标注 6"/>
          <p:cNvSpPr/>
          <p:nvPr/>
        </p:nvSpPr>
        <p:spPr>
          <a:xfrm>
            <a:off x="1001449" y="1365647"/>
            <a:ext cx="2460625" cy="897267"/>
          </a:xfrm>
          <a:prstGeom prst="wedgeRoundRectCallout">
            <a:avLst>
              <a:gd name="adj1" fmla="val 39095"/>
              <a:gd name="adj2" fmla="val 6740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Look! What 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they doing?</a:t>
            </a:r>
            <a:endParaRPr kumimoji="1" lang="zh-CN" altLang="en-US" sz="233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442480" y="985837"/>
            <a:ext cx="2459303" cy="897267"/>
          </a:xfrm>
          <a:prstGeom prst="wedgeRoundRectCallout">
            <a:avLst>
              <a:gd name="adj1" fmla="val -38502"/>
              <a:gd name="adj2" fmla="val 6181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They’re playing football.</a:t>
            </a:r>
            <a:endParaRPr kumimoji="1" lang="zh-CN" altLang="en-US" sz="233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6387043" y="3003947"/>
            <a:ext cx="1725083" cy="897267"/>
          </a:xfrm>
          <a:prstGeom prst="wedgeRoundRectCallout">
            <a:avLst>
              <a:gd name="adj1" fmla="val -63478"/>
              <a:gd name="adj2" fmla="val -3691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No, I don’t think so.</a:t>
            </a:r>
            <a:endParaRPr kumimoji="1" lang="zh-CN" altLang="en-US" sz="233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001449" y="3975497"/>
            <a:ext cx="2460625" cy="897267"/>
          </a:xfrm>
          <a:prstGeom prst="wedgeRoundRectCallout">
            <a:avLst>
              <a:gd name="adj1" fmla="val 38429"/>
              <a:gd name="adj2" fmla="val -6858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They’re playing basketball.</a:t>
            </a:r>
            <a:endParaRPr kumimoji="1" lang="zh-CN" altLang="en-US" sz="233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4951678" y="4471988"/>
            <a:ext cx="1140354" cy="499711"/>
          </a:xfrm>
          <a:prstGeom prst="wedgeRoundRectCallout">
            <a:avLst>
              <a:gd name="adj1" fmla="val -67248"/>
              <a:gd name="adj2" fmla="val 236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Right!</a:t>
            </a:r>
            <a:endParaRPr kumimoji="1" lang="zh-CN" altLang="en-US" sz="233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1" grpId="0" bldLvl="0" animBg="1"/>
      <p:bldP spid="1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1332179" y="1113235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779" name="图片 19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1316304" y="706041"/>
            <a:ext cx="391583" cy="3536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5780" name="文本框 1"/>
          <p:cNvSpPr txBox="1"/>
          <p:nvPr/>
        </p:nvSpPr>
        <p:spPr>
          <a:xfrm>
            <a:off x="851959" y="1290638"/>
            <a:ext cx="7838817" cy="378334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Gao Wei: Hello, everyone. Let’s go and </a:t>
            </a: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watch   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  the games on the playground</a:t>
            </a: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!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Students: OK. Let’s go!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Gao Wei: Look at those boys. They are  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  </a:t>
            </a: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football</a:t>
            </a: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Li Yan: And the girls are </a:t>
            </a: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volleyball</a:t>
            </a: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  <a:endParaRPr lang="zh-CN" altLang="en-US" sz="2665" b="1" dirty="0">
              <a:solidFill>
                <a:srgbClr val="3030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02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751917" y="2495550"/>
            <a:ext cx="508000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3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052219" y="3555206"/>
            <a:ext cx="508000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04-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7784042" y="4132660"/>
            <a:ext cx="508000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5785" name="内容占位符 1"/>
          <p:cNvSpPr>
            <a:spLocks noGrp="1"/>
          </p:cNvSpPr>
          <p:nvPr>
            <p:ph sz="quarter" idx="4294967295"/>
          </p:nvPr>
        </p:nvSpPr>
        <p:spPr>
          <a:xfrm>
            <a:off x="1707887" y="706041"/>
            <a:ext cx="3466042" cy="285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noAutofit/>
          </a:bodyPr>
          <a:lstStyle>
            <a:lvl1pPr lvl="0">
              <a:buClr>
                <a:schemeClr val="accent1"/>
              </a:buClr>
              <a:buSzPct val="70000"/>
              <a:buFont typeface="Wingdings" panose="05000000000000000000" pitchFamily="2" charset="2"/>
              <a:defRPr sz="2400"/>
            </a:lvl1pPr>
            <a:lvl2pPr lvl="1">
              <a:buClr>
                <a:schemeClr val="accent1"/>
              </a:buClr>
              <a:buSzTx/>
              <a:buFont typeface="Wingdings" panose="05000000000000000000" pitchFamily="2" charset="2"/>
              <a:defRPr sz="2000"/>
            </a:lvl2pPr>
            <a:lvl3pPr lvl="2">
              <a:buClrTx/>
              <a:buSzTx/>
              <a:buFont typeface="Wingdings" panose="05000000000000000000" pitchFamily="2" charset="2"/>
              <a:defRPr sz="1800"/>
            </a:lvl3pPr>
            <a:lvl4pPr lvl="3">
              <a:buClrTx/>
              <a:buSzTx/>
              <a:buFont typeface="Wingdings" panose="05000000000000000000" pitchFamily="2" charset="2"/>
              <a:defRPr sz="1600"/>
            </a:lvl4pPr>
            <a:lvl5pPr lvl="4">
              <a:buClrTx/>
              <a:buSzTx/>
              <a:buFont typeface="Wingdings" panose="05000000000000000000" pitchFamily="2" charset="2"/>
              <a:defRPr sz="1600"/>
            </a:lvl5pPr>
          </a:lstStyle>
          <a:p>
            <a:pPr marL="85725" lvl="0" indent="0">
              <a:buNone/>
            </a:pPr>
            <a:r>
              <a:rPr lang="en-US" altLang="zh-CN" sz="1800" dirty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1800" dirty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1958" y="2426494"/>
            <a:ext cx="4799542" cy="51792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9427" y="3108723"/>
            <a:ext cx="6413500" cy="89296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1959" y="4071938"/>
            <a:ext cx="7462573" cy="51792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1332179" y="1113235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827" name="图片 19"/>
          <p:cNvPicPr>
            <a:picLocks noChangeAspect="1"/>
          </p:cNvPicPr>
          <p:nvPr/>
        </p:nvPicPr>
        <p:blipFill>
          <a:blip r:embed="rId11" cstate="screen"/>
          <a:stretch>
            <a:fillRect/>
          </a:stretch>
        </p:blipFill>
        <p:spPr>
          <a:xfrm>
            <a:off x="1316304" y="706041"/>
            <a:ext cx="391583" cy="3536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828" name="文本框 4"/>
          <p:cNvSpPr txBox="1"/>
          <p:nvPr/>
        </p:nvSpPr>
        <p:spPr>
          <a:xfrm>
            <a:off x="851959" y="1290638"/>
            <a:ext cx="7440083" cy="378334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Gao Wei: How about the teachers?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Peters: Look! They’re </a:t>
            </a: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basketball</a:t>
            </a: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Students: Wow! They’re </a:t>
            </a: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</a:t>
            </a: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very well.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PE teacher: Hi, boys and girls! </a:t>
            </a: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are you 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       doing here?</a:t>
            </a:r>
          </a:p>
          <a:p>
            <a:pPr eaLnBrk="0" hangingPunct="0">
              <a:lnSpc>
                <a:spcPct val="150000"/>
              </a:lnSpc>
              <a:buSzTx/>
            </a:pP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Students: Oh, we’re </a:t>
            </a:r>
            <a:r>
              <a:rPr lang="en-US" altLang="zh-CN" sz="2665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watching the games</a:t>
            </a:r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  <a:endParaRPr lang="zh-CN" altLang="en-US" sz="2665" b="1" dirty="0">
              <a:solidFill>
                <a:srgbClr val="3030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3" name="06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7512844" y="1977629"/>
            <a:ext cx="508000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07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7692761" y="2495550"/>
            <a:ext cx="508000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08-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4872303" y="3598069"/>
            <a:ext cx="508000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09-128k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7519458" y="4139804"/>
            <a:ext cx="508000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834" name="内容占位符 1"/>
          <p:cNvSpPr>
            <a:spLocks noGrp="1"/>
          </p:cNvSpPr>
          <p:nvPr>
            <p:ph sz="quarter" idx="4294967295"/>
          </p:nvPr>
        </p:nvSpPr>
        <p:spPr>
          <a:xfrm>
            <a:off x="1763864" y="706041"/>
            <a:ext cx="3466042" cy="285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noAutofit/>
          </a:bodyPr>
          <a:lstStyle>
            <a:lvl1pPr lvl="0">
              <a:buClr>
                <a:schemeClr val="accent1"/>
              </a:buClr>
              <a:buSzPct val="70000"/>
              <a:buFont typeface="Wingdings" panose="05000000000000000000" pitchFamily="2" charset="2"/>
              <a:defRPr sz="2400"/>
            </a:lvl1pPr>
            <a:lvl2pPr lvl="1">
              <a:buClr>
                <a:schemeClr val="accent1"/>
              </a:buClr>
              <a:buSzTx/>
              <a:buFont typeface="Wingdings" panose="05000000000000000000" pitchFamily="2" charset="2"/>
              <a:defRPr sz="2000"/>
            </a:lvl2pPr>
            <a:lvl3pPr lvl="2">
              <a:buClrTx/>
              <a:buSzTx/>
              <a:buFont typeface="Wingdings" panose="05000000000000000000" pitchFamily="2" charset="2"/>
              <a:defRPr sz="1800"/>
            </a:lvl3pPr>
            <a:lvl4pPr lvl="3">
              <a:buClrTx/>
              <a:buSzTx/>
              <a:buFont typeface="Wingdings" panose="05000000000000000000" pitchFamily="2" charset="2"/>
              <a:defRPr sz="1600"/>
            </a:lvl4pPr>
            <a:lvl5pPr lvl="4">
              <a:buClrTx/>
              <a:buSzTx/>
              <a:buFont typeface="Wingdings" panose="05000000000000000000" pitchFamily="2" charset="2"/>
              <a:defRPr sz="1600"/>
            </a:lvl5pPr>
          </a:lstStyle>
          <a:p>
            <a:pPr marL="85725" lvl="0" indent="0">
              <a:buNone/>
            </a:pPr>
            <a:r>
              <a:rPr lang="en-US" altLang="zh-CN" dirty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dirty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2230" y="1924050"/>
            <a:ext cx="7162271" cy="51792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0167" y="2443163"/>
            <a:ext cx="7440083" cy="51792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1958" y="3040857"/>
            <a:ext cx="7372615" cy="1047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9312" y="4070748"/>
            <a:ext cx="7190053" cy="51792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5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&gt;&gt;Practice</a:t>
            </a:r>
            <a:endParaRPr lang="zh-CN" altLang="en-US" dirty="0"/>
          </a:p>
        </p:txBody>
      </p:sp>
      <p:grpSp>
        <p:nvGrpSpPr>
          <p:cNvPr id="79874" name="组合 5"/>
          <p:cNvGrpSpPr/>
          <p:nvPr/>
        </p:nvGrpSpPr>
        <p:grpSpPr>
          <a:xfrm>
            <a:off x="2172229" y="1716881"/>
            <a:ext cx="5040313" cy="3405188"/>
            <a:chOff x="1907704" y="2780928"/>
            <a:chExt cx="5257429" cy="4037256"/>
          </a:xfrm>
        </p:grpSpPr>
        <p:pic>
          <p:nvPicPr>
            <p:cNvPr id="79875" name="图片 2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1907704" y="2780928"/>
              <a:ext cx="5257429" cy="403725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9876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11961" y="3047140"/>
              <a:ext cx="517202" cy="54854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9877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-1507142">
              <a:off x="3112105" y="3243881"/>
              <a:ext cx="1044668" cy="4927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9878" name="图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-947425">
              <a:off x="3307811" y="3688102"/>
              <a:ext cx="2082017" cy="5235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9879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-1507142">
              <a:off x="4404006" y="3716878"/>
              <a:ext cx="1044668" cy="49274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9880" name="矩形 18"/>
          <p:cNvSpPr/>
          <p:nvPr/>
        </p:nvSpPr>
        <p:spPr>
          <a:xfrm>
            <a:off x="3626069" y="2381250"/>
            <a:ext cx="1891865" cy="5024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zh-CN" altLang="en-US" sz="2665" b="1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分角色朗读</a:t>
            </a:r>
            <a:endParaRPr lang="en-US" altLang="zh-CN" sz="2665" b="1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41077" y="814376"/>
            <a:ext cx="29421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000" b="0" i="0" u="none" strike="noStrike" kern="1200" cap="none" spc="0" normalizeH="0" baseline="0" noProof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+mn-lt"/>
                <a:ea typeface="华文琥珀" panose="02010800040101010101" pitchFamily="2" charset="-122"/>
                <a:cs typeface="+mn-cs"/>
              </a:rPr>
              <a:t>Group Work</a:t>
            </a:r>
            <a:endParaRPr kumimoji="1" lang="zh-CN" altLang="en-US" sz="4000" b="0" i="0" u="none" strike="noStrike" kern="1200" cap="none" spc="0" normalizeH="0" baseline="0" noProof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&gt;&gt;Practice</a:t>
            </a:r>
            <a:endParaRPr lang="zh-CN" altLang="en-US" dirty="0"/>
          </a:p>
        </p:txBody>
      </p:sp>
      <p:pic>
        <p:nvPicPr>
          <p:cNvPr id="80898" name="Picture 12" descr="c:\users\administrator\appdata\roaming\360se6\User Data\temp\201754-120H31529256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964657" y="2895600"/>
            <a:ext cx="3214688" cy="193000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3397543" y="843558"/>
            <a:ext cx="2348913" cy="7848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500" b="0" i="0" u="none" strike="noStrike" kern="1200" cap="none" spc="0" normalizeH="0" baseline="0" noProof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Let’s act!</a:t>
            </a:r>
            <a:endParaRPr kumimoji="1" lang="zh-CN" altLang="en-US" sz="4500" b="0" i="0" u="none" strike="noStrike" kern="1200" cap="none" spc="0" normalizeH="0" baseline="0" noProof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流程图: 终止 6"/>
          <p:cNvSpPr/>
          <p:nvPr/>
        </p:nvSpPr>
        <p:spPr>
          <a:xfrm rot="20925011">
            <a:off x="1111251" y="2081212"/>
            <a:ext cx="1860021" cy="540544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Gao Wei</a:t>
            </a:r>
            <a:endParaRPr kumimoji="1" lang="zh-CN" altLang="en-US" sz="2335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流程图: 终止 7"/>
          <p:cNvSpPr/>
          <p:nvPr/>
        </p:nvSpPr>
        <p:spPr>
          <a:xfrm rot="789453">
            <a:off x="3124729" y="1810941"/>
            <a:ext cx="1199886" cy="540544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 Yan</a:t>
            </a:r>
            <a:endParaRPr kumimoji="1" lang="zh-CN" altLang="en-US" sz="2335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流程图: 终止 8"/>
          <p:cNvSpPr/>
          <p:nvPr/>
        </p:nvSpPr>
        <p:spPr>
          <a:xfrm rot="745372">
            <a:off x="6232261" y="2237185"/>
            <a:ext cx="1871928" cy="540544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 teacher</a:t>
            </a:r>
            <a:endParaRPr kumimoji="1" lang="zh-CN" altLang="en-US" sz="2335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流程图: 终止 9"/>
          <p:cNvSpPr/>
          <p:nvPr/>
        </p:nvSpPr>
        <p:spPr>
          <a:xfrm rot="20939304">
            <a:off x="4618304" y="1765697"/>
            <a:ext cx="1379803" cy="540544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335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Peter</a:t>
            </a:r>
            <a:endParaRPr kumimoji="1" lang="zh-CN" altLang="en-US" sz="2335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标题 1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pPr eaLnBrk="1" hangingPunct="1"/>
            <a:r>
              <a:rPr lang="zh-CN" altLang="zh-CN" dirty="0"/>
              <a:t>&gt;&gt;Summary</a:t>
            </a:r>
            <a:endParaRPr lang="zh-CN" altLang="en-US" dirty="0"/>
          </a:p>
        </p:txBody>
      </p:sp>
      <p:pic>
        <p:nvPicPr>
          <p:cNvPr id="83970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094" y="3629025"/>
            <a:ext cx="1498864" cy="13489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971022" y="897731"/>
            <a:ext cx="1899879" cy="5024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665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重点词组：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52449" y="897731"/>
            <a:ext cx="2196435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play football</a:t>
            </a:r>
            <a:endParaRPr kumimoji="1" lang="zh-CN" altLang="en-US" sz="2665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8104" y="2234804"/>
            <a:ext cx="7329251" cy="5024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665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如何表达“他们正在踢足球</a:t>
            </a:r>
            <a:r>
              <a:rPr lang="en-US" altLang="zh-CN" sz="2665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/</a:t>
            </a:r>
            <a:r>
              <a:rPr lang="zh-CN" altLang="en-US" sz="2665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打排球</a:t>
            </a:r>
            <a:r>
              <a:rPr lang="en-US" altLang="zh-CN" sz="2665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/</a:t>
            </a:r>
            <a:r>
              <a:rPr lang="zh-CN" altLang="en-US" sz="2665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打篮球” ？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6293" y="2803922"/>
            <a:ext cx="7261924" cy="47705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en-US" altLang="zh-CN" sz="2500" b="1" dirty="0">
                <a:solidFill>
                  <a:srgbClr val="30303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They are playing football/volleyball/basketball.</a:t>
            </a:r>
            <a:endParaRPr lang="zh-CN" altLang="en-US" sz="2500" b="1" dirty="0">
              <a:solidFill>
                <a:srgbClr val="30303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447771" y="897731"/>
            <a:ext cx="2521844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play volleyball</a:t>
            </a:r>
            <a:endParaRPr kumimoji="1" lang="zh-CN" altLang="en-US" sz="2665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652448" y="1431131"/>
            <a:ext cx="2637260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play basketball</a:t>
            </a:r>
            <a:endParaRPr kumimoji="1" lang="zh-CN" altLang="en-US" sz="2665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47771" y="1431131"/>
            <a:ext cx="2941831" cy="5024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watch the games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8104" y="3483769"/>
            <a:ext cx="5081840" cy="5024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665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如何表达“我们正在看比赛” ？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13055" y="3992166"/>
            <a:ext cx="4474943" cy="47705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en-US" altLang="zh-CN" sz="2500" b="1" dirty="0">
                <a:solidFill>
                  <a:srgbClr val="30303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We are watching the games.</a:t>
            </a:r>
            <a:endParaRPr lang="zh-CN" altLang="en-US" sz="2500" b="1" dirty="0">
              <a:solidFill>
                <a:srgbClr val="30303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812" y="2031207"/>
            <a:ext cx="3350948" cy="22633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1512094" y="1184673"/>
            <a:ext cx="1846980" cy="60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33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football 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82042" y="1165622"/>
            <a:ext cx="2820003" cy="60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33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 football 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62845" y="2082090"/>
            <a:ext cx="3063981" cy="20681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1157" y="2331244"/>
            <a:ext cx="1680104" cy="152638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293813" y="1144191"/>
            <a:ext cx="2249334" cy="60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33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volleyball 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38083" y="1144191"/>
            <a:ext cx="3222357" cy="60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33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 volleyball 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565826" y="2085696"/>
            <a:ext cx="2988993" cy="20175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479" y="2089547"/>
            <a:ext cx="2940844" cy="198477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218407" y="1197769"/>
            <a:ext cx="2273379" cy="60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33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basketball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13490" y="1198960"/>
            <a:ext cx="3246402" cy="60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33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 basketball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571999" y="2090004"/>
            <a:ext cx="2922578" cy="20592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&gt;&gt;Practice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972000" y="2247714"/>
            <a:ext cx="3199998" cy="2160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4275" name="矩形 8"/>
          <p:cNvSpPr/>
          <p:nvPr/>
        </p:nvSpPr>
        <p:spPr>
          <a:xfrm>
            <a:off x="2111376" y="681037"/>
            <a:ext cx="5668539" cy="147732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---What are they doing?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---They’re_________________.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71396" y="1398985"/>
            <a:ext cx="3501280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0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volleyball </a:t>
            </a:r>
            <a:endParaRPr lang="zh-CN" altLang="en-US" sz="2335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71397" y="1388269"/>
            <a:ext cx="3031599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0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football</a:t>
            </a:r>
            <a:endParaRPr lang="zh-CN" altLang="en-US" sz="2335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71396" y="1384698"/>
            <a:ext cx="3520516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0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basketball</a:t>
            </a:r>
            <a:endParaRPr lang="zh-CN" altLang="en-US" sz="2335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66254" y="2236984"/>
            <a:ext cx="3199999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972000" y="2148145"/>
            <a:ext cx="3205745" cy="22588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4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64" tmFilter="0, 0; 0.125,0.2665; 0.25,0.4; 0.375,0.465; 0.5,0.5;  0.625,0.535; 0.75,0.6; 0.875,0.7335; 1,1">
                                          <p:stCondLst>
                                            <p:cond delay="5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82" tmFilter="0, 0; 0.125,0.2665; 0.25,0.4; 0.375,0.465; 0.5,0.5;  0.625,0.535; 0.75,0.6; 0.875,0.7335; 1,1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39" tmFilter="0, 0; 0.125,0.2665; 0.25,0.4; 0.375,0.465; 0.5,0.5;  0.625,0.535; 0.75,0.6; 0.875,0.7335; 1,1">
                                          <p:stCondLst>
                                            <p:cond delay="14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2">
                                          <p:stCondLst>
                                            <p:cond delay="5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1" decel="50000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2">
                                          <p:stCondLst>
                                            <p:cond delay="111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1" decel="50000">
                                          <p:stCondLst>
                                            <p:cond delay="113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2">
                                          <p:stCondLst>
                                            <p:cond delay="13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1" decel="50000">
                                          <p:stCondLst>
                                            <p:cond delay="141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2">
                                          <p:stCondLst>
                                            <p:cond delay="153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1" decel="50000">
                                          <p:stCondLst>
                                            <p:cond delay="15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/>
      <p:bldP spid="11" grpId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972000" y="2733769"/>
            <a:ext cx="3199998" cy="2159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6322" name="矩形 8"/>
          <p:cNvSpPr/>
          <p:nvPr/>
        </p:nvSpPr>
        <p:spPr>
          <a:xfrm>
            <a:off x="2111376" y="1166812"/>
            <a:ext cx="5668539" cy="147732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---What are they doing?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---They’re_________________.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71396" y="1884760"/>
            <a:ext cx="3501280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volleyball </a:t>
            </a:r>
            <a:endParaRPr lang="zh-CN" altLang="en-US" sz="2335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71397" y="1874044"/>
            <a:ext cx="3031599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football</a:t>
            </a:r>
            <a:endParaRPr lang="zh-CN" altLang="en-US" sz="2335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71396" y="1870473"/>
            <a:ext cx="3520516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basketball</a:t>
            </a:r>
            <a:endParaRPr lang="zh-CN" altLang="en-US" sz="2335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66254" y="2723038"/>
            <a:ext cx="3199999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972000" y="2689203"/>
            <a:ext cx="3205745" cy="2258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6328" name="标题 7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pPr eaLnBrk="1" hangingPunct="1"/>
            <a:r>
              <a:rPr lang="zh-CN" altLang="zh-CN" dirty="0"/>
              <a:t>&gt;&gt;Lead-in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>
          <a:xfrm>
            <a:off x="1332179" y="1113235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330" name="图片 19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1316304" y="706041"/>
            <a:ext cx="391583" cy="3536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331" name="内容占位符 1"/>
          <p:cNvSpPr txBox="1"/>
          <p:nvPr/>
        </p:nvSpPr>
        <p:spPr>
          <a:xfrm>
            <a:off x="1631157" y="664368"/>
            <a:ext cx="1846792" cy="2857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85725"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665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Review</a:t>
            </a:r>
            <a:endParaRPr lang="zh-CN" altLang="en-US" sz="2665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4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64" tmFilter="0, 0; 0.125,0.2665; 0.25,0.4; 0.375,0.465; 0.5,0.5;  0.625,0.535; 0.75,0.6; 0.875,0.7335; 1,1">
                                          <p:stCondLst>
                                            <p:cond delay="5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82" tmFilter="0, 0; 0.125,0.2665; 0.25,0.4; 0.375,0.465; 0.5,0.5;  0.625,0.535; 0.75,0.6; 0.875,0.7335; 1,1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39" tmFilter="0, 0; 0.125,0.2665; 0.25,0.4; 0.375,0.465; 0.5,0.5;  0.625,0.535; 0.75,0.6; 0.875,0.7335; 1,1">
                                          <p:stCondLst>
                                            <p:cond delay="14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2">
                                          <p:stCondLst>
                                            <p:cond delay="5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1" decel="50000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2">
                                          <p:stCondLst>
                                            <p:cond delay="111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1" decel="50000">
                                          <p:stCondLst>
                                            <p:cond delay="113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2">
                                          <p:stCondLst>
                                            <p:cond delay="13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1" decel="50000">
                                          <p:stCondLst>
                                            <p:cond delay="141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2">
                                          <p:stCondLst>
                                            <p:cond delay="153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1" decel="50000">
                                          <p:stCondLst>
                                            <p:cond delay="15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/>
      <p:bldP spid="11" grpId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&gt;&gt;Practice</a:t>
            </a:r>
            <a:endParaRPr lang="zh-CN" altLang="en-US" dirty="0"/>
          </a:p>
        </p:txBody>
      </p:sp>
      <p:grpSp>
        <p:nvGrpSpPr>
          <p:cNvPr id="36867" name="组合 1"/>
          <p:cNvGrpSpPr/>
          <p:nvPr/>
        </p:nvGrpSpPr>
        <p:grpSpPr>
          <a:xfrm>
            <a:off x="2561168" y="1996677"/>
            <a:ext cx="4021667" cy="2734867"/>
            <a:chOff x="1692001" y="1437406"/>
            <a:chExt cx="6052680" cy="4583642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864682" y="3861048"/>
              <a:ext cx="2879999" cy="2160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1692001" y="3861048"/>
              <a:ext cx="2879999" cy="2160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692002" y="1437407"/>
              <a:ext cx="2911458" cy="227938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6" cstate="screen"/>
            <a:srcRect t="-359"/>
            <a:stretch>
              <a:fillRect/>
            </a:stretch>
          </p:blipFill>
          <p:spPr>
            <a:xfrm>
              <a:off x="4864682" y="1437406"/>
              <a:ext cx="2879999" cy="227938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</p:grpSp>
      <p:sp>
        <p:nvSpPr>
          <p:cNvPr id="15" name="圆角矩形标注 14"/>
          <p:cNvSpPr/>
          <p:nvPr/>
        </p:nvSpPr>
        <p:spPr>
          <a:xfrm flipH="1">
            <a:off x="2936875" y="1059656"/>
            <a:ext cx="3270250" cy="669971"/>
          </a:xfrm>
          <a:prstGeom prst="wedgeRoundRectCallout">
            <a:avLst>
              <a:gd name="adj1" fmla="val -41361"/>
              <a:gd name="adj2" fmla="val 2841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33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They are v-</a:t>
            </a:r>
            <a:r>
              <a:rPr kumimoji="1" lang="en-US" altLang="zh-CN" sz="3335" b="1" i="0" u="none" strike="noStrike" kern="1200" cap="none" spc="0" normalizeH="0" baseline="0" noProof="0" dirty="0" err="1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ing</a:t>
            </a:r>
            <a:r>
              <a:rPr kumimoji="1" lang="en-US" altLang="zh-CN" sz="3335" b="1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.</a:t>
            </a:r>
            <a:endParaRPr kumimoji="1" lang="zh-CN" altLang="en-US" sz="333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 cstate="screen"/>
          <a:srcRect b="-1319"/>
          <a:stretch>
            <a:fillRect/>
          </a:stretch>
        </p:blipFill>
        <p:spPr>
          <a:xfrm>
            <a:off x="2475179" y="1959769"/>
            <a:ext cx="2082271" cy="1433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screen"/>
          <a:srcRect b="-1319"/>
          <a:stretch>
            <a:fillRect/>
          </a:stretch>
        </p:blipFill>
        <p:spPr>
          <a:xfrm>
            <a:off x="4657991" y="1959769"/>
            <a:ext cx="2082271" cy="1433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screen"/>
          <a:srcRect b="-1319"/>
          <a:stretch>
            <a:fillRect/>
          </a:stretch>
        </p:blipFill>
        <p:spPr>
          <a:xfrm>
            <a:off x="2471208" y="3434953"/>
            <a:ext cx="2083594" cy="1433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screen"/>
          <a:srcRect b="-1319"/>
          <a:stretch>
            <a:fillRect/>
          </a:stretch>
        </p:blipFill>
        <p:spPr>
          <a:xfrm>
            <a:off x="4669896" y="3430191"/>
            <a:ext cx="2083594" cy="14335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1511660" y="2070191"/>
            <a:ext cx="2240675" cy="1921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5292080" y="2076855"/>
            <a:ext cx="2340260" cy="19147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矩形 19"/>
          <p:cNvSpPr/>
          <p:nvPr/>
        </p:nvSpPr>
        <p:spPr>
          <a:xfrm>
            <a:off x="5240073" y="897731"/>
            <a:ext cx="2512226" cy="60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33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playground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91407" y="897731"/>
            <a:ext cx="3627916" cy="60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33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watch the games</a:t>
            </a:r>
            <a:endParaRPr lang="zh-CN" altLang="en-US" sz="266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51959" y="4354116"/>
            <a:ext cx="7640490" cy="5024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2665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We’re watching the games on the playground.</a:t>
            </a:r>
            <a:endParaRPr lang="zh-CN" altLang="en-US" sz="15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496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标题 2"/>
          <p:cNvSpPr>
            <a:spLocks noGrp="1"/>
          </p:cNvSpPr>
          <p:nvPr>
            <p:ph type="title" idx="4294967295"/>
          </p:nvPr>
        </p:nvSpPr>
        <p:spPr>
          <a:xfrm>
            <a:off x="1472408" y="116682"/>
            <a:ext cx="6909593" cy="358378"/>
          </a:xfrm>
        </p:spPr>
        <p:txBody>
          <a:bodyPr vert="horz" wrap="square" lIns="76199" tIns="38099" rIns="76199" bIns="38099" anchor="b">
            <a:normAutofit fontScale="90000"/>
          </a:bodyPr>
          <a:lstStyle/>
          <a:p>
            <a:r>
              <a:rPr lang="en-US" altLang="zh-CN" dirty="0"/>
              <a:t>&gt;&gt;Presentation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89884" y="2517744"/>
            <a:ext cx="2943059" cy="1986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209463" y="2517744"/>
            <a:ext cx="2943058" cy="1986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" name="矩形 9"/>
          <p:cNvSpPr/>
          <p:nvPr/>
        </p:nvSpPr>
        <p:spPr>
          <a:xfrm>
            <a:off x="1124479" y="966787"/>
            <a:ext cx="5726248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0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 boys are playing football. 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24479" y="1654969"/>
            <a:ext cx="6003567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0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 girls are playing volleyball. </a:t>
            </a:r>
            <a:endParaRPr lang="zh-CN" altLang="en-US" sz="2335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全屏显示(16:9)</PresentationFormat>
  <Paragraphs>115</Paragraphs>
  <Slides>18</Slides>
  <Notes>16</Notes>
  <HiddenSlides>0</HiddenSlides>
  <MMClips>7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黑体</vt:lpstr>
      <vt:lpstr>华文琥珀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Unit 6 We’re watching the games.</vt:lpstr>
      <vt:lpstr>&gt;&gt;Presentation</vt:lpstr>
      <vt:lpstr>&gt;&gt;Presentation</vt:lpstr>
      <vt:lpstr>&gt;&gt;Presentation</vt:lpstr>
      <vt:lpstr>&gt;&gt;Practice</vt:lpstr>
      <vt:lpstr>&gt;&gt;Lead-in</vt:lpstr>
      <vt:lpstr>&gt;&gt;Practice</vt:lpstr>
      <vt:lpstr>&gt;&gt;Presentation</vt:lpstr>
      <vt:lpstr>&gt;&gt;Presentation</vt:lpstr>
      <vt:lpstr>&gt;&gt;Presentation</vt:lpstr>
      <vt:lpstr>&gt;&gt;Practice</vt:lpstr>
      <vt:lpstr>&gt;&gt;Presentation</vt:lpstr>
      <vt:lpstr>&gt;&gt;Practice</vt:lpstr>
      <vt:lpstr>&gt;&gt;Presentation</vt:lpstr>
      <vt:lpstr>&gt;&gt;Presentation</vt:lpstr>
      <vt:lpstr>&gt;&gt;Practice</vt:lpstr>
      <vt:lpstr>&gt;&gt;Practice</vt:lpstr>
      <vt:lpstr>&gt;&gt;Summary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2023-01-16T16:54:50Z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C920CA2EA5444BC286FDE14487AC13B3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