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1" r:id="rId4"/>
    <p:sldId id="368" r:id="rId5"/>
    <p:sldId id="403" r:id="rId6"/>
    <p:sldId id="421" r:id="rId7"/>
    <p:sldId id="293" r:id="rId8"/>
    <p:sldId id="422" r:id="rId9"/>
    <p:sldId id="353" r:id="rId10"/>
    <p:sldId id="355" r:id="rId11"/>
    <p:sldId id="288" r:id="rId12"/>
    <p:sldId id="258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443D3B35-5CEA-4D0A-8AF2-3223C5C40D9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1515089C-4AA4-47AB-8A17-3DD81CD4CC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8194" name="文本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367811"/>
            <a:ext cx="3349487" cy="546589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00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rcRect t="13850"/>
          <a:stretch>
            <a:fillRect/>
          </a:stretch>
        </p:blipFill>
        <p:spPr>
          <a:xfrm>
            <a:off x="3340666" y="0"/>
            <a:ext cx="706617" cy="914400"/>
          </a:xfrm>
          <a:prstGeom prst="rect">
            <a:avLst/>
          </a:prstGeom>
        </p:spPr>
      </p:pic>
      <p:sp>
        <p:nvSpPr>
          <p:cNvPr id="11" name="文本占位符 10"/>
          <p:cNvSpPr>
            <a:spLocks noGrp="1"/>
          </p:cNvSpPr>
          <p:nvPr>
            <p:ph type="body" sz="quarter" idx="10" hasCustomPrompt="1"/>
          </p:nvPr>
        </p:nvSpPr>
        <p:spPr>
          <a:xfrm>
            <a:off x="344488" y="368300"/>
            <a:ext cx="77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lang="zh-CN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marL="0" lvl="0"/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12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48544" y="368300"/>
            <a:ext cx="2234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None/>
              <a:defRPr lang="zh-CN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marL="0" lvl="0"/>
            <a:r>
              <a:rPr lang="zh-CN" altLang="en-US"/>
              <a:t>输入标题内容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t="13850"/>
          <a:stretch>
            <a:fillRect/>
          </a:stretch>
        </p:blipFill>
        <p:spPr>
          <a:xfrm>
            <a:off x="6433519" y="0"/>
            <a:ext cx="5299626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433518" y="1301364"/>
            <a:ext cx="3193983" cy="828781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1284" y="372488"/>
            <a:ext cx="504000" cy="50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20800" y="2130144"/>
            <a:ext cx="6302513" cy="1171121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十字形 8"/>
          <p:cNvSpPr/>
          <p:nvPr/>
        </p:nvSpPr>
        <p:spPr>
          <a:xfrm>
            <a:off x="531281" y="5981507"/>
            <a:ext cx="504006" cy="504006"/>
          </a:xfrm>
          <a:prstGeom prst="plus">
            <a:avLst>
              <a:gd name="adj" fmla="val 41393"/>
            </a:avLst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0" name="直线连接符 32"/>
          <p:cNvCxnSpPr/>
          <p:nvPr/>
        </p:nvCxnSpPr>
        <p:spPr>
          <a:xfrm flipH="1" flipV="1">
            <a:off x="783284" y="4144937"/>
            <a:ext cx="0" cy="138130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十字形 10"/>
          <p:cNvSpPr/>
          <p:nvPr/>
        </p:nvSpPr>
        <p:spPr>
          <a:xfrm>
            <a:off x="10831854" y="372488"/>
            <a:ext cx="548578" cy="548578"/>
          </a:xfrm>
          <a:prstGeom prst="plus">
            <a:avLst>
              <a:gd name="adj" fmla="val 413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785706" y="4144937"/>
            <a:ext cx="3480147" cy="1292292"/>
            <a:chOff x="843725" y="3556607"/>
            <a:chExt cx="3480147" cy="1292292"/>
          </a:xfrm>
        </p:grpSpPr>
        <p:sp>
          <p:nvSpPr>
            <p:cNvPr id="13" name="矩形 12"/>
            <p:cNvSpPr/>
            <p:nvPr/>
          </p:nvSpPr>
          <p:spPr>
            <a:xfrm>
              <a:off x="843725" y="3556607"/>
              <a:ext cx="1635920" cy="275590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授课老师：</a:t>
              </a:r>
              <a:r>
                <a:rPr lang="en-US" altLang="zh-CN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PPT818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846422" y="3556607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843726" y="4571900"/>
              <a:ext cx="947553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某某小学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687913" y="1351326"/>
            <a:ext cx="4524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1E9BD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二年级下册数学课件</a:t>
            </a:r>
            <a:endParaRPr lang="zh-CN" altLang="en-US" sz="3600">
              <a:solidFill>
                <a:srgbClr val="1E9BD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65053" y="2153513"/>
            <a:ext cx="579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克、千克的问题</a:t>
            </a:r>
          </a:p>
        </p:txBody>
      </p:sp>
      <p:sp>
        <p:nvSpPr>
          <p:cNvPr id="17" name="矩形 16"/>
          <p:cNvSpPr/>
          <p:nvPr/>
        </p:nvSpPr>
        <p:spPr>
          <a:xfrm rot="10800000" flipV="1">
            <a:off x="1785706" y="770321"/>
            <a:ext cx="1332000" cy="106167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93694" y="1351326"/>
            <a:ext cx="2985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人教版 </a:t>
            </a:r>
            <a:r>
              <a:rPr lang="en-US" altLang="zh-CN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8.2</a:t>
            </a:r>
            <a:endParaRPr lang="zh-CN" altLang="en-US" sz="4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97852" y="3429000"/>
            <a:ext cx="4524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UNDERSTANDING OF GRAM AND KILOGRAM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"/>
          <p:cNvSpPr txBox="1"/>
          <p:nvPr/>
        </p:nvSpPr>
        <p:spPr>
          <a:xfrm>
            <a:off x="1048544" y="1203380"/>
            <a:ext cx="10391140" cy="5049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4.如果 8 个橘子重 1 千克，那么 48 个橘子重多少千克？</a:t>
            </a:r>
          </a:p>
        </p:txBody>
      </p:sp>
      <p:sp>
        <p:nvSpPr>
          <p:cNvPr id="9224" name="TextBox 71"/>
          <p:cNvSpPr txBox="1"/>
          <p:nvPr/>
        </p:nvSpPr>
        <p:spPr>
          <a:xfrm>
            <a:off x="1339426" y="1789353"/>
            <a:ext cx="35413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48÷8=6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千克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)</a:t>
            </a:r>
          </a:p>
        </p:txBody>
      </p:sp>
      <p:sp>
        <p:nvSpPr>
          <p:cNvPr id="9225" name="TextBox 73"/>
          <p:cNvSpPr txBox="1"/>
          <p:nvPr/>
        </p:nvSpPr>
        <p:spPr>
          <a:xfrm>
            <a:off x="4051321" y="1789353"/>
            <a:ext cx="53975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48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个橘子重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千克。</a:t>
            </a:r>
          </a:p>
        </p:txBody>
      </p:sp>
      <p:sp>
        <p:nvSpPr>
          <p:cNvPr id="7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8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巩固练习</a:t>
            </a:r>
          </a:p>
        </p:txBody>
      </p:sp>
      <p:sp>
        <p:nvSpPr>
          <p:cNvPr id="9" name="文本框 1"/>
          <p:cNvSpPr txBox="1"/>
          <p:nvPr/>
        </p:nvSpPr>
        <p:spPr>
          <a:xfrm>
            <a:off x="1048544" y="2874961"/>
            <a:ext cx="9024620" cy="5049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5.如果 6 个桃子重 1 千克，那么 42 个桃子重多少千克？</a:t>
            </a:r>
          </a:p>
        </p:txBody>
      </p:sp>
      <p:sp>
        <p:nvSpPr>
          <p:cNvPr id="10" name="TextBox 71"/>
          <p:cNvSpPr txBox="1"/>
          <p:nvPr/>
        </p:nvSpPr>
        <p:spPr>
          <a:xfrm>
            <a:off x="1339426" y="3546426"/>
            <a:ext cx="35413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42÷6=7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千克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)</a:t>
            </a:r>
          </a:p>
        </p:txBody>
      </p:sp>
      <p:sp>
        <p:nvSpPr>
          <p:cNvPr id="11" name="TextBox 73"/>
          <p:cNvSpPr txBox="1"/>
          <p:nvPr/>
        </p:nvSpPr>
        <p:spPr>
          <a:xfrm>
            <a:off x="4051321" y="3546425"/>
            <a:ext cx="53975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42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个桃子重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千克。</a:t>
            </a:r>
          </a:p>
        </p:txBody>
      </p:sp>
      <p:sp>
        <p:nvSpPr>
          <p:cNvPr id="12" name="文本框 2"/>
          <p:cNvSpPr txBox="1"/>
          <p:nvPr/>
        </p:nvSpPr>
        <p:spPr>
          <a:xfrm>
            <a:off x="1048544" y="4739405"/>
            <a:ext cx="9650095" cy="5049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6.如果一条鱼重 1kg，一只鸡重 4kg，那么几条鱼和一只鸡的质量相等？</a:t>
            </a:r>
          </a:p>
        </p:txBody>
      </p:sp>
      <p:sp>
        <p:nvSpPr>
          <p:cNvPr id="13" name="TextBox 71"/>
          <p:cNvSpPr txBox="1"/>
          <p:nvPr/>
        </p:nvSpPr>
        <p:spPr>
          <a:xfrm>
            <a:off x="1339426" y="5433751"/>
            <a:ext cx="27743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4÷1=4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条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楷体" panose="02010609060101010101" pitchFamily="49" charset="-122"/>
              </a:rPr>
              <a:t>)</a:t>
            </a:r>
          </a:p>
        </p:txBody>
      </p:sp>
      <p:sp>
        <p:nvSpPr>
          <p:cNvPr id="14" name="TextBox 73"/>
          <p:cNvSpPr txBox="1"/>
          <p:nvPr/>
        </p:nvSpPr>
        <p:spPr>
          <a:xfrm>
            <a:off x="4051321" y="5433751"/>
            <a:ext cx="739330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条鱼和一只鸡的质量相等。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10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518839" y="2077588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sz="2800" b="1" noProof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这节课你们都学会了哪些知识？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1267461" y="2800611"/>
            <a:ext cx="9781539" cy="2497863"/>
          </a:xfrm>
          <a:prstGeom prst="rect">
            <a:avLst/>
          </a:prstGeom>
          <a:noFill/>
          <a:ln w="9525">
            <a:solidFill>
              <a:srgbClr val="1E9BD3"/>
            </a:solidFill>
          </a:ln>
        </p:spPr>
        <p:txBody>
          <a:bodyPr wrap="square" anchor="t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        </a:t>
            </a:r>
            <a:r>
              <a:rPr lang="zh-CN" altLang="zh-CN" sz="36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估量物品的质量时，要联系生活实际，先确定一个估计的标准，再根据确定的标准去估计物品的质量。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04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课堂小结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t="13850"/>
          <a:stretch>
            <a:fillRect/>
          </a:stretch>
        </p:blipFill>
        <p:spPr>
          <a:xfrm>
            <a:off x="6433519" y="0"/>
            <a:ext cx="5299626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433518" y="1301364"/>
            <a:ext cx="3193983" cy="828781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1284" y="372488"/>
            <a:ext cx="504000" cy="50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20800" y="2130144"/>
            <a:ext cx="6302513" cy="1171121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十字形 8"/>
          <p:cNvSpPr/>
          <p:nvPr/>
        </p:nvSpPr>
        <p:spPr>
          <a:xfrm>
            <a:off x="531281" y="5981507"/>
            <a:ext cx="504006" cy="504006"/>
          </a:xfrm>
          <a:prstGeom prst="plus">
            <a:avLst>
              <a:gd name="adj" fmla="val 41393"/>
            </a:avLst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cxnSp>
        <p:nvCxnSpPr>
          <p:cNvPr id="10" name="直线连接符 32"/>
          <p:cNvCxnSpPr/>
          <p:nvPr/>
        </p:nvCxnSpPr>
        <p:spPr>
          <a:xfrm flipH="1" flipV="1">
            <a:off x="783284" y="4144937"/>
            <a:ext cx="0" cy="138130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十字形 10"/>
          <p:cNvSpPr/>
          <p:nvPr/>
        </p:nvSpPr>
        <p:spPr>
          <a:xfrm>
            <a:off x="10831854" y="372488"/>
            <a:ext cx="548578" cy="548578"/>
          </a:xfrm>
          <a:prstGeom prst="plus">
            <a:avLst>
              <a:gd name="adj" fmla="val 413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785706" y="4144937"/>
            <a:ext cx="3480147" cy="1292292"/>
            <a:chOff x="843725" y="3556607"/>
            <a:chExt cx="3480147" cy="1292292"/>
          </a:xfrm>
        </p:grpSpPr>
        <p:sp>
          <p:nvSpPr>
            <p:cNvPr id="13" name="矩形 12"/>
            <p:cNvSpPr/>
            <p:nvPr/>
          </p:nvSpPr>
          <p:spPr>
            <a:xfrm>
              <a:off x="843725" y="3556607"/>
              <a:ext cx="1665417" cy="275590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授课老师：</a:t>
              </a:r>
              <a:r>
                <a:rPr lang="en-US" altLang="zh-CN" sz="1200" smtClean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PPT818</a:t>
              </a:r>
              <a:endParaRPr lang="zh-CN" altLang="en-US" sz="120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846422" y="3556607"/>
              <a:ext cx="1477450" cy="27699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843726" y="4571900"/>
              <a:ext cx="947553" cy="27699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某某小学</a:t>
              </a:r>
              <a:endParaRPr kumimoji="0" lang="zh-CN" altLang="en-US" sz="1200" i="0" u="none" strike="noStrike" kern="1200" cap="none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687913" y="1351326"/>
            <a:ext cx="4524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1E9BD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二年级下册数学课件</a:t>
            </a:r>
            <a:endParaRPr lang="zh-CN" altLang="en-US" sz="3600">
              <a:solidFill>
                <a:srgbClr val="1E9BD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65053" y="2153513"/>
            <a:ext cx="579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谢谢同学们观看</a:t>
            </a:r>
          </a:p>
        </p:txBody>
      </p:sp>
      <p:sp>
        <p:nvSpPr>
          <p:cNvPr id="17" name="矩形 16"/>
          <p:cNvSpPr/>
          <p:nvPr/>
        </p:nvSpPr>
        <p:spPr>
          <a:xfrm rot="10800000" flipV="1">
            <a:off x="1785706" y="770321"/>
            <a:ext cx="1332000" cy="106167"/>
          </a:xfrm>
          <a:prstGeom prst="rect">
            <a:avLst/>
          </a:prstGeom>
          <a:gradFill>
            <a:gsLst>
              <a:gs pos="0">
                <a:srgbClr val="0AEDD2">
                  <a:alpha val="85000"/>
                </a:srgbClr>
              </a:gs>
              <a:gs pos="100000">
                <a:srgbClr val="0380CD">
                  <a:alpha val="90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Light" panose="020B03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93694" y="1351326"/>
            <a:ext cx="2985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人教版 </a:t>
            </a:r>
            <a:r>
              <a:rPr lang="en-US" altLang="zh-CN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8.2</a:t>
            </a:r>
            <a:endParaRPr lang="zh-CN" altLang="en-US" sz="4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97852" y="3429000"/>
            <a:ext cx="45240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THANK YOU FOR WATCHING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66530" y="1309575"/>
            <a:ext cx="11221279" cy="2007704"/>
          </a:xfrm>
          <a:prstGeom prst="rect">
            <a:avLst/>
          </a:prstGeom>
          <a:noFill/>
          <a:ln>
            <a:solidFill>
              <a:srgbClr val="1E9B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5122" name="文本框 1"/>
          <p:cNvSpPr txBox="1"/>
          <p:nvPr/>
        </p:nvSpPr>
        <p:spPr>
          <a:xfrm>
            <a:off x="1082040" y="1509521"/>
            <a:ext cx="10303510" cy="16078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742950" indent="-7429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宋体" panose="02010600030101010101" pitchFamily="2" charset="-122"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掌握估计物品质量的方法，并能正确估计生活中多个物品的质量。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（重点）</a:t>
            </a:r>
            <a:endParaRPr lang="zh-CN" altLang="en-US" sz="2800" b="1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742950" indent="-7429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能够用估计的方法解决生活中的问题。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（难点）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01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学习目标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3139" y="3853089"/>
            <a:ext cx="10793095" cy="2040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）一个鸡蛋约重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60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        ）。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）书包约重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        ）。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3000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克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      ）千克，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</a:t>
            </a:r>
            <a:r>
              <a:rPr lang="en-US" altLang="zh-CN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sz="36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        ）克。</a:t>
            </a:r>
          </a:p>
        </p:txBody>
      </p:sp>
      <p:sp>
        <p:nvSpPr>
          <p:cNvPr id="8" name="TextBox 19"/>
          <p:cNvSpPr txBox="1"/>
          <p:nvPr/>
        </p:nvSpPr>
        <p:spPr>
          <a:xfrm>
            <a:off x="5840415" y="3937892"/>
            <a:ext cx="708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克</a:t>
            </a:r>
          </a:p>
        </p:txBody>
      </p:sp>
      <p:sp>
        <p:nvSpPr>
          <p:cNvPr id="9" name="TextBox 19"/>
          <p:cNvSpPr txBox="1"/>
          <p:nvPr/>
        </p:nvSpPr>
        <p:spPr>
          <a:xfrm>
            <a:off x="4458048" y="4607469"/>
            <a:ext cx="1352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千克</a:t>
            </a:r>
          </a:p>
        </p:txBody>
      </p:sp>
      <p:sp>
        <p:nvSpPr>
          <p:cNvPr id="10" name="TextBox 19"/>
          <p:cNvSpPr txBox="1"/>
          <p:nvPr/>
        </p:nvSpPr>
        <p:spPr>
          <a:xfrm>
            <a:off x="4287813" y="5253800"/>
            <a:ext cx="570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3</a:t>
            </a:r>
          </a:p>
        </p:txBody>
      </p:sp>
      <p:sp>
        <p:nvSpPr>
          <p:cNvPr id="11" name="TextBox 19"/>
          <p:cNvSpPr txBox="1"/>
          <p:nvPr/>
        </p:nvSpPr>
        <p:spPr>
          <a:xfrm>
            <a:off x="8514013" y="5255705"/>
            <a:ext cx="1261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5000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122">
                                            <p:txEl>
                                              <p:char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122">
                                            <p:txEl>
                                              <p:char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122">
                                            <p:txEl>
                                              <p:char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文本框 5"/>
          <p:cNvSpPr txBox="1"/>
          <p:nvPr/>
        </p:nvSpPr>
        <p:spPr>
          <a:xfrm>
            <a:off x="1145222" y="1333054"/>
            <a:ext cx="1598612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知识点</a:t>
            </a:r>
          </a:p>
        </p:txBody>
      </p:sp>
      <p:sp>
        <p:nvSpPr>
          <p:cNvPr id="7172" name="文本框 7"/>
          <p:cNvSpPr txBox="1"/>
          <p:nvPr/>
        </p:nvSpPr>
        <p:spPr>
          <a:xfrm>
            <a:off x="2620804" y="1333053"/>
            <a:ext cx="334914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估量物品的质量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1145222" y="1911201"/>
            <a:ext cx="987425" cy="754062"/>
            <a:chOff x="1277" y="3118"/>
            <a:chExt cx="1555" cy="1187"/>
          </a:xfrm>
        </p:grpSpPr>
        <p:pic>
          <p:nvPicPr>
            <p:cNvPr id="7174" name="Picture 46" descr="U1ppt题号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7" y="3118"/>
              <a:ext cx="1555" cy="118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5" name="文本框 6"/>
            <p:cNvSpPr txBox="1"/>
            <p:nvPr/>
          </p:nvSpPr>
          <p:spPr>
            <a:xfrm>
              <a:off x="1732" y="3262"/>
              <a:ext cx="56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</p:grpSp>
      <p:sp>
        <p:nvSpPr>
          <p:cNvPr id="49" name="矩形 48"/>
          <p:cNvSpPr/>
          <p:nvPr/>
        </p:nvSpPr>
        <p:spPr>
          <a:xfrm>
            <a:off x="2620804" y="1983929"/>
            <a:ext cx="7047257" cy="5326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Times New Roman" panose="02020603050405020304" pitchFamily="18" charset="0"/>
              </a:rPr>
              <a:t>王奶奶摘了 20 个苹果，估计一下大约重多少千克。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749279" y="3149885"/>
            <a:ext cx="8790305" cy="3021330"/>
            <a:chOff x="3161" y="3978"/>
            <a:chExt cx="13843" cy="475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61" y="3978"/>
              <a:ext cx="2021" cy="2021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9" y="5343"/>
              <a:ext cx="2021" cy="2021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19" y="6486"/>
              <a:ext cx="2021" cy="2021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82" y="4000"/>
              <a:ext cx="2021" cy="2021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22" y="5329"/>
              <a:ext cx="2021" cy="202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84" y="5804"/>
              <a:ext cx="2021" cy="202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14" y="6716"/>
              <a:ext cx="2021" cy="202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511" y="4389"/>
              <a:ext cx="2021" cy="202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1" y="4389"/>
              <a:ext cx="2021" cy="202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847" y="4695"/>
              <a:ext cx="2021" cy="202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04" y="6021"/>
              <a:ext cx="1560" cy="1560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08" y="6251"/>
              <a:ext cx="1560" cy="1560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52" y="6411"/>
              <a:ext cx="1560" cy="1560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80" y="4461"/>
              <a:ext cx="1560" cy="1560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864" y="5804"/>
              <a:ext cx="1560" cy="1560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52" y="6715"/>
              <a:ext cx="1560" cy="1560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963" y="4230"/>
              <a:ext cx="1560" cy="1560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740" y="4230"/>
              <a:ext cx="1560" cy="1560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424" y="5790"/>
              <a:ext cx="1560" cy="1560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23" y="6716"/>
              <a:ext cx="1560" cy="1560"/>
            </a:xfrm>
            <a:prstGeom prst="rect">
              <a:avLst/>
            </a:prstGeom>
          </p:spPr>
        </p:pic>
      </p:grp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话气泡: 圆角矩形 20"/>
          <p:cNvSpPr/>
          <p:nvPr/>
        </p:nvSpPr>
        <p:spPr>
          <a:xfrm>
            <a:off x="2918142" y="1487468"/>
            <a:ext cx="6875780" cy="814746"/>
          </a:xfrm>
          <a:prstGeom prst="wedgeRoundRectCallout">
            <a:avLst>
              <a:gd name="adj1" fmla="val -61628"/>
              <a:gd name="adj2" fmla="val -6870"/>
              <a:gd name="adj3" fmla="val 16667"/>
            </a:avLst>
          </a:prstGeom>
          <a:noFill/>
          <a:ln w="3175">
            <a:solidFill>
              <a:srgbClr val="1E9B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先估计</a:t>
            </a:r>
            <a:r>
              <a:rPr lang="en-US" altLang="zh-CN" sz="40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1</a:t>
            </a:r>
            <a:r>
              <a:rPr lang="zh-CN" altLang="en-US" sz="40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千克苹果大约有几个。</a:t>
            </a:r>
            <a:endParaRPr lang="zh-CN" altLang="en-US" sz="4000" b="1" noProof="1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275080" y="2990236"/>
            <a:ext cx="3434715" cy="1773555"/>
            <a:chOff x="12061" y="5091"/>
            <a:chExt cx="5409" cy="2793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061" y="6324"/>
              <a:ext cx="1560" cy="1560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101" y="6041"/>
              <a:ext cx="1560" cy="156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376" y="5091"/>
              <a:ext cx="1560" cy="156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621" y="5091"/>
              <a:ext cx="1560" cy="1560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164" y="6041"/>
              <a:ext cx="1560" cy="1560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5924" y="6324"/>
              <a:ext cx="1546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5</a:t>
              </a:r>
              <a:r>
                <a:rPr lang="zh-CN" altLang="en-US" sz="32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个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165620" y="2898161"/>
            <a:ext cx="3548380" cy="1896745"/>
            <a:chOff x="2988" y="4844"/>
            <a:chExt cx="5588" cy="2987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88" y="4844"/>
              <a:ext cx="2021" cy="202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33" y="4989"/>
              <a:ext cx="2021" cy="202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09" y="5810"/>
              <a:ext cx="2021" cy="202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82" y="5810"/>
              <a:ext cx="2021" cy="2021"/>
            </a:xfrm>
            <a:prstGeom prst="rect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7030" y="5752"/>
              <a:ext cx="1546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2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个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914400" y="5560399"/>
            <a:ext cx="1091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苹果有大有小，一般大的 4 个 1 千克，中等个儿的 5 个1 千克。</a:t>
            </a:r>
          </a:p>
        </p:txBody>
      </p:sp>
      <p:sp>
        <p:nvSpPr>
          <p:cNvPr id="23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25" name="文本占位符 2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487545" y="5065273"/>
            <a:ext cx="3237230" cy="600710"/>
            <a:chOff x="6380" y="5287"/>
            <a:chExt cx="5098" cy="946"/>
          </a:xfrm>
        </p:grpSpPr>
        <p:sp>
          <p:nvSpPr>
            <p:cNvPr id="7" name="文本框 6"/>
            <p:cNvSpPr txBox="1"/>
            <p:nvPr/>
          </p:nvSpPr>
          <p:spPr>
            <a:xfrm>
              <a:off x="6380" y="5350"/>
              <a:ext cx="5098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20÷4=      </a:t>
              </a:r>
              <a:r>
                <a:rPr lang="zh-CN" altLang="en-US" sz="28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（千克）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8478" y="5287"/>
              <a:ext cx="993" cy="946"/>
            </a:xfrm>
            <a:prstGeom prst="rect">
              <a:avLst/>
            </a:prstGeom>
            <a:solidFill>
              <a:srgbClr val="FFF25B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srgbClr val="FFFF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571818" y="4205977"/>
            <a:ext cx="11048365" cy="60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如果</a:t>
            </a:r>
            <a:r>
              <a:rPr lang="en-US" altLang="zh-CN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个苹果重</a:t>
            </a:r>
            <a:r>
              <a:rPr lang="en-US" altLang="zh-CN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千克，这些苹果重（    ）千克。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98397" y="1381153"/>
            <a:ext cx="7431404" cy="2554260"/>
            <a:chOff x="3161" y="3978"/>
            <a:chExt cx="13843" cy="4758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61" y="3978"/>
              <a:ext cx="2021" cy="202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9" y="5343"/>
              <a:ext cx="2021" cy="202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19" y="6486"/>
              <a:ext cx="2021" cy="202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82" y="4000"/>
              <a:ext cx="2021" cy="202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22" y="5329"/>
              <a:ext cx="2021" cy="202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84" y="5804"/>
              <a:ext cx="2021" cy="2021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14" y="6716"/>
              <a:ext cx="2021" cy="2021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511" y="4389"/>
              <a:ext cx="2021" cy="2021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1" y="4389"/>
              <a:ext cx="2021" cy="2021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847" y="4695"/>
              <a:ext cx="2021" cy="2021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04" y="6021"/>
              <a:ext cx="1560" cy="1560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08" y="6251"/>
              <a:ext cx="1560" cy="1560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52" y="6411"/>
              <a:ext cx="1560" cy="156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80" y="4461"/>
              <a:ext cx="1560" cy="1560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864" y="5804"/>
              <a:ext cx="1560" cy="1560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52" y="6715"/>
              <a:ext cx="1560" cy="1560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963" y="4230"/>
              <a:ext cx="1560" cy="1560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740" y="4230"/>
              <a:ext cx="1560" cy="1560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424" y="5790"/>
              <a:ext cx="1560" cy="1560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23" y="6716"/>
              <a:ext cx="1560" cy="1560"/>
            </a:xfrm>
            <a:prstGeom prst="rect">
              <a:avLst/>
            </a:prstGeom>
          </p:spPr>
        </p:pic>
      </p:grpSp>
      <p:sp>
        <p:nvSpPr>
          <p:cNvPr id="32" name="TextBox 19"/>
          <p:cNvSpPr txBox="1"/>
          <p:nvPr/>
        </p:nvSpPr>
        <p:spPr>
          <a:xfrm>
            <a:off x="5912053" y="5105914"/>
            <a:ext cx="57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5</a:t>
            </a:r>
          </a:p>
        </p:txBody>
      </p:sp>
      <p:sp>
        <p:nvSpPr>
          <p:cNvPr id="33" name="TextBox 19"/>
          <p:cNvSpPr txBox="1"/>
          <p:nvPr/>
        </p:nvSpPr>
        <p:spPr>
          <a:xfrm>
            <a:off x="7959468" y="4280199"/>
            <a:ext cx="57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5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33755" y="5982597"/>
            <a:ext cx="1052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答：如果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个苹果重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千克，这些苹果重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千克。</a:t>
            </a:r>
          </a:p>
        </p:txBody>
      </p:sp>
      <p:sp>
        <p:nvSpPr>
          <p:cNvPr id="35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36" name="文本占位符 2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39845" y="4957941"/>
            <a:ext cx="4512310" cy="600710"/>
            <a:chOff x="6380" y="5333"/>
            <a:chExt cx="7106" cy="946"/>
          </a:xfrm>
        </p:grpSpPr>
        <p:sp>
          <p:nvSpPr>
            <p:cNvPr id="7" name="文本框 6"/>
            <p:cNvSpPr txBox="1"/>
            <p:nvPr/>
          </p:nvSpPr>
          <p:spPr>
            <a:xfrm>
              <a:off x="6380" y="5350"/>
              <a:ext cx="7106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20÷5=      </a:t>
              </a:r>
              <a:r>
                <a:rPr lang="zh-CN" altLang="en-US" sz="2800" b="1">
                  <a:solidFill>
                    <a:srgbClr val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（千克）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9507" y="5333"/>
              <a:ext cx="993" cy="946"/>
            </a:xfrm>
            <a:prstGeom prst="rect">
              <a:avLst/>
            </a:prstGeom>
            <a:solidFill>
              <a:srgbClr val="FFF25B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srgbClr val="FFFF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855346" y="4100920"/>
            <a:ext cx="11059795" cy="60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如果</a:t>
            </a:r>
            <a:r>
              <a:rPr lang="en-US" altLang="zh-CN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个苹果重</a:t>
            </a:r>
            <a:r>
              <a:rPr lang="en-US" altLang="zh-CN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千克，这些苹果重（    ）千克。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48701" y="1420016"/>
            <a:ext cx="7530796" cy="2588422"/>
            <a:chOff x="3161" y="3978"/>
            <a:chExt cx="13843" cy="4758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61" y="3978"/>
              <a:ext cx="2021" cy="202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89" y="5343"/>
              <a:ext cx="2021" cy="202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19" y="6486"/>
              <a:ext cx="2021" cy="202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82" y="4000"/>
              <a:ext cx="2021" cy="2021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22" y="5329"/>
              <a:ext cx="2021" cy="202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984" y="5804"/>
              <a:ext cx="2021" cy="2021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014" y="6716"/>
              <a:ext cx="2021" cy="2021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511" y="4389"/>
              <a:ext cx="2021" cy="2021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1" y="4389"/>
              <a:ext cx="2021" cy="2021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847" y="4695"/>
              <a:ext cx="2021" cy="2021"/>
            </a:xfrm>
            <a:prstGeom prst="rect">
              <a:avLst/>
            </a:prstGeom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304" y="6021"/>
              <a:ext cx="1560" cy="1560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08" y="6251"/>
              <a:ext cx="1560" cy="1560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752" y="6411"/>
              <a:ext cx="1560" cy="156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180" y="4461"/>
              <a:ext cx="1560" cy="1560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864" y="5804"/>
              <a:ext cx="1560" cy="1560"/>
            </a:xfrm>
            <a:prstGeom prst="rect">
              <a:avLst/>
            </a:prstGeom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652" y="6715"/>
              <a:ext cx="1560" cy="1560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963" y="4230"/>
              <a:ext cx="1560" cy="1560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740" y="4230"/>
              <a:ext cx="1560" cy="1560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424" y="5790"/>
              <a:ext cx="1560" cy="1560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7F7F7">
                    <a:alpha val="100000"/>
                  </a:srgbClr>
                </a:clrFrom>
                <a:clrTo>
                  <a:srgbClr val="F7F7F7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23" y="6716"/>
              <a:ext cx="1560" cy="1560"/>
            </a:xfrm>
            <a:prstGeom prst="rect">
              <a:avLst/>
            </a:prstGeom>
          </p:spPr>
        </p:pic>
      </p:grpSp>
      <p:sp>
        <p:nvSpPr>
          <p:cNvPr id="32" name="TextBox 19"/>
          <p:cNvSpPr txBox="1"/>
          <p:nvPr/>
        </p:nvSpPr>
        <p:spPr>
          <a:xfrm>
            <a:off x="5810567" y="4969371"/>
            <a:ext cx="57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4</a:t>
            </a:r>
          </a:p>
        </p:txBody>
      </p:sp>
      <p:sp>
        <p:nvSpPr>
          <p:cNvPr id="33" name="TextBox 19"/>
          <p:cNvSpPr txBox="1"/>
          <p:nvPr/>
        </p:nvSpPr>
        <p:spPr>
          <a:xfrm>
            <a:off x="8237835" y="4194495"/>
            <a:ext cx="57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4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972353" y="5857319"/>
            <a:ext cx="1052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答：如果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个苹果重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千克，这些苹果重</a:t>
            </a:r>
            <a:r>
              <a:rPr lang="en-US" altLang="zh-CN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千克。</a:t>
            </a:r>
          </a:p>
        </p:txBody>
      </p:sp>
      <p:sp>
        <p:nvSpPr>
          <p:cNvPr id="35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36" name="文本占位符 2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探索新知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1"/>
          <p:cNvSpPr txBox="1"/>
          <p:nvPr/>
        </p:nvSpPr>
        <p:spPr>
          <a:xfrm>
            <a:off x="733139" y="1238802"/>
            <a:ext cx="11039669" cy="5326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1.(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选自教材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P106 T9)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调查一下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500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克鸡蛋有几个。估一估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65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+mn-ea"/>
              </a:rPr>
              <a:t>个鸡蛋约重多少千克。</a:t>
            </a:r>
            <a:endParaRPr lang="zh-CN" altLang="en-US" sz="2400" b="1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48544" y="1887897"/>
            <a:ext cx="490537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请同学们自己做一做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巩固练习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761429" y="2369087"/>
            <a:ext cx="5042535" cy="5326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>
              <a:defRPr lang="zh-CN"/>
            </a:defPPr>
            <a:lvl1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r>
              <a:rPr lang="en-US" altLang="zh-CN"/>
              <a:t>2.(</a:t>
            </a:r>
            <a:r>
              <a:rPr lang="zh-CN" altLang="en-US"/>
              <a:t>选自教材</a:t>
            </a:r>
            <a:r>
              <a:rPr lang="en-US" altLang="zh-CN"/>
              <a:t>P107 T10)</a:t>
            </a:r>
          </a:p>
        </p:txBody>
      </p:sp>
      <p:pic>
        <p:nvPicPr>
          <p:cNvPr id="8" name="图片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1792" y="2947201"/>
            <a:ext cx="5400674" cy="313394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AutoShape 27"/>
          <p:cNvSpPr/>
          <p:nvPr/>
        </p:nvSpPr>
        <p:spPr>
          <a:xfrm>
            <a:off x="5559804" y="2947201"/>
            <a:ext cx="4110969" cy="510778"/>
          </a:xfrm>
          <a:prstGeom prst="wedgeRoundRectCallout">
            <a:avLst>
              <a:gd name="adj1" fmla="val -40435"/>
              <a:gd name="adj2" fmla="val 69468"/>
              <a:gd name="adj3" fmla="val 16667"/>
            </a:avLst>
          </a:prstGeom>
          <a:noFill/>
          <a:ln w="19050" cap="flat" cmpd="sng">
            <a:solidFill>
              <a:srgbClr val="1E9BD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我买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千克苹果，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 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千克桃。</a:t>
            </a:r>
          </a:p>
        </p:txBody>
      </p:sp>
      <p:sp>
        <p:nvSpPr>
          <p:cNvPr id="10" name="AutoShape 27"/>
          <p:cNvSpPr/>
          <p:nvPr/>
        </p:nvSpPr>
        <p:spPr>
          <a:xfrm>
            <a:off x="6640258" y="5067466"/>
            <a:ext cx="4930365" cy="919401"/>
          </a:xfrm>
          <a:prstGeom prst="wedgeRoundRectCallout">
            <a:avLst>
              <a:gd name="adj1" fmla="val -60388"/>
              <a:gd name="adj2" fmla="val -8747"/>
              <a:gd name="adj3" fmla="val 16667"/>
            </a:avLst>
          </a:prstGeom>
          <a:noFill/>
          <a:ln w="19050" cap="flat" cmpd="sng">
            <a:solidFill>
              <a:srgbClr val="1E9BD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500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克荔枝给奶奶吃，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2500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克西瓜我和爸爸、妈妈吃。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21790" y="6193394"/>
            <a:ext cx="8719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你能提出什么数学问题？你会解答吗？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 bldLvl="0" animBg="1"/>
      <p:bldP spid="1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21790" y="1654176"/>
          <a:ext cx="532800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水果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价格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苹果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桃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香蕉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5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荔枝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8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西瓜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3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菠萝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3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元</a:t>
                      </a:r>
                      <a:r>
                        <a:rPr lang="en-US" altLang="zh-CN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/500</a:t>
                      </a:r>
                      <a:r>
                        <a:rPr lang="zh-CN" altLang="en-US" sz="2400" b="1">
                          <a:solidFill>
                            <a:sysClr val="windowText" lastClr="0000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  <a:cs typeface="Times New Roman" panose="02020603050405020304" pitchFamily="18" charset="0"/>
                          <a:sym typeface="+mn-ea"/>
                        </a:rPr>
                        <a:t>克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229" name="TextBox 22"/>
          <p:cNvSpPr txBox="1"/>
          <p:nvPr/>
        </p:nvSpPr>
        <p:spPr>
          <a:xfrm>
            <a:off x="6916366" y="1911050"/>
            <a:ext cx="334081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阿姨一共花了多少钱？</a:t>
            </a:r>
          </a:p>
        </p:txBody>
      </p:sp>
      <p:sp>
        <p:nvSpPr>
          <p:cNvPr id="9224" name="TextBox 71"/>
          <p:cNvSpPr txBox="1"/>
          <p:nvPr/>
        </p:nvSpPr>
        <p:spPr>
          <a:xfrm>
            <a:off x="6916365" y="2638055"/>
            <a:ext cx="335012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苹果：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2×2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（元）</a:t>
            </a:r>
          </a:p>
        </p:txBody>
      </p:sp>
      <p:sp>
        <p:nvSpPr>
          <p:cNvPr id="9225" name="TextBox 73"/>
          <p:cNvSpPr txBox="1"/>
          <p:nvPr/>
        </p:nvSpPr>
        <p:spPr>
          <a:xfrm>
            <a:off x="6916365" y="4719679"/>
            <a:ext cx="4335040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答：阿姨买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千克苹果，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千克桃共花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元钱。</a:t>
            </a:r>
          </a:p>
        </p:txBody>
      </p:sp>
      <p:sp>
        <p:nvSpPr>
          <p:cNvPr id="9226" name="TextBox 74"/>
          <p:cNvSpPr txBox="1"/>
          <p:nvPr/>
        </p:nvSpPr>
        <p:spPr>
          <a:xfrm>
            <a:off x="6916365" y="3365060"/>
            <a:ext cx="327455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桃：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1×4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（元）</a:t>
            </a:r>
          </a:p>
        </p:txBody>
      </p:sp>
      <p:sp>
        <p:nvSpPr>
          <p:cNvPr id="9227" name="TextBox 75"/>
          <p:cNvSpPr txBox="1"/>
          <p:nvPr/>
        </p:nvSpPr>
        <p:spPr>
          <a:xfrm>
            <a:off x="6916365" y="4092065"/>
            <a:ext cx="242106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（元）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巩固练习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24" grpId="0"/>
      <p:bldP spid="9225" grpId="0"/>
      <p:bldP spid="9226" grpId="0"/>
      <p:bldP spid="92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0"/>
          <p:cNvSpPr/>
          <p:nvPr/>
        </p:nvSpPr>
        <p:spPr>
          <a:xfrm>
            <a:off x="1006475" y="1188121"/>
            <a:ext cx="10179050" cy="50494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base" latinLnBrk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(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选自教材</a:t>
            </a:r>
            <a:r>
              <a:rPr lang="en-US" altLang="zh-CN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P107 T11)</a:t>
            </a:r>
            <a:r>
              <a:rPr lang="zh-CN" altLang="en-US" sz="2400" b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下面的秤最多能秤多重的物品？</a:t>
            </a:r>
            <a:endParaRPr lang="zh-CN" altLang="en-US" sz="2400" b="1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p:pic>
        <p:nvPicPr>
          <p:cNvPr id="47108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71090" y="2138956"/>
            <a:ext cx="7510145" cy="3352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文本框 9"/>
          <p:cNvSpPr txBox="1"/>
          <p:nvPr/>
        </p:nvSpPr>
        <p:spPr>
          <a:xfrm>
            <a:off x="4910566" y="4717356"/>
            <a:ext cx="72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67375" y="5009743"/>
            <a:ext cx="956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130</a:t>
            </a:r>
          </a:p>
        </p:txBody>
      </p:sp>
      <p:sp>
        <p:nvSpPr>
          <p:cNvPr id="8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44488" y="368300"/>
            <a:ext cx="777302" cy="523220"/>
          </a:xfrm>
        </p:spPr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9" name="文本占位符 3"/>
          <p:cNvSpPr>
            <a:spLocks noGrp="1"/>
          </p:cNvSpPr>
          <p:nvPr>
            <p:ph type="body" sz="quarter" idx="11"/>
          </p:nvPr>
        </p:nvSpPr>
        <p:spPr>
          <a:xfrm>
            <a:off x="1048544" y="368300"/>
            <a:ext cx="2234153" cy="523220"/>
          </a:xfrm>
        </p:spPr>
        <p:txBody>
          <a:bodyPr/>
          <a:lstStyle/>
          <a:p>
            <a:r>
              <a:rPr lang="zh-CN" altLang="en-US"/>
              <a:t>巩固练习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10.10"/>
  <p:tag name="AS_TITLE" val="Aspose.Slides for .NET 4.0 Client Profile"/>
  <p:tag name="AS_VERSION" val="18.10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宽屏</PresentationFormat>
  <Paragraphs>103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FandolFang R</vt:lpstr>
      <vt:lpstr>等线</vt:lpstr>
      <vt:lpstr>楷体</vt:lpstr>
      <vt:lpstr>思源黑体 CN Bold</vt:lpstr>
      <vt:lpstr>思源黑体 CN Heavy</vt:lpstr>
      <vt:lpstr>思源黑体 CN Light</vt:lpstr>
      <vt:lpstr>宋体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2020-07-28T09:03:00Z</cp:lastPrinted>
  <dcterms:created xsi:type="dcterms:W3CDTF">2020-07-28T09:03:00Z</dcterms:created>
  <dcterms:modified xsi:type="dcterms:W3CDTF">2023-01-16T16:54:55Z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D9C30F82BDA142D19C1600C31188CDAA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