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7" r:id="rId2"/>
    <p:sldId id="266" r:id="rId3"/>
    <p:sldId id="355" r:id="rId4"/>
    <p:sldId id="424" r:id="rId5"/>
    <p:sldId id="425" r:id="rId6"/>
    <p:sldId id="356" r:id="rId7"/>
    <p:sldId id="426" r:id="rId8"/>
    <p:sldId id="412" r:id="rId9"/>
    <p:sldId id="427" r:id="rId10"/>
    <p:sldId id="428" r:id="rId11"/>
    <p:sldId id="429" r:id="rId12"/>
    <p:sldId id="413" r:id="rId13"/>
    <p:sldId id="416" r:id="rId14"/>
    <p:sldId id="430" r:id="rId15"/>
    <p:sldId id="431" r:id="rId16"/>
    <p:sldId id="432" r:id="rId17"/>
    <p:sldId id="433" r:id="rId18"/>
    <p:sldId id="434" r:id="rId19"/>
    <p:sldId id="435" r:id="rId20"/>
    <p:sldId id="436" r:id="rId21"/>
    <p:sldId id="400" r:id="rId22"/>
    <p:sldId id="290" r:id="rId23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55">
          <p15:clr>
            <a:srgbClr val="A4A3A4"/>
          </p15:clr>
        </p15:guide>
        <p15:guide id="2" pos="29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7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-1644" y="-666"/>
      </p:cViewPr>
      <p:guideLst>
        <p:guide orient="horz" pos="1555"/>
        <p:guide pos="29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AB55D-0A60-46AA-BD1E-44124709BFA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89533-62BD-4BCA-99E1-B0A6D32119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89533-62BD-4BCA-99E1-B0A6D321195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89533-62BD-4BCA-99E1-B0A6D321195F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1161-D323-4017-9933-B330A349A44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370B-002E-4D4A-897C-5452154468E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1161-D323-4017-9933-B330A349A44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370B-002E-4D4A-897C-5452154468E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1161-D323-4017-9933-B330A349A44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370B-002E-4D4A-897C-5452154468E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1161-D323-4017-9933-B330A349A44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370B-002E-4D4A-897C-5452154468E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1161-D323-4017-9933-B330A349A44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370B-002E-4D4A-897C-5452154468E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1161-D323-4017-9933-B330A349A44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370B-002E-4D4A-897C-5452154468E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1161-D323-4017-9933-B330A349A44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370B-002E-4D4A-897C-5452154468E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1161-D323-4017-9933-B330A349A44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370B-002E-4D4A-897C-5452154468E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1161-D323-4017-9933-B330A349A44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370B-002E-4D4A-897C-5452154468E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1161-D323-4017-9933-B330A349A44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370B-002E-4D4A-897C-5452154468E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01161-D323-4017-9933-B330A349A44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A370B-002E-4D4A-897C-5452154468E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7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1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组合 7"/>
          <p:cNvGrpSpPr/>
          <p:nvPr userDrawn="1"/>
        </p:nvGrpSpPr>
        <p:grpSpPr>
          <a:xfrm>
            <a:off x="0" y="0"/>
            <a:ext cx="771233" cy="1582616"/>
            <a:chOff x="702016" y="0"/>
            <a:chExt cx="2309838" cy="5673419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2025748" y="0"/>
              <a:ext cx="0" cy="3346236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15" cstate="email"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backgroundRemoval t="898" b="100000" l="0" r="100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>
            <a:xfrm>
              <a:off x="702016" y="2773378"/>
              <a:ext cx="2309838" cy="2900041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包含 运输&#10;&#10;已生成高可信度的说明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0"/>
            <a:ext cx="9142810" cy="514283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595793" y="475901"/>
            <a:ext cx="794489" cy="302390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游山西村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85406" y="2571415"/>
            <a:ext cx="630942" cy="928391"/>
          </a:xfrm>
          <a:prstGeom prst="rect">
            <a:avLst/>
          </a:prstGeom>
          <a:noFill/>
        </p:spPr>
        <p:txBody>
          <a:bodyPr vert="eaVert" wrap="square" lIns="68580" tIns="34290" rIns="68580" bIns="34290" rtlCol="0">
            <a:spAutoFit/>
          </a:bodyPr>
          <a:lstStyle/>
          <a:p>
            <a:r>
              <a:rPr lang="zh-CN" altLang="en-US" sz="32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陆游</a:t>
            </a:r>
          </a:p>
        </p:txBody>
      </p:sp>
      <p:sp>
        <p:nvSpPr>
          <p:cNvPr id="8" name="矩形 7"/>
          <p:cNvSpPr/>
          <p:nvPr/>
        </p:nvSpPr>
        <p:spPr>
          <a:xfrm>
            <a:off x="2476119" y="4442850"/>
            <a:ext cx="236154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kern="0" smtClean="0">
                <a:solidFill>
                  <a:srgbClr val="000000"/>
                </a:solidFill>
                <a:cs typeface="+mn-ea"/>
                <a:sym typeface="+mn-lt"/>
              </a:rPr>
              <a:t>www.PPT818.com</a:t>
            </a:r>
            <a:endParaRPr sz="2000" kern="0" dirty="0" smtClean="0">
              <a:solidFill>
                <a:srgbClr val="000000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0" y="0"/>
            <a:ext cx="771233" cy="1582616"/>
            <a:chOff x="702016" y="0"/>
            <a:chExt cx="2309838" cy="5673419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2025748" y="0"/>
              <a:ext cx="0" cy="3346236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图片 5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98" b="100000" l="0" r="100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>
            <a:xfrm>
              <a:off x="702016" y="2773378"/>
              <a:ext cx="2309838" cy="2900041"/>
            </a:xfrm>
            <a:prstGeom prst="rect">
              <a:avLst/>
            </a:prstGeom>
          </p:spPr>
        </p:pic>
      </p:grpSp>
      <p:cxnSp>
        <p:nvCxnSpPr>
          <p:cNvPr id="8" name="直接连接符 7"/>
          <p:cNvCxnSpPr/>
          <p:nvPr/>
        </p:nvCxnSpPr>
        <p:spPr>
          <a:xfrm>
            <a:off x="8936501" y="3312941"/>
            <a:ext cx="0" cy="1700703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463391" y="213836"/>
            <a:ext cx="2833688" cy="7001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4100" b="1">
                <a:cs typeface="+mn-ea"/>
                <a:sym typeface="+mn-lt"/>
              </a:rPr>
              <a:t>诗歌赏析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133124" y="1144905"/>
            <a:ext cx="4923949" cy="43767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C00000"/>
                </a:solidFill>
                <a:cs typeface="+mn-ea"/>
                <a:sym typeface="+mn-lt"/>
              </a:rPr>
              <a:t>箫鼓追随春社近，衣冠简朴古风存。</a:t>
            </a:r>
          </a:p>
        </p:txBody>
      </p:sp>
      <p:sp>
        <p:nvSpPr>
          <p:cNvPr id="14" name="矩形 13"/>
          <p:cNvSpPr/>
          <p:nvPr/>
        </p:nvSpPr>
        <p:spPr>
          <a:xfrm>
            <a:off x="1072039" y="1834992"/>
            <a:ext cx="6999446" cy="297703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sz="1800" dirty="0">
                <a:cs typeface="+mn-ea"/>
                <a:sym typeface="+mn-lt"/>
              </a:rPr>
              <a:t>  </a:t>
            </a:r>
            <a:r>
              <a:rPr sz="1800" dirty="0">
                <a:solidFill>
                  <a:srgbClr val="C00000"/>
                </a:solidFill>
                <a:cs typeface="+mn-ea"/>
                <a:sym typeface="+mn-lt"/>
              </a:rPr>
              <a:t>颈联</a:t>
            </a:r>
            <a:r>
              <a:rPr sz="1800" dirty="0">
                <a:cs typeface="+mn-ea"/>
                <a:sym typeface="+mn-lt"/>
              </a:rPr>
              <a:t>：由自然入人事，描摹了南宋初年的农村风俗画卷。读者不难体味出诗人所要表达的热爱传统文化的深情。“社”为土地神。春社，在立春后第五个戊日。这一天农家祭社祈年，热热闹闹，吹吹打打，充满着丰收的期待。这个节日来源很古，《周礼》里就有记载。苏轼《蝶恋花·密州上元》也说：“击鼓吹箫，却入农桑社。”到宋代还很盛行。而陆游在这里更以“衣冠简朴古风存”，赞美着这个古老的乡土风俗，显示出他对吾土吾民之爱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0" y="0"/>
            <a:ext cx="771233" cy="1582616"/>
            <a:chOff x="702016" y="0"/>
            <a:chExt cx="2309838" cy="5673419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2025748" y="0"/>
              <a:ext cx="0" cy="3346236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图片 5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98" b="100000" l="0" r="100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>
            <a:xfrm>
              <a:off x="702016" y="2773378"/>
              <a:ext cx="2309838" cy="2900041"/>
            </a:xfrm>
            <a:prstGeom prst="rect">
              <a:avLst/>
            </a:prstGeom>
          </p:spPr>
        </p:pic>
      </p:grpSp>
      <p:cxnSp>
        <p:nvCxnSpPr>
          <p:cNvPr id="8" name="直接连接符 7"/>
          <p:cNvCxnSpPr/>
          <p:nvPr/>
        </p:nvCxnSpPr>
        <p:spPr>
          <a:xfrm>
            <a:off x="8936501" y="3312941"/>
            <a:ext cx="0" cy="1700703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463391" y="213836"/>
            <a:ext cx="2833688" cy="7001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4100" b="1">
                <a:cs typeface="+mn-ea"/>
                <a:sym typeface="+mn-lt"/>
              </a:rPr>
              <a:t>诗歌赏析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133124" y="1144905"/>
            <a:ext cx="4923949" cy="43767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C00000"/>
                </a:solidFill>
                <a:cs typeface="+mn-ea"/>
                <a:sym typeface="+mn-lt"/>
              </a:rPr>
              <a:t>从今若许闲乘月，拄杖无时夜叩门。</a:t>
            </a:r>
          </a:p>
        </p:txBody>
      </p:sp>
      <p:sp>
        <p:nvSpPr>
          <p:cNvPr id="14" name="矩形 13"/>
          <p:cNvSpPr/>
          <p:nvPr/>
        </p:nvSpPr>
        <p:spPr>
          <a:xfrm>
            <a:off x="771525" y="1777365"/>
            <a:ext cx="7495223" cy="297703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sz="1800" dirty="0">
                <a:solidFill>
                  <a:srgbClr val="C00000"/>
                </a:solidFill>
                <a:cs typeface="+mn-ea"/>
                <a:sym typeface="+mn-lt"/>
              </a:rPr>
              <a:t>尾联</a:t>
            </a:r>
            <a:r>
              <a:rPr sz="1800" dirty="0">
                <a:cs typeface="+mn-ea"/>
                <a:sym typeface="+mn-lt"/>
              </a:rPr>
              <a:t>：前三联写了外界情景，并和自己的情感相融。然而诗人似乎意犹未足，故而笔锋一转：“从今若许闲乘月，拄杖无时夜叩门。”无时，也随时。诗人已“游”了一整天，此时明月高悬，整个大地笼罩在一片淡淡的清光中，给春社过后的村庄也染上了一层静谧的色彩，别有一番情趣。于是这两句从胸中自然流出：但愿从今以后，能够拄杖乘月，轻叩柴扉，与老农亲切絮语，此情此景，不亦乐乎!一个热爱家乡，与农民亲密无间的诗人便跃然纸上。 表达了诗人对田园生活的喜爱和不舍之情。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0" y="0"/>
            <a:ext cx="771233" cy="1582616"/>
            <a:chOff x="702016" y="0"/>
            <a:chExt cx="2309838" cy="5673419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2025748" y="0"/>
              <a:ext cx="0" cy="3346236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图片 5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98" b="100000" l="0" r="100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>
            <a:xfrm>
              <a:off x="702016" y="2773378"/>
              <a:ext cx="2309838" cy="2900041"/>
            </a:xfrm>
            <a:prstGeom prst="rect">
              <a:avLst/>
            </a:prstGeom>
          </p:spPr>
        </p:pic>
      </p:grpSp>
      <p:sp>
        <p:nvSpPr>
          <p:cNvPr id="3" name="文本框 2"/>
          <p:cNvSpPr txBox="1"/>
          <p:nvPr/>
        </p:nvSpPr>
        <p:spPr>
          <a:xfrm>
            <a:off x="3197067" y="241935"/>
            <a:ext cx="2750344" cy="7001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4100" b="1">
                <a:cs typeface="+mn-ea"/>
                <a:sym typeface="+mn-lt"/>
              </a:rPr>
              <a:t>诗歌主旨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539716" y="1567815"/>
            <a:ext cx="6284595" cy="200739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 anchor="ctr">
            <a:spAutoFit/>
          </a:bodyPr>
          <a:lstStyle/>
          <a:p>
            <a:pPr indent="533400">
              <a:lnSpc>
                <a:spcPct val="150000"/>
              </a:lnSpc>
            </a:pPr>
            <a:r>
              <a:rPr lang="zh-CN" altLang="en-US" sz="2100" dirty="0">
                <a:cs typeface="+mn-ea"/>
                <a:sym typeface="+mn-lt"/>
              </a:rPr>
              <a:t>这首诗写作者到山西村做客，生动地描画出一幅色彩明丽的农村风光，表达了诗人对农村淳朴民风的陶醉，及对秀丽清新的山村景色和淳朴农村生活的喜爱之情。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0" y="0"/>
            <a:ext cx="771233" cy="1582616"/>
            <a:chOff x="702016" y="0"/>
            <a:chExt cx="2309838" cy="5673419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2025748" y="0"/>
              <a:ext cx="0" cy="3346236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图片 5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98" b="100000" l="0" r="100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>
            <a:xfrm>
              <a:off x="702016" y="2773378"/>
              <a:ext cx="2309838" cy="2900041"/>
            </a:xfrm>
            <a:prstGeom prst="rect">
              <a:avLst/>
            </a:prstGeom>
          </p:spPr>
        </p:pic>
      </p:grpSp>
      <p:cxnSp>
        <p:nvCxnSpPr>
          <p:cNvPr id="8" name="直接连接符 7"/>
          <p:cNvCxnSpPr/>
          <p:nvPr/>
        </p:nvCxnSpPr>
        <p:spPr>
          <a:xfrm>
            <a:off x="8936501" y="3312941"/>
            <a:ext cx="0" cy="1700703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463391" y="213836"/>
            <a:ext cx="2833688" cy="7001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4100" b="1">
                <a:cs typeface="+mn-ea"/>
                <a:sym typeface="+mn-lt"/>
              </a:rPr>
              <a:t>当堂练习</a:t>
            </a:r>
          </a:p>
        </p:txBody>
      </p:sp>
      <p:sp>
        <p:nvSpPr>
          <p:cNvPr id="15362" name="Rectangle 5"/>
          <p:cNvSpPr/>
          <p:nvPr/>
        </p:nvSpPr>
        <p:spPr>
          <a:xfrm>
            <a:off x="948690" y="1398270"/>
            <a:ext cx="5594509" cy="43767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/>
          <a:p>
            <a:pPr indent="200025" eaLnBrk="0" hangingPunct="0"/>
            <a:r>
              <a:rPr lang="en-US" altLang="zh-CN" sz="2400" b="1" dirty="0">
                <a:cs typeface="+mn-ea"/>
                <a:sym typeface="+mn-lt"/>
              </a:rPr>
              <a:t>1.</a:t>
            </a:r>
            <a:r>
              <a:rPr lang="zh-CN" altLang="en-US" sz="2400" b="1" dirty="0">
                <a:cs typeface="+mn-ea"/>
                <a:sym typeface="+mn-lt"/>
              </a:rPr>
              <a:t>请概括诗人游山西村时的所见所闻。</a:t>
            </a:r>
            <a:endParaRPr lang="en-US" altLang="zh-CN" sz="2400" b="1" dirty="0">
              <a:cs typeface="+mn-ea"/>
              <a:sym typeface="+mn-lt"/>
            </a:endParaRPr>
          </a:p>
        </p:txBody>
      </p:sp>
      <p:sp>
        <p:nvSpPr>
          <p:cNvPr id="14342" name="TextBox 6"/>
          <p:cNvSpPr txBox="1"/>
          <p:nvPr/>
        </p:nvSpPr>
        <p:spPr>
          <a:xfrm>
            <a:off x="1876425" y="3439001"/>
            <a:ext cx="3086100" cy="48387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indent="200025" eaLnBrk="0" hangingPunct="0"/>
            <a:r>
              <a:rPr lang="zh-CN" altLang="en-US" sz="2700" dirty="0">
                <a:cs typeface="+mn-ea"/>
                <a:sym typeface="+mn-lt"/>
              </a:rPr>
              <a:t>淳朴的风土人情</a:t>
            </a:r>
          </a:p>
        </p:txBody>
      </p:sp>
      <p:sp>
        <p:nvSpPr>
          <p:cNvPr id="14343" name="TextBox 7"/>
          <p:cNvSpPr txBox="1"/>
          <p:nvPr/>
        </p:nvSpPr>
        <p:spPr>
          <a:xfrm>
            <a:off x="1819275" y="2981801"/>
            <a:ext cx="2743200" cy="48387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indent="200025" eaLnBrk="0" hangingPunct="0"/>
            <a:r>
              <a:rPr lang="zh-CN" altLang="en-US" sz="2700" dirty="0">
                <a:cs typeface="+mn-ea"/>
                <a:sym typeface="+mn-lt"/>
              </a:rPr>
              <a:t>优美的景色</a:t>
            </a:r>
          </a:p>
        </p:txBody>
      </p:sp>
      <p:sp>
        <p:nvSpPr>
          <p:cNvPr id="14344" name="TextBox 8"/>
          <p:cNvSpPr txBox="1"/>
          <p:nvPr/>
        </p:nvSpPr>
        <p:spPr>
          <a:xfrm>
            <a:off x="1819275" y="2524601"/>
            <a:ext cx="3143250" cy="48387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indent="200025" eaLnBrk="0" hangingPunct="0"/>
            <a:r>
              <a:rPr lang="zh-CN" altLang="en-US" sz="2700" dirty="0">
                <a:cs typeface="+mn-ea"/>
                <a:sym typeface="+mn-lt"/>
              </a:rPr>
              <a:t>村民的热情好客</a:t>
            </a:r>
          </a:p>
        </p:txBody>
      </p:sp>
      <p:sp>
        <p:nvSpPr>
          <p:cNvPr id="14345" name="左大括号 9"/>
          <p:cNvSpPr/>
          <p:nvPr/>
        </p:nvSpPr>
        <p:spPr>
          <a:xfrm>
            <a:off x="1419225" y="2524601"/>
            <a:ext cx="800100" cy="142875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cap="flat" cmpd="sng">
            <a:solidFill>
              <a:srgbClr val="C00000"/>
            </a:solidFill>
            <a:prstDash val="solid"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pPr eaLnBrk="0" hangingPunct="0"/>
            <a:endParaRPr lang="zh-CN" altLang="en-US" dirty="0">
              <a:solidFill>
                <a:srgbClr val="C00000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" fill="hold"/>
                                        <p:tgtEl>
                                          <p:spTgt spid="1434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4345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8936501" y="3312941"/>
            <a:ext cx="0" cy="1700703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2" name="Rectangle 5"/>
          <p:cNvSpPr/>
          <p:nvPr/>
        </p:nvSpPr>
        <p:spPr>
          <a:xfrm>
            <a:off x="1419226" y="1029177"/>
            <a:ext cx="6294596" cy="80724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/>
          <a:p>
            <a:pPr indent="200025" eaLnBrk="0" hangingPunct="0"/>
            <a:r>
              <a:rPr sz="2400" b="1" dirty="0">
                <a:cs typeface="+mn-ea"/>
                <a:sym typeface="+mn-lt"/>
              </a:rPr>
              <a:t>2.古典诗词讲究炼字，首联中的“足”字用得好，请你说说好在哪里?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429703" y="2303114"/>
            <a:ext cx="6284595" cy="9816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 anchor="ctr">
            <a:spAutoFit/>
          </a:bodyPr>
          <a:lstStyle/>
          <a:p>
            <a:pPr indent="533400">
              <a:lnSpc>
                <a:spcPct val="150000"/>
              </a:lnSpc>
            </a:pPr>
            <a:r>
              <a:rPr lang="zh-CN" altLang="en-US" sz="2100" dirty="0">
                <a:cs typeface="+mn-ea"/>
                <a:sym typeface="+mn-lt"/>
              </a:rPr>
              <a:t> “足”是“充实，丰盈”的意思，“足”字写出了丰收的年景和村民热情好客的淳朴品质。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8936501" y="3312941"/>
            <a:ext cx="0" cy="1700703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2" name="Rectangle 5"/>
          <p:cNvSpPr/>
          <p:nvPr/>
        </p:nvSpPr>
        <p:spPr>
          <a:xfrm>
            <a:off x="1419226" y="844630"/>
            <a:ext cx="6294596" cy="117633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/>
          <a:p>
            <a:pPr indent="200025" eaLnBrk="0" hangingPunct="0"/>
            <a:r>
              <a:rPr sz="2400" b="1" dirty="0">
                <a:cs typeface="+mn-ea"/>
                <a:sym typeface="+mn-lt"/>
              </a:rPr>
              <a:t>3.“柳暗花明”写出了自然美景，请问，为什么用“暗” 来形容“柳” 、用“明”来形容“花”?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429703" y="2303114"/>
            <a:ext cx="6284595" cy="9816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 anchor="ctr">
            <a:spAutoFit/>
          </a:bodyPr>
          <a:lstStyle/>
          <a:p>
            <a:pPr indent="533400">
              <a:lnSpc>
                <a:spcPct val="150000"/>
              </a:lnSpc>
            </a:pPr>
            <a:r>
              <a:rPr lang="zh-CN" altLang="en-US" sz="2100" dirty="0">
                <a:cs typeface="+mn-ea"/>
                <a:sym typeface="+mn-lt"/>
              </a:rPr>
              <a:t>柳色深绿，所以用</a:t>
            </a:r>
            <a:r>
              <a:rPr lang="en-US" altLang="zh-CN" sz="2100" dirty="0">
                <a:cs typeface="+mn-ea"/>
                <a:sym typeface="+mn-lt"/>
              </a:rPr>
              <a:t>"</a:t>
            </a:r>
            <a:r>
              <a:rPr lang="zh-CN" altLang="en-US" sz="2100" dirty="0">
                <a:cs typeface="+mn-ea"/>
                <a:sym typeface="+mn-lt"/>
              </a:rPr>
              <a:t>暗</a:t>
            </a:r>
            <a:r>
              <a:rPr lang="en-US" altLang="zh-CN" sz="2100" dirty="0">
                <a:cs typeface="+mn-ea"/>
                <a:sym typeface="+mn-lt"/>
              </a:rPr>
              <a:t>";</a:t>
            </a:r>
          </a:p>
          <a:p>
            <a:pPr indent="533400">
              <a:lnSpc>
                <a:spcPct val="150000"/>
              </a:lnSpc>
            </a:pPr>
            <a:r>
              <a:rPr lang="zh-CN" altLang="en-US" sz="2100" dirty="0">
                <a:cs typeface="+mn-ea"/>
                <a:sym typeface="+mn-lt"/>
              </a:rPr>
              <a:t>花光艳丽，所以用</a:t>
            </a:r>
            <a:r>
              <a:rPr lang="en-US" altLang="zh-CN" sz="2100" dirty="0">
                <a:cs typeface="+mn-ea"/>
                <a:sym typeface="+mn-lt"/>
              </a:rPr>
              <a:t>"</a:t>
            </a:r>
            <a:r>
              <a:rPr lang="zh-CN" altLang="en-US" sz="2100" dirty="0">
                <a:cs typeface="+mn-ea"/>
                <a:sym typeface="+mn-lt"/>
              </a:rPr>
              <a:t>明</a:t>
            </a:r>
            <a:r>
              <a:rPr lang="en-US" altLang="zh-CN" sz="2100" dirty="0">
                <a:cs typeface="+mn-ea"/>
                <a:sym typeface="+mn-lt"/>
              </a:rPr>
              <a:t>"</a:t>
            </a:r>
            <a:r>
              <a:rPr lang="zh-CN" altLang="en-US" sz="2100" dirty="0">
                <a:cs typeface="+mn-ea"/>
                <a:sym typeface="+mn-lt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8936501" y="3312941"/>
            <a:ext cx="0" cy="1700703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2" name="Rectangle 5"/>
          <p:cNvSpPr/>
          <p:nvPr/>
        </p:nvSpPr>
        <p:spPr>
          <a:xfrm>
            <a:off x="1419226" y="1029177"/>
            <a:ext cx="6294596" cy="80724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/>
          <a:p>
            <a:pPr indent="200025" eaLnBrk="0" hangingPunct="0"/>
            <a:r>
              <a:rPr sz="2400" b="1" dirty="0">
                <a:cs typeface="+mn-ea"/>
                <a:sym typeface="+mn-lt"/>
              </a:rPr>
              <a:t>4.“柳暗花明”流传下来成为一个成语，它现在意思通常指什么?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429703" y="2545487"/>
            <a:ext cx="6284595" cy="49686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 anchor="ctr">
            <a:spAutoFit/>
          </a:bodyPr>
          <a:lstStyle/>
          <a:p>
            <a:pPr indent="533400">
              <a:lnSpc>
                <a:spcPct val="150000"/>
              </a:lnSpc>
            </a:pPr>
            <a:r>
              <a:rPr lang="zh-CN" altLang="en-US" sz="2100" dirty="0">
                <a:cs typeface="+mn-ea"/>
                <a:sym typeface="+mn-lt"/>
              </a:rPr>
              <a:t>比喻困境后重新出现转机，看到希望。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8936501" y="3312941"/>
            <a:ext cx="0" cy="1700703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2" name="Rectangle 5"/>
          <p:cNvSpPr/>
          <p:nvPr/>
        </p:nvSpPr>
        <p:spPr>
          <a:xfrm>
            <a:off x="1419226" y="844630"/>
            <a:ext cx="6294596" cy="117633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/>
          <a:p>
            <a:pPr indent="200025" eaLnBrk="0" hangingPunct="0"/>
            <a:r>
              <a:rPr sz="2400" b="1" dirty="0">
                <a:cs typeface="+mn-ea"/>
                <a:sym typeface="+mn-lt"/>
              </a:rPr>
              <a:t>5.“山重水复疑无路，柳暗花明又一村”是广为流传的佳句，你认为人们会在什么情况下引用它?为什么?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419225" y="1939291"/>
            <a:ext cx="6284595" cy="249221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 anchor="ctr">
            <a:spAutoFit/>
          </a:bodyPr>
          <a:lstStyle/>
          <a:p>
            <a:pPr indent="533400">
              <a:lnSpc>
                <a:spcPct val="150000"/>
              </a:lnSpc>
            </a:pPr>
            <a:r>
              <a:rPr lang="zh-CN" altLang="en-US" sz="2100" dirty="0">
                <a:cs typeface="+mn-ea"/>
                <a:sym typeface="+mn-lt"/>
              </a:rPr>
              <a:t>（</a:t>
            </a:r>
            <a:r>
              <a:rPr lang="en-US" altLang="zh-CN" sz="2100" dirty="0">
                <a:cs typeface="+mn-ea"/>
                <a:sym typeface="+mn-lt"/>
              </a:rPr>
              <a:t>1</a:t>
            </a:r>
            <a:r>
              <a:rPr lang="zh-CN" altLang="en-US" sz="2100" dirty="0">
                <a:cs typeface="+mn-ea"/>
                <a:sym typeface="+mn-lt"/>
              </a:rPr>
              <a:t>）面对困境时。</a:t>
            </a:r>
          </a:p>
          <a:p>
            <a:pPr indent="533400">
              <a:lnSpc>
                <a:spcPct val="150000"/>
              </a:lnSpc>
            </a:pPr>
            <a:r>
              <a:rPr lang="zh-CN" altLang="en-US" sz="2100" dirty="0">
                <a:cs typeface="+mn-ea"/>
                <a:sym typeface="+mn-lt"/>
              </a:rPr>
              <a:t>哲理</a:t>
            </a:r>
            <a:r>
              <a:rPr lang="en-US" altLang="zh-CN" sz="2100" dirty="0">
                <a:cs typeface="+mn-ea"/>
                <a:sym typeface="+mn-lt"/>
              </a:rPr>
              <a:t>:</a:t>
            </a:r>
            <a:r>
              <a:rPr lang="zh-CN" altLang="en-US" sz="2100" dirty="0">
                <a:cs typeface="+mn-ea"/>
                <a:sym typeface="+mn-lt"/>
              </a:rPr>
              <a:t>即不放弃希望，经过努力，一定会有新的出路，进入新的天地。</a:t>
            </a:r>
          </a:p>
          <a:p>
            <a:pPr indent="533400">
              <a:lnSpc>
                <a:spcPct val="150000"/>
              </a:lnSpc>
            </a:pPr>
            <a:r>
              <a:rPr lang="zh-CN" altLang="en-US" sz="2100" dirty="0">
                <a:cs typeface="+mn-ea"/>
                <a:sym typeface="+mn-lt"/>
              </a:rPr>
              <a:t>（</a:t>
            </a:r>
            <a:r>
              <a:rPr lang="en-US" altLang="zh-CN" sz="2100" dirty="0">
                <a:cs typeface="+mn-ea"/>
                <a:sym typeface="+mn-lt"/>
              </a:rPr>
              <a:t>2</a:t>
            </a:r>
            <a:r>
              <a:rPr lang="zh-CN" altLang="en-US" sz="2100" dirty="0">
                <a:cs typeface="+mn-ea"/>
                <a:sym typeface="+mn-lt"/>
              </a:rPr>
              <a:t>）描绘或赞美山水美景时。因为这两句诗描写了山环水绕、柳暗花明的美丽景色。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0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8936501" y="3312941"/>
            <a:ext cx="0" cy="1700703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2" name="Rectangle 5"/>
          <p:cNvSpPr/>
          <p:nvPr/>
        </p:nvSpPr>
        <p:spPr>
          <a:xfrm>
            <a:off x="1409224" y="902494"/>
            <a:ext cx="6501289" cy="80724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/>
          <a:p>
            <a:pPr indent="200025" algn="just" eaLnBrk="0" hangingPunct="0"/>
            <a:r>
              <a:rPr sz="2400" b="1" dirty="0">
                <a:cs typeface="+mn-ea"/>
                <a:sym typeface="+mn-lt"/>
              </a:rPr>
              <a:t>6.“山重水复疑无路，柳暗花明又一村”这一名句为什么千百年来被人们广泛引用?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419225" y="1709738"/>
            <a:ext cx="6491288" cy="29770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 anchor="ctr">
            <a:spAutoFit/>
          </a:bodyPr>
          <a:lstStyle/>
          <a:p>
            <a:pPr indent="533400" algn="just">
              <a:lnSpc>
                <a:spcPct val="150000"/>
              </a:lnSpc>
            </a:pPr>
            <a:r>
              <a:rPr lang="zh-CN" altLang="en-US" sz="2100" dirty="0">
                <a:cs typeface="+mn-ea"/>
                <a:sym typeface="+mn-lt"/>
              </a:rPr>
              <a:t>这句话的本意是</a:t>
            </a:r>
            <a:r>
              <a:rPr lang="en-US" altLang="zh-CN" sz="2100" dirty="0">
                <a:cs typeface="+mn-ea"/>
                <a:sym typeface="+mn-lt"/>
              </a:rPr>
              <a:t>:</a:t>
            </a:r>
            <a:r>
              <a:rPr lang="zh-CN" altLang="en-US" sz="2100" dirty="0">
                <a:cs typeface="+mn-ea"/>
                <a:sym typeface="+mn-lt"/>
              </a:rPr>
              <a:t>诗人在山路上行走时，当认为无路可走时，却惊喜地在转角那柳暗花明外发现了一个村落。这句蕴含哲理，告诉人们：当你认为前路渺茫时，往往在转角处充满了希望。这句话激励遭遇失败的人们，激励他们不要绝望，要对明天充满希望，因此这一名句千百年来被人们引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8936501" y="3312941"/>
            <a:ext cx="0" cy="1700703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2" name="Rectangle 5"/>
          <p:cNvSpPr/>
          <p:nvPr/>
        </p:nvSpPr>
        <p:spPr>
          <a:xfrm>
            <a:off x="1409224" y="902494"/>
            <a:ext cx="6501289" cy="80724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/>
          <a:p>
            <a:pPr indent="200025" algn="just" eaLnBrk="0" hangingPunct="0"/>
            <a:r>
              <a:rPr sz="2400" b="1" dirty="0">
                <a:cs typeface="+mn-ea"/>
                <a:sym typeface="+mn-lt"/>
              </a:rPr>
              <a:t>7.请说说“山重水复疑无路，柳暗花明又一村”这两句诗描绘了怎样的意境？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419225" y="1952149"/>
            <a:ext cx="6491288" cy="249221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 anchor="ctr">
            <a:spAutoFit/>
          </a:bodyPr>
          <a:lstStyle/>
          <a:p>
            <a:pPr indent="533400" algn="just">
              <a:lnSpc>
                <a:spcPct val="150000"/>
              </a:lnSpc>
            </a:pPr>
            <a:r>
              <a:rPr lang="zh-CN" altLang="en-US" sz="2100" dirty="0">
                <a:cs typeface="+mn-ea"/>
                <a:sym typeface="+mn-lt"/>
              </a:rPr>
              <a:t>这两句诗描写了诗人行走于山间，只见重峦叠嶂，山环水绕，蜿蜒的山路越来越难以辨认。诗人正迷惘而找不到路时，突然看见在浓密的绿柳、明艳的花朵的掩映下几间农家茅舍若隐若现。诗人的心情顿时由疑虑到豁然开朗、欣喜不已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8936501" y="3312941"/>
            <a:ext cx="0" cy="1700703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463392" y="213836"/>
            <a:ext cx="2259806" cy="7001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4100" b="1" dirty="0">
                <a:cs typeface="+mn-ea"/>
                <a:sym typeface="+mn-lt"/>
              </a:rPr>
              <a:t>学习目标</a:t>
            </a:r>
          </a:p>
        </p:txBody>
      </p:sp>
      <p:sp>
        <p:nvSpPr>
          <p:cNvPr id="5122" name="内容占位符 1"/>
          <p:cNvSpPr>
            <a:spLocks noGrp="1"/>
          </p:cNvSpPr>
          <p:nvPr>
            <p:ph idx="1"/>
          </p:nvPr>
        </p:nvSpPr>
        <p:spPr>
          <a:xfrm>
            <a:off x="1267493" y="1421238"/>
            <a:ext cx="6772325" cy="2914650"/>
          </a:xfrm>
        </p:spPr>
        <p:txBody>
          <a:bodyPr vert="horz" wrap="square" lIns="68580" tIns="34290" rIns="68580" bIns="34290" anchor="t">
            <a:normAutofit/>
          </a:bodyPr>
          <a:lstStyle/>
          <a:p>
            <a:pPr marL="0" indent="0">
              <a:lnSpc>
                <a:spcPct val="150000"/>
              </a:lnSpc>
            </a:pPr>
            <a:r>
              <a:rPr dirty="0" smtClean="0">
                <a:cs typeface="+mn-ea"/>
                <a:sym typeface="+mn-lt"/>
              </a:rPr>
              <a:t>1</a:t>
            </a:r>
            <a:r>
              <a:rPr dirty="0">
                <a:cs typeface="+mn-ea"/>
                <a:sym typeface="+mn-lt"/>
              </a:rPr>
              <a:t>.有感情地朗读诗歌，感受诗歌的节奏和韵律。</a:t>
            </a:r>
          </a:p>
          <a:p>
            <a:pPr marL="0" indent="0">
              <a:lnSpc>
                <a:spcPct val="150000"/>
              </a:lnSpc>
            </a:pPr>
            <a:r>
              <a:rPr dirty="0" smtClean="0">
                <a:cs typeface="+mn-ea"/>
                <a:sym typeface="+mn-lt"/>
              </a:rPr>
              <a:t>2</a:t>
            </a:r>
            <a:r>
              <a:rPr dirty="0">
                <a:cs typeface="+mn-ea"/>
                <a:sym typeface="+mn-lt"/>
              </a:rPr>
              <a:t>.理解诗歌的主题，体味诗歌优美的意境；赏析诗中写景、蕴含哲理的名句。（重）</a:t>
            </a:r>
          </a:p>
          <a:p>
            <a:pPr marL="0" indent="0">
              <a:lnSpc>
                <a:spcPct val="150000"/>
              </a:lnSpc>
            </a:pPr>
            <a:r>
              <a:rPr dirty="0" smtClean="0">
                <a:cs typeface="+mn-ea"/>
                <a:sym typeface="+mn-lt"/>
              </a:rPr>
              <a:t>3</a:t>
            </a:r>
            <a:r>
              <a:rPr dirty="0">
                <a:cs typeface="+mn-ea"/>
                <a:sym typeface="+mn-lt"/>
              </a:rPr>
              <a:t>.感受诗人的悠闲惬意之情，培养热爱大自然的思想感情。（难）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/>
          <p:nvPr/>
        </p:nvSpPr>
        <p:spPr>
          <a:xfrm>
            <a:off x="1319689" y="815340"/>
            <a:ext cx="6533674" cy="376189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/>
          <a:p>
            <a:pPr eaLnBrk="0" hangingPunct="0"/>
            <a:r>
              <a:rPr lang="zh-CN" altLang="en-US" sz="2400" dirty="0">
                <a:cs typeface="+mn-ea"/>
                <a:sym typeface="+mn-lt"/>
              </a:rPr>
              <a:t>一、用诗句填空。</a:t>
            </a:r>
          </a:p>
          <a:p>
            <a:pPr eaLnBrk="0" hangingPunct="0"/>
            <a:r>
              <a:rPr lang="en-US" altLang="zh-CN" sz="2400" dirty="0">
                <a:cs typeface="+mn-ea"/>
                <a:sym typeface="+mn-lt"/>
              </a:rPr>
              <a:t>1.</a:t>
            </a:r>
            <a:r>
              <a:rPr lang="zh-CN" altLang="en-US" sz="2400" dirty="0">
                <a:cs typeface="+mn-ea"/>
                <a:sym typeface="+mn-lt"/>
              </a:rPr>
              <a:t>本诗中写出丰收的年景和农民热情好客的一句是：</a:t>
            </a:r>
            <a:endParaRPr lang="en-US" altLang="zh-CN" sz="2400" dirty="0">
              <a:cs typeface="+mn-ea"/>
              <a:sym typeface="+mn-lt"/>
            </a:endParaRPr>
          </a:p>
          <a:p>
            <a:pPr eaLnBrk="0" hangingPunct="0"/>
            <a:endParaRPr lang="en-US" altLang="zh-CN" sz="2400" dirty="0">
              <a:cs typeface="+mn-ea"/>
              <a:sym typeface="+mn-lt"/>
            </a:endParaRPr>
          </a:p>
          <a:p>
            <a:pPr eaLnBrk="0" hangingPunct="0"/>
            <a:r>
              <a:rPr lang="en-US" altLang="zh-CN" sz="2400" dirty="0">
                <a:cs typeface="+mn-ea"/>
                <a:sym typeface="+mn-lt"/>
              </a:rPr>
              <a:t>         </a:t>
            </a:r>
            <a:endParaRPr lang="zh-CN" altLang="en-US" sz="2400" dirty="0">
              <a:cs typeface="+mn-ea"/>
              <a:sym typeface="+mn-lt"/>
            </a:endParaRPr>
          </a:p>
          <a:p>
            <a:pPr eaLnBrk="0" hangingPunct="0"/>
            <a:r>
              <a:rPr lang="en-US" altLang="zh-CN" sz="2400" dirty="0">
                <a:cs typeface="+mn-ea"/>
                <a:sym typeface="+mn-lt"/>
              </a:rPr>
              <a:t>2.</a:t>
            </a:r>
            <a:r>
              <a:rPr lang="zh-CN" altLang="en-US" sz="2400" dirty="0">
                <a:cs typeface="+mn-ea"/>
                <a:sym typeface="+mn-lt"/>
              </a:rPr>
              <a:t>描绘乡村社日前夕热闹情景的句子是：</a:t>
            </a:r>
            <a:endParaRPr lang="en-US" altLang="zh-CN" sz="2400" dirty="0">
              <a:cs typeface="+mn-ea"/>
              <a:sym typeface="+mn-lt"/>
            </a:endParaRPr>
          </a:p>
          <a:p>
            <a:pPr eaLnBrk="0" hangingPunct="0"/>
            <a:endParaRPr lang="en-US" altLang="zh-CN" sz="2400" dirty="0">
              <a:cs typeface="+mn-ea"/>
              <a:sym typeface="+mn-lt"/>
            </a:endParaRPr>
          </a:p>
          <a:p>
            <a:pPr eaLnBrk="0" hangingPunct="0"/>
            <a:r>
              <a:rPr lang="en-US" altLang="zh-CN" sz="2400" dirty="0">
                <a:cs typeface="+mn-ea"/>
                <a:sym typeface="+mn-lt"/>
              </a:rPr>
              <a:t>        </a:t>
            </a:r>
            <a:endParaRPr lang="zh-CN" altLang="en-US" sz="2400" dirty="0">
              <a:cs typeface="+mn-ea"/>
              <a:sym typeface="+mn-lt"/>
            </a:endParaRPr>
          </a:p>
          <a:p>
            <a:pPr eaLnBrk="0" hangingPunct="0"/>
            <a:r>
              <a:rPr lang="en-US" altLang="zh-CN" sz="2400" dirty="0">
                <a:cs typeface="+mn-ea"/>
                <a:sym typeface="+mn-lt"/>
              </a:rPr>
              <a:t>3.</a:t>
            </a:r>
            <a:r>
              <a:rPr lang="zh-CN" altLang="en-US" sz="2400" dirty="0">
                <a:cs typeface="+mn-ea"/>
                <a:sym typeface="+mn-lt"/>
              </a:rPr>
              <a:t>写作者主观心境的句子是：</a:t>
            </a:r>
            <a:endParaRPr lang="en-US" altLang="zh-CN" sz="2400" dirty="0">
              <a:cs typeface="+mn-ea"/>
              <a:sym typeface="+mn-lt"/>
            </a:endParaRPr>
          </a:p>
          <a:p>
            <a:pPr eaLnBrk="0" hangingPunct="0"/>
            <a:r>
              <a:rPr lang="en-US" altLang="zh-CN" sz="2400" dirty="0">
                <a:cs typeface="+mn-ea"/>
                <a:sym typeface="+mn-lt"/>
              </a:rPr>
              <a:t>           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22534" name="TextBox 5"/>
          <p:cNvSpPr txBox="1"/>
          <p:nvPr/>
        </p:nvSpPr>
        <p:spPr>
          <a:xfrm>
            <a:off x="1319689" y="2047399"/>
            <a:ext cx="6066473" cy="43767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400" dirty="0">
                <a:solidFill>
                  <a:srgbClr val="C00000"/>
                </a:solidFill>
                <a:cs typeface="+mn-ea"/>
                <a:sym typeface="+mn-lt"/>
              </a:rPr>
              <a:t>莫笑农家腊酒浑，丰年留客足鸡豚。</a:t>
            </a:r>
          </a:p>
        </p:txBody>
      </p:sp>
      <p:sp>
        <p:nvSpPr>
          <p:cNvPr id="22535" name="TextBox 6"/>
          <p:cNvSpPr txBox="1"/>
          <p:nvPr/>
        </p:nvSpPr>
        <p:spPr>
          <a:xfrm>
            <a:off x="1319688" y="3131820"/>
            <a:ext cx="7199948" cy="43767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400" dirty="0">
                <a:solidFill>
                  <a:srgbClr val="C00000"/>
                </a:solidFill>
                <a:cs typeface="+mn-ea"/>
                <a:sym typeface="+mn-lt"/>
              </a:rPr>
              <a:t>箫鼓追随春社近，衣冠简朴古风存。</a:t>
            </a:r>
          </a:p>
        </p:txBody>
      </p:sp>
      <p:sp>
        <p:nvSpPr>
          <p:cNvPr id="22536" name="TextBox 7"/>
          <p:cNvSpPr txBox="1"/>
          <p:nvPr/>
        </p:nvSpPr>
        <p:spPr>
          <a:xfrm>
            <a:off x="1319689" y="4274820"/>
            <a:ext cx="7066598" cy="43767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400" dirty="0">
                <a:solidFill>
                  <a:srgbClr val="C00000"/>
                </a:solidFill>
                <a:cs typeface="+mn-ea"/>
                <a:sym typeface="+mn-lt"/>
              </a:rPr>
              <a:t>从今若许闲乘月，拄杖无时夜叩门。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" fill="hold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" fill="hold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050132" y="841058"/>
            <a:ext cx="6968966" cy="3461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pPr indent="533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100" dirty="0">
                <a:cs typeface="+mn-ea"/>
                <a:sym typeface="+mn-lt"/>
              </a:rPr>
              <a:t>1</a:t>
            </a:r>
            <a:r>
              <a:rPr lang="en-US" altLang="zh-CN" sz="2100" dirty="0">
                <a:solidFill>
                  <a:schemeClr val="tx1">
                    <a:alpha val="75999"/>
                  </a:schemeClr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cs typeface="+mn-ea"/>
                <a:sym typeface="+mn-lt"/>
              </a:rPr>
              <a:t>.</a:t>
            </a:r>
            <a:r>
              <a:rPr lang="zh-CN" altLang="zh-CN" sz="2100" dirty="0">
                <a:cs typeface="+mn-ea"/>
                <a:sym typeface="+mn-lt"/>
              </a:rPr>
              <a:t>从诗体上看，这是一首</a:t>
            </a:r>
            <a:r>
              <a:rPr lang="en-US" altLang="zh-CN" sz="2100" dirty="0">
                <a:cs typeface="+mn-ea"/>
                <a:sym typeface="+mn-lt"/>
              </a:rPr>
              <a:t>         </a:t>
            </a:r>
            <a:r>
              <a:rPr lang="zh-CN" altLang="zh-CN" sz="2100" dirty="0">
                <a:cs typeface="+mn-ea"/>
                <a:sym typeface="+mn-lt"/>
              </a:rPr>
              <a:t>诗，全诗紧扣一个“</a:t>
            </a:r>
            <a:r>
              <a:rPr lang="en-US" altLang="zh-CN" sz="2100" dirty="0">
                <a:cs typeface="+mn-ea"/>
                <a:sym typeface="+mn-lt"/>
              </a:rPr>
              <a:t>   </a:t>
            </a:r>
            <a:r>
              <a:rPr lang="zh-CN" altLang="zh-CN" sz="2100" dirty="0">
                <a:cs typeface="+mn-ea"/>
                <a:sym typeface="+mn-lt"/>
              </a:rPr>
              <a:t>”字，按时间的推移和空间的转换来叙述。</a:t>
            </a:r>
          </a:p>
          <a:p>
            <a:pPr indent="5334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100" dirty="0">
                <a:cs typeface="+mn-ea"/>
                <a:sym typeface="+mn-lt"/>
              </a:rPr>
              <a:t>2.</a:t>
            </a:r>
            <a:r>
              <a:rPr lang="zh-CN" altLang="en-US" sz="2100" dirty="0">
                <a:cs typeface="+mn-ea"/>
                <a:sym typeface="+mn-lt"/>
              </a:rPr>
              <a:t>一个“   ”字，表达了农家款客尽其所有的盛情。一个“   ”字，写出了曲折多变的景色，点明这变化的景色是作者的主观感受所致。</a:t>
            </a:r>
          </a:p>
          <a:p>
            <a:pPr indent="533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100" dirty="0">
                <a:cs typeface="+mn-ea"/>
                <a:sym typeface="+mn-lt"/>
              </a:rPr>
              <a:t>3.</a:t>
            </a:r>
            <a:r>
              <a:rPr lang="zh-CN" altLang="en-US" sz="2100" dirty="0">
                <a:cs typeface="+mn-ea"/>
                <a:sym typeface="+mn-lt"/>
              </a:rPr>
              <a:t>从“丰年待客足鸡豚”能够看出村里人的         特点，全诗表现      的气氛。</a:t>
            </a:r>
          </a:p>
        </p:txBody>
      </p:sp>
      <p:sp>
        <p:nvSpPr>
          <p:cNvPr id="23559" name="TextBox 6"/>
          <p:cNvSpPr txBox="1"/>
          <p:nvPr/>
        </p:nvSpPr>
        <p:spPr>
          <a:xfrm>
            <a:off x="2671762" y="1913573"/>
            <a:ext cx="440055" cy="43767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r>
              <a:rPr lang="zh-CN" altLang="zh-CN" sz="2400" dirty="0">
                <a:solidFill>
                  <a:srgbClr val="C00000"/>
                </a:solidFill>
                <a:cs typeface="+mn-ea"/>
                <a:sym typeface="+mn-lt"/>
              </a:rPr>
              <a:t>足</a:t>
            </a:r>
          </a:p>
        </p:txBody>
      </p:sp>
      <p:sp>
        <p:nvSpPr>
          <p:cNvPr id="23560" name="TextBox 7"/>
          <p:cNvSpPr txBox="1"/>
          <p:nvPr/>
        </p:nvSpPr>
        <p:spPr>
          <a:xfrm>
            <a:off x="1878806" y="2353152"/>
            <a:ext cx="578168" cy="43767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r>
              <a:rPr lang="zh-CN" altLang="zh-CN" sz="2400" dirty="0">
                <a:solidFill>
                  <a:srgbClr val="C00000"/>
                </a:solidFill>
                <a:cs typeface="+mn-ea"/>
                <a:sym typeface="+mn-lt"/>
              </a:rPr>
              <a:t>疑</a:t>
            </a:r>
          </a:p>
        </p:txBody>
      </p:sp>
      <p:sp>
        <p:nvSpPr>
          <p:cNvPr id="23561" name="TextBox 8"/>
          <p:cNvSpPr txBox="1"/>
          <p:nvPr/>
        </p:nvSpPr>
        <p:spPr>
          <a:xfrm>
            <a:off x="6666072" y="3367088"/>
            <a:ext cx="1594961" cy="43767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r>
              <a:rPr lang="zh-CN" altLang="zh-CN" sz="2400" dirty="0">
                <a:solidFill>
                  <a:srgbClr val="C00000"/>
                </a:solidFill>
                <a:cs typeface="+mn-ea"/>
                <a:sym typeface="+mn-lt"/>
              </a:rPr>
              <a:t>热情</a:t>
            </a:r>
            <a:r>
              <a:rPr lang="zh-CN" altLang="en-US" sz="2400" dirty="0">
                <a:solidFill>
                  <a:srgbClr val="C00000"/>
                </a:solidFill>
                <a:cs typeface="+mn-ea"/>
                <a:sym typeface="+mn-lt"/>
              </a:rPr>
              <a:t>好客</a:t>
            </a:r>
          </a:p>
        </p:txBody>
      </p:sp>
      <p:sp>
        <p:nvSpPr>
          <p:cNvPr id="23562" name="TextBox 9"/>
          <p:cNvSpPr txBox="1"/>
          <p:nvPr/>
        </p:nvSpPr>
        <p:spPr>
          <a:xfrm>
            <a:off x="2456974" y="3804762"/>
            <a:ext cx="869633" cy="43767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r>
              <a:rPr lang="zh-CN" altLang="zh-CN" sz="2400" dirty="0">
                <a:solidFill>
                  <a:srgbClr val="C00000"/>
                </a:solidFill>
                <a:cs typeface="+mn-ea"/>
                <a:sym typeface="+mn-lt"/>
              </a:rPr>
              <a:t>和谐</a:t>
            </a:r>
          </a:p>
        </p:txBody>
      </p:sp>
      <p:sp>
        <p:nvSpPr>
          <p:cNvPr id="23563" name="TextBox 10"/>
          <p:cNvSpPr txBox="1"/>
          <p:nvPr/>
        </p:nvSpPr>
        <p:spPr>
          <a:xfrm>
            <a:off x="4405448" y="934403"/>
            <a:ext cx="1133951" cy="43767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r>
              <a:rPr lang="zh-CN" altLang="zh-CN" sz="2400" dirty="0">
                <a:solidFill>
                  <a:srgbClr val="C00000"/>
                </a:solidFill>
                <a:cs typeface="+mn-ea"/>
                <a:sym typeface="+mn-lt"/>
              </a:rPr>
              <a:t>七言律</a:t>
            </a:r>
          </a:p>
        </p:txBody>
      </p:sp>
      <p:sp>
        <p:nvSpPr>
          <p:cNvPr id="23564" name="TextBox 11"/>
          <p:cNvSpPr txBox="1"/>
          <p:nvPr/>
        </p:nvSpPr>
        <p:spPr>
          <a:xfrm>
            <a:off x="1414463" y="1372077"/>
            <a:ext cx="464344" cy="43767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r>
              <a:rPr lang="zh-CN" altLang="zh-CN" sz="2400" dirty="0">
                <a:solidFill>
                  <a:srgbClr val="C00000"/>
                </a:solidFill>
                <a:cs typeface="+mn-ea"/>
                <a:sym typeface="+mn-lt"/>
              </a:rPr>
              <a:t>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" fill="hold"/>
                                        <p:tgtEl>
                                          <p:spTgt spid="23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" fill="hold"/>
                                        <p:tgtEl>
                                          <p:spTgt spid="23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" fill="hold"/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" fill="hold"/>
                                        <p:tgtEl>
                                          <p:spTgt spid="23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包含 运输&#10;&#10;已生成高可信度的说明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931"/>
            <a:ext cx="9142810" cy="514283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059860" y="1087325"/>
            <a:ext cx="794489" cy="228524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7200" b="1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谢谢</a:t>
            </a:r>
          </a:p>
        </p:txBody>
      </p:sp>
      <p:pic>
        <p:nvPicPr>
          <p:cNvPr id="5" name="Picture 3" descr="C:\Users\jx16174\Desktop\LOGO\描边.png白边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830571" y="4734212"/>
            <a:ext cx="1160012" cy="409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0" y="0"/>
            <a:ext cx="771233" cy="1582616"/>
            <a:chOff x="702016" y="0"/>
            <a:chExt cx="2309838" cy="5673419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2025748" y="0"/>
              <a:ext cx="0" cy="3346236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图片 5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98" b="100000" l="0" r="100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>
            <a:xfrm>
              <a:off x="702016" y="2773378"/>
              <a:ext cx="2309838" cy="2900041"/>
            </a:xfrm>
            <a:prstGeom prst="rect">
              <a:avLst/>
            </a:prstGeom>
          </p:spPr>
        </p:pic>
      </p:grpSp>
      <p:cxnSp>
        <p:nvCxnSpPr>
          <p:cNvPr id="8" name="直接连接符 7"/>
          <p:cNvCxnSpPr/>
          <p:nvPr/>
        </p:nvCxnSpPr>
        <p:spPr>
          <a:xfrm>
            <a:off x="8936501" y="3312941"/>
            <a:ext cx="0" cy="1700703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463392" y="213836"/>
            <a:ext cx="2259806" cy="7001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4100" b="1">
                <a:cs typeface="+mn-ea"/>
                <a:sym typeface="+mn-lt"/>
              </a:rPr>
              <a:t>作者简介</a:t>
            </a:r>
          </a:p>
        </p:txBody>
      </p:sp>
      <p:sp>
        <p:nvSpPr>
          <p:cNvPr id="15362" name="文本框 3" descr="中国教育出版网"/>
          <p:cNvSpPr txBox="1"/>
          <p:nvPr/>
        </p:nvSpPr>
        <p:spPr>
          <a:xfrm>
            <a:off x="1162625" y="1200073"/>
            <a:ext cx="4490085" cy="339232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zh-CN" altLang="en-US" sz="1800" dirty="0">
                <a:cs typeface="+mn-ea"/>
                <a:sym typeface="+mn-lt"/>
              </a:rPr>
              <a:t> 陆游（1125—1210），字</a:t>
            </a:r>
            <a:r>
              <a:rPr lang="zh-CN" altLang="en-US" sz="1800" dirty="0">
                <a:solidFill>
                  <a:srgbClr val="C00000"/>
                </a:solidFill>
                <a:cs typeface="+mn-ea"/>
                <a:sym typeface="+mn-lt"/>
              </a:rPr>
              <a:t>务观</a:t>
            </a:r>
            <a:r>
              <a:rPr lang="zh-CN" altLang="en-US" sz="1800" dirty="0">
                <a:cs typeface="+mn-ea"/>
                <a:sym typeface="+mn-lt"/>
              </a:rPr>
              <a:t>，号</a:t>
            </a:r>
            <a:r>
              <a:rPr lang="zh-CN" altLang="en-US" sz="1800" dirty="0">
                <a:solidFill>
                  <a:srgbClr val="C00000"/>
                </a:solidFill>
                <a:cs typeface="+mn-ea"/>
                <a:sym typeface="+mn-lt"/>
              </a:rPr>
              <a:t>放翁</a:t>
            </a:r>
            <a:r>
              <a:rPr lang="zh-CN" altLang="en-US" sz="1800" dirty="0">
                <a:cs typeface="+mn-ea"/>
                <a:sym typeface="+mn-lt"/>
              </a:rPr>
              <a:t>。越州山阴（今浙江绍兴）人，</a:t>
            </a:r>
            <a:r>
              <a:rPr lang="zh-CN" altLang="en-US" sz="1800" dirty="0">
                <a:solidFill>
                  <a:srgbClr val="C00000"/>
                </a:solidFill>
                <a:cs typeface="+mn-ea"/>
                <a:sym typeface="+mn-lt"/>
              </a:rPr>
              <a:t>南宋</a:t>
            </a:r>
            <a:r>
              <a:rPr lang="zh-CN" altLang="en-US" sz="1800" dirty="0">
                <a:cs typeface="+mn-ea"/>
                <a:sym typeface="+mn-lt"/>
              </a:rPr>
              <a:t>著名诗人。少时受家庭忠君思想熏陶，高宗时应礼部试，为秦桧所黜。孝宗时赐进士出身。中年入蜀，投身于军旅生活，官至宝章阁待制。晚年退居家乡。创作诗歌今存九千多首，内容极为丰富。作品有《剑南诗稿》《渭南文集》《南唐书》《老学庵笔记》等。 </a:t>
            </a:r>
          </a:p>
        </p:txBody>
      </p:sp>
      <p:pic>
        <p:nvPicPr>
          <p:cNvPr id="5123" name="Picture 4" descr="mrwx0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359843" y="1237774"/>
            <a:ext cx="2228850" cy="2921794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0" y="0"/>
            <a:ext cx="771233" cy="1582616"/>
            <a:chOff x="702016" y="0"/>
            <a:chExt cx="2309838" cy="5673419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2025748" y="0"/>
              <a:ext cx="0" cy="3346236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图片 5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98" b="100000" l="0" r="100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>
            <a:xfrm>
              <a:off x="702016" y="2773378"/>
              <a:ext cx="2309838" cy="2900041"/>
            </a:xfrm>
            <a:prstGeom prst="rect">
              <a:avLst/>
            </a:prstGeom>
          </p:spPr>
        </p:pic>
      </p:grpSp>
      <p:cxnSp>
        <p:nvCxnSpPr>
          <p:cNvPr id="8" name="直接连接符 7"/>
          <p:cNvCxnSpPr/>
          <p:nvPr/>
        </p:nvCxnSpPr>
        <p:spPr>
          <a:xfrm>
            <a:off x="8936501" y="3312941"/>
            <a:ext cx="0" cy="1700703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463392" y="213836"/>
            <a:ext cx="2259806" cy="7001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4100" b="1">
                <a:cs typeface="+mn-ea"/>
                <a:sym typeface="+mn-lt"/>
              </a:rPr>
              <a:t>创作背景</a:t>
            </a:r>
          </a:p>
        </p:txBody>
      </p:sp>
      <p:sp>
        <p:nvSpPr>
          <p:cNvPr id="15362" name="文本框 3" descr="中国教育出版网"/>
          <p:cNvSpPr txBox="1"/>
          <p:nvPr/>
        </p:nvSpPr>
        <p:spPr>
          <a:xfrm>
            <a:off x="1577816" y="933450"/>
            <a:ext cx="6551295" cy="380809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zh-CN" altLang="en-US" sz="1800" dirty="0">
                <a:cs typeface="+mn-ea"/>
                <a:sym typeface="+mn-lt"/>
              </a:rPr>
              <a:t>此诗作于宋孝宗乾道三年（1167）初春，当时陆游正罢官闲居在家。在此之前，陆游曾任隆兴府（今江西南昌）通判，因在隆兴二年（1164）积极支持抗金将帅张浚北伐，符离战败后，遭到朝廷中主和投降派的排挤打击，以“交结台谏，鼓唱是非，力说张浚用兵”的罪名，从隆兴府通判任上罢官归故里。陆游回到家乡的心情是相当复杂的，苦闷和激愤的感情交织在一起，然而他并没有心灰意冷。“慷慨心犹壮”（《闻雨》）的爱国情绪，使他在农村生活中感受到希望和光明，并将这种感受倾泻到自己的诗歌创作里。此诗即在故乡山阴（今浙江绍兴）所作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/>
          <p:nvPr/>
        </p:nvSpPr>
        <p:spPr>
          <a:xfrm>
            <a:off x="1743075" y="2171701"/>
            <a:ext cx="5829300" cy="191500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algn="ctr" eaLnBrk="0" hangingPunct="0"/>
            <a:r>
              <a:rPr lang="zh-CN" altLang="en-US" sz="2400" dirty="0">
                <a:solidFill>
                  <a:srgbClr val="C00000"/>
                </a:solidFill>
                <a:cs typeface="+mn-ea"/>
                <a:sym typeface="+mn-lt"/>
              </a:rPr>
              <a:t>陆  游</a:t>
            </a:r>
          </a:p>
          <a:p>
            <a:pPr algn="ctr" eaLnBrk="0" hangingPunct="0"/>
            <a:r>
              <a:rPr lang="zh-CN" altLang="en-US" sz="2400" dirty="0">
                <a:cs typeface="+mn-ea"/>
                <a:sym typeface="+mn-lt"/>
              </a:rPr>
              <a:t>莫笑农家</a:t>
            </a:r>
            <a:r>
              <a:rPr lang="en-US" altLang="zh-CN" sz="2400" dirty="0">
                <a:cs typeface="+mn-ea"/>
                <a:sym typeface="+mn-lt"/>
              </a:rPr>
              <a:t>/</a:t>
            </a:r>
            <a:r>
              <a:rPr lang="zh-CN" altLang="en-US" sz="2400" dirty="0">
                <a:cs typeface="+mn-ea"/>
                <a:sym typeface="+mn-lt"/>
              </a:rPr>
              <a:t>腊酒浑，丰年留客</a:t>
            </a:r>
            <a:r>
              <a:rPr lang="en-US" altLang="zh-CN" sz="2400" dirty="0">
                <a:cs typeface="+mn-ea"/>
                <a:sym typeface="+mn-lt"/>
              </a:rPr>
              <a:t>/</a:t>
            </a:r>
            <a:r>
              <a:rPr lang="zh-CN" altLang="en-US" sz="2400" dirty="0">
                <a:cs typeface="+mn-ea"/>
                <a:sym typeface="+mn-lt"/>
              </a:rPr>
              <a:t>足鸡豚。</a:t>
            </a:r>
          </a:p>
          <a:p>
            <a:pPr algn="ctr" eaLnBrk="0" hangingPunct="0"/>
            <a:r>
              <a:rPr lang="zh-CN" altLang="en-US" sz="2400" dirty="0">
                <a:cs typeface="+mn-ea"/>
                <a:sym typeface="+mn-lt"/>
              </a:rPr>
              <a:t>山重水复</a:t>
            </a:r>
            <a:r>
              <a:rPr lang="en-US" altLang="zh-CN" sz="2400" dirty="0">
                <a:cs typeface="+mn-ea"/>
                <a:sym typeface="+mn-lt"/>
              </a:rPr>
              <a:t>/</a:t>
            </a:r>
            <a:r>
              <a:rPr lang="zh-CN" altLang="en-US" sz="2400" dirty="0">
                <a:cs typeface="+mn-ea"/>
                <a:sym typeface="+mn-lt"/>
              </a:rPr>
              <a:t>疑无路，柳暗花明</a:t>
            </a:r>
            <a:r>
              <a:rPr lang="en-US" altLang="zh-CN" sz="2400" dirty="0">
                <a:cs typeface="+mn-ea"/>
                <a:sym typeface="+mn-lt"/>
              </a:rPr>
              <a:t>/</a:t>
            </a:r>
            <a:r>
              <a:rPr lang="zh-CN" altLang="en-US" sz="2400" dirty="0">
                <a:cs typeface="+mn-ea"/>
                <a:sym typeface="+mn-lt"/>
              </a:rPr>
              <a:t>又一村。</a:t>
            </a:r>
          </a:p>
          <a:p>
            <a:pPr algn="ctr" eaLnBrk="0" hangingPunct="0"/>
            <a:r>
              <a:rPr lang="zh-CN" altLang="en-US" sz="2400" dirty="0">
                <a:cs typeface="+mn-ea"/>
                <a:sym typeface="+mn-lt"/>
              </a:rPr>
              <a:t>箫鼓追随</a:t>
            </a:r>
            <a:r>
              <a:rPr lang="en-US" altLang="zh-CN" sz="2400" dirty="0">
                <a:cs typeface="+mn-ea"/>
                <a:sym typeface="+mn-lt"/>
              </a:rPr>
              <a:t>/</a:t>
            </a:r>
            <a:r>
              <a:rPr lang="zh-CN" altLang="en-US" sz="2400" dirty="0">
                <a:cs typeface="+mn-ea"/>
                <a:sym typeface="+mn-lt"/>
              </a:rPr>
              <a:t>春社近，衣冠简朴</a:t>
            </a:r>
            <a:r>
              <a:rPr lang="en-US" altLang="zh-CN" sz="2400" dirty="0">
                <a:cs typeface="+mn-ea"/>
                <a:sym typeface="+mn-lt"/>
              </a:rPr>
              <a:t>/</a:t>
            </a:r>
            <a:r>
              <a:rPr lang="zh-CN" altLang="en-US" sz="2400" dirty="0">
                <a:cs typeface="+mn-ea"/>
                <a:sym typeface="+mn-lt"/>
              </a:rPr>
              <a:t>古风存。</a:t>
            </a:r>
          </a:p>
          <a:p>
            <a:pPr algn="ctr" eaLnBrk="0" hangingPunct="0"/>
            <a:r>
              <a:rPr lang="zh-CN" altLang="en-US" sz="2400" dirty="0">
                <a:cs typeface="+mn-ea"/>
                <a:sym typeface="+mn-lt"/>
              </a:rPr>
              <a:t>从今若许</a:t>
            </a:r>
            <a:r>
              <a:rPr lang="en-US" altLang="zh-CN" sz="2400" dirty="0">
                <a:cs typeface="+mn-ea"/>
                <a:sym typeface="+mn-lt"/>
              </a:rPr>
              <a:t>/</a:t>
            </a:r>
            <a:r>
              <a:rPr lang="zh-CN" altLang="en-US" sz="2400" dirty="0">
                <a:cs typeface="+mn-ea"/>
                <a:sym typeface="+mn-lt"/>
              </a:rPr>
              <a:t>闲乘月，拄杖无时</a:t>
            </a:r>
            <a:r>
              <a:rPr lang="en-US" altLang="zh-CN" sz="2400" dirty="0">
                <a:cs typeface="+mn-ea"/>
                <a:sym typeface="+mn-lt"/>
              </a:rPr>
              <a:t>/</a:t>
            </a:r>
            <a:r>
              <a:rPr lang="zh-CN" altLang="en-US" sz="2400" dirty="0">
                <a:cs typeface="+mn-ea"/>
                <a:sym typeface="+mn-lt"/>
              </a:rPr>
              <a:t>夜叩门。</a:t>
            </a:r>
          </a:p>
        </p:txBody>
      </p:sp>
      <p:sp>
        <p:nvSpPr>
          <p:cNvPr id="6" name="矩形 5"/>
          <p:cNvSpPr/>
          <p:nvPr/>
        </p:nvSpPr>
        <p:spPr>
          <a:xfrm>
            <a:off x="3670935" y="1352714"/>
            <a:ext cx="1973580" cy="62245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cs typeface="+mn-ea"/>
                <a:sym typeface="+mn-lt"/>
              </a:rPr>
              <a:t>游山西村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066925" y="317183"/>
            <a:ext cx="5181124" cy="7001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4100" b="1">
                <a:cs typeface="+mn-ea"/>
                <a:sym typeface="+mn-lt"/>
              </a:rPr>
              <a:t>朗读诗歌，读准节奏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0" y="0"/>
            <a:ext cx="771233" cy="1582616"/>
            <a:chOff x="702016" y="0"/>
            <a:chExt cx="2309838" cy="5673419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2025748" y="0"/>
              <a:ext cx="0" cy="3346236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图片 5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98" b="100000" l="0" r="100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>
            <a:xfrm>
              <a:off x="702016" y="2773378"/>
              <a:ext cx="2309838" cy="2900041"/>
            </a:xfrm>
            <a:prstGeom prst="rect">
              <a:avLst/>
            </a:prstGeom>
          </p:spPr>
        </p:pic>
      </p:grpSp>
      <p:cxnSp>
        <p:nvCxnSpPr>
          <p:cNvPr id="8" name="直接连接符 7"/>
          <p:cNvCxnSpPr/>
          <p:nvPr/>
        </p:nvCxnSpPr>
        <p:spPr>
          <a:xfrm>
            <a:off x="8936501" y="3312941"/>
            <a:ext cx="0" cy="1700703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463391" y="213836"/>
            <a:ext cx="2833688" cy="7001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4100" b="1">
                <a:cs typeface="+mn-ea"/>
                <a:sym typeface="+mn-lt"/>
              </a:rPr>
              <a:t>分析诗意</a:t>
            </a:r>
          </a:p>
        </p:txBody>
      </p:sp>
      <p:sp>
        <p:nvSpPr>
          <p:cNvPr id="8194" name="Rectangle 5"/>
          <p:cNvSpPr/>
          <p:nvPr/>
        </p:nvSpPr>
        <p:spPr>
          <a:xfrm>
            <a:off x="1751648" y="1039416"/>
            <a:ext cx="2575560" cy="376189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/>
          <a:p>
            <a:pPr algn="ctr" eaLnBrk="0" hangingPunct="0"/>
            <a:r>
              <a:rPr lang="zh-CN" altLang="en-US" sz="2400" dirty="0">
                <a:cs typeface="+mn-ea"/>
                <a:sym typeface="+mn-lt"/>
              </a:rPr>
              <a:t>莫笑农家</a:t>
            </a:r>
            <a:r>
              <a:rPr lang="zh-CN" altLang="en-US" sz="2400" dirty="0">
                <a:solidFill>
                  <a:srgbClr val="C00000"/>
                </a:solidFill>
                <a:cs typeface="+mn-ea"/>
                <a:sym typeface="+mn-lt"/>
              </a:rPr>
              <a:t>腊酒</a:t>
            </a:r>
            <a:r>
              <a:rPr lang="zh-CN" altLang="en-US" sz="2400" dirty="0">
                <a:cs typeface="+mn-ea"/>
                <a:sym typeface="+mn-lt"/>
              </a:rPr>
              <a:t>浑，</a:t>
            </a:r>
            <a:endParaRPr lang="en-US" altLang="zh-CN" sz="2400" dirty="0">
              <a:cs typeface="+mn-ea"/>
              <a:sym typeface="+mn-lt"/>
            </a:endParaRPr>
          </a:p>
          <a:p>
            <a:pPr algn="ctr" eaLnBrk="0" hangingPunct="0"/>
            <a:endParaRPr lang="en-US" altLang="zh-CN" sz="2400" dirty="0">
              <a:cs typeface="+mn-ea"/>
              <a:sym typeface="+mn-lt"/>
            </a:endParaRPr>
          </a:p>
          <a:p>
            <a:pPr algn="ctr" eaLnBrk="0" hangingPunct="0"/>
            <a:endParaRPr lang="en-US" altLang="zh-CN" sz="2400" dirty="0">
              <a:cs typeface="+mn-ea"/>
              <a:sym typeface="+mn-lt"/>
            </a:endParaRPr>
          </a:p>
          <a:p>
            <a:pPr algn="ctr" eaLnBrk="0" hangingPunct="0"/>
            <a:r>
              <a:rPr lang="zh-CN" altLang="en-US" sz="2400" dirty="0">
                <a:cs typeface="+mn-ea"/>
                <a:sym typeface="+mn-lt"/>
              </a:rPr>
              <a:t>丰年留客</a:t>
            </a:r>
            <a:r>
              <a:rPr lang="zh-CN" altLang="en-US" sz="2400" dirty="0">
                <a:solidFill>
                  <a:srgbClr val="C00000"/>
                </a:solidFill>
                <a:cs typeface="+mn-ea"/>
                <a:sym typeface="+mn-lt"/>
              </a:rPr>
              <a:t>足</a:t>
            </a:r>
            <a:r>
              <a:rPr lang="zh-CN" altLang="en-US" sz="2400" dirty="0">
                <a:cs typeface="+mn-ea"/>
                <a:sym typeface="+mn-lt"/>
              </a:rPr>
              <a:t>鸡</a:t>
            </a:r>
            <a:r>
              <a:rPr lang="zh-CN" altLang="en-US" sz="2400" dirty="0">
                <a:solidFill>
                  <a:srgbClr val="C00000"/>
                </a:solidFill>
                <a:cs typeface="+mn-ea"/>
                <a:sym typeface="+mn-lt"/>
              </a:rPr>
              <a:t>豚</a:t>
            </a:r>
            <a:r>
              <a:rPr lang="zh-CN" altLang="en-US" sz="2400" dirty="0">
                <a:cs typeface="+mn-ea"/>
                <a:sym typeface="+mn-lt"/>
              </a:rPr>
              <a:t>。</a:t>
            </a:r>
            <a:endParaRPr lang="en-US" altLang="zh-CN" sz="2400" dirty="0">
              <a:cs typeface="+mn-ea"/>
              <a:sym typeface="+mn-lt"/>
            </a:endParaRPr>
          </a:p>
          <a:p>
            <a:pPr algn="ctr" eaLnBrk="0" hangingPunct="0"/>
            <a:endParaRPr lang="en-US" altLang="zh-CN" sz="2400" dirty="0">
              <a:cs typeface="+mn-ea"/>
              <a:sym typeface="+mn-lt"/>
            </a:endParaRPr>
          </a:p>
          <a:p>
            <a:pPr algn="ctr" eaLnBrk="0" hangingPunct="0"/>
            <a:endParaRPr lang="zh-CN" altLang="en-US" sz="2400" dirty="0">
              <a:cs typeface="+mn-ea"/>
              <a:sym typeface="+mn-lt"/>
            </a:endParaRPr>
          </a:p>
          <a:p>
            <a:pPr algn="ctr" eaLnBrk="0" hangingPunct="0"/>
            <a:r>
              <a:rPr lang="zh-CN" altLang="en-US" sz="2400" dirty="0">
                <a:solidFill>
                  <a:srgbClr val="C00000"/>
                </a:solidFill>
                <a:cs typeface="+mn-ea"/>
                <a:sym typeface="+mn-lt"/>
              </a:rPr>
              <a:t>山重水复</a:t>
            </a:r>
            <a:r>
              <a:rPr lang="zh-CN" altLang="en-US" sz="2400" dirty="0">
                <a:cs typeface="+mn-ea"/>
                <a:sym typeface="+mn-lt"/>
              </a:rPr>
              <a:t>疑无路，</a:t>
            </a:r>
            <a:endParaRPr lang="en-US" altLang="zh-CN" sz="2400" dirty="0">
              <a:cs typeface="+mn-ea"/>
              <a:sym typeface="+mn-lt"/>
            </a:endParaRPr>
          </a:p>
          <a:p>
            <a:pPr algn="ctr" eaLnBrk="0" hangingPunct="0"/>
            <a:endParaRPr lang="en-US" altLang="zh-CN" sz="2400" dirty="0">
              <a:cs typeface="+mn-ea"/>
              <a:sym typeface="+mn-lt"/>
            </a:endParaRPr>
          </a:p>
          <a:p>
            <a:pPr algn="ctr" eaLnBrk="0" hangingPunct="0"/>
            <a:endParaRPr lang="en-US" altLang="zh-CN" sz="2400" dirty="0">
              <a:cs typeface="+mn-ea"/>
              <a:sym typeface="+mn-lt"/>
            </a:endParaRPr>
          </a:p>
          <a:p>
            <a:pPr algn="ctr" eaLnBrk="0" hangingPunct="0"/>
            <a:r>
              <a:rPr lang="zh-CN" altLang="en-US" sz="2400" dirty="0">
                <a:solidFill>
                  <a:srgbClr val="C00000"/>
                </a:solidFill>
                <a:cs typeface="+mn-ea"/>
                <a:sym typeface="+mn-lt"/>
              </a:rPr>
              <a:t>柳暗花明</a:t>
            </a:r>
            <a:r>
              <a:rPr lang="zh-CN" altLang="en-US" sz="2400" dirty="0">
                <a:cs typeface="+mn-ea"/>
                <a:sym typeface="+mn-lt"/>
              </a:rPr>
              <a:t>又一村。</a:t>
            </a:r>
          </a:p>
        </p:txBody>
      </p:sp>
      <p:sp>
        <p:nvSpPr>
          <p:cNvPr id="11270" name="圆角矩形标注 6"/>
          <p:cNvSpPr/>
          <p:nvPr/>
        </p:nvSpPr>
        <p:spPr>
          <a:xfrm>
            <a:off x="3048953" y="753428"/>
            <a:ext cx="1657350" cy="342900"/>
          </a:xfrm>
          <a:prstGeom prst="wedgeRoundRectCallout">
            <a:avLst>
              <a:gd name="adj1" fmla="val -31042"/>
              <a:gd name="adj2" fmla="val 85875"/>
              <a:gd name="adj3" fmla="val 16667"/>
            </a:avLst>
          </a:prstGeom>
          <a:solidFill>
            <a:srgbClr val="FFF7E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pPr eaLnBrk="0" hangingPunct="0"/>
            <a:r>
              <a:rPr lang="zh-CN" altLang="en-US" sz="1800" dirty="0">
                <a:solidFill>
                  <a:srgbClr val="0033CC"/>
                </a:solidFill>
                <a:cs typeface="+mn-ea"/>
                <a:sym typeface="+mn-lt"/>
              </a:rPr>
              <a:t>冬天酿的酒</a:t>
            </a:r>
          </a:p>
        </p:txBody>
      </p:sp>
      <p:sp>
        <p:nvSpPr>
          <p:cNvPr id="11271" name="圆角矩形标注 7"/>
          <p:cNvSpPr/>
          <p:nvPr/>
        </p:nvSpPr>
        <p:spPr>
          <a:xfrm>
            <a:off x="3277553" y="1667828"/>
            <a:ext cx="742950" cy="457200"/>
          </a:xfrm>
          <a:prstGeom prst="wedgeRoundRectCallout">
            <a:avLst>
              <a:gd name="adj1" fmla="val 25921"/>
              <a:gd name="adj2" fmla="val 89773"/>
              <a:gd name="adj3" fmla="val 16667"/>
            </a:avLst>
          </a:prstGeom>
          <a:solidFill>
            <a:srgbClr val="FFF7E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pPr eaLnBrk="0" hangingPunct="0"/>
            <a:r>
              <a:rPr lang="zh-CN" altLang="en-US" sz="1800" dirty="0">
                <a:solidFill>
                  <a:srgbClr val="0033CC"/>
                </a:solidFill>
                <a:cs typeface="+mn-ea"/>
                <a:sym typeface="+mn-lt"/>
              </a:rPr>
              <a:t>小猪</a:t>
            </a:r>
          </a:p>
        </p:txBody>
      </p:sp>
      <p:sp>
        <p:nvSpPr>
          <p:cNvPr id="11272" name="TextBox 8"/>
          <p:cNvSpPr txBox="1"/>
          <p:nvPr/>
        </p:nvSpPr>
        <p:spPr>
          <a:xfrm>
            <a:off x="4870608" y="1039416"/>
            <a:ext cx="3764433" cy="3462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r>
              <a:rPr lang="zh-CN" altLang="zh-CN" sz="1800" dirty="0">
                <a:cs typeface="+mn-ea"/>
                <a:sym typeface="+mn-lt"/>
              </a:rPr>
              <a:t>不要笑农家腊月里酿的酒浊而又浑</a:t>
            </a:r>
            <a:r>
              <a:rPr lang="zh-CN" altLang="en-US" sz="1800" dirty="0">
                <a:cs typeface="+mn-ea"/>
                <a:sym typeface="+mn-lt"/>
              </a:rPr>
              <a:t>。</a:t>
            </a:r>
          </a:p>
        </p:txBody>
      </p:sp>
      <p:sp>
        <p:nvSpPr>
          <p:cNvPr id="11273" name="TextBox 9"/>
          <p:cNvSpPr txBox="1"/>
          <p:nvPr/>
        </p:nvSpPr>
        <p:spPr>
          <a:xfrm>
            <a:off x="4870609" y="2125266"/>
            <a:ext cx="3764432" cy="3462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r>
              <a:rPr lang="zh-CN" altLang="zh-CN" sz="1800" dirty="0">
                <a:cs typeface="+mn-ea"/>
                <a:sym typeface="+mn-lt"/>
              </a:rPr>
              <a:t>在丰收</a:t>
            </a:r>
            <a:r>
              <a:rPr lang="zh-CN" altLang="en-US" sz="1800" dirty="0">
                <a:cs typeface="+mn-ea"/>
                <a:sym typeface="+mn-lt"/>
              </a:rPr>
              <a:t>的</a:t>
            </a:r>
            <a:r>
              <a:rPr lang="zh-CN" altLang="zh-CN" sz="1800" dirty="0">
                <a:cs typeface="+mn-ea"/>
                <a:sym typeface="+mn-lt"/>
              </a:rPr>
              <a:t>年景里待客菜肴非常丰</a:t>
            </a:r>
            <a:r>
              <a:rPr lang="zh-CN" altLang="en-US" sz="1800" dirty="0">
                <a:cs typeface="+mn-ea"/>
                <a:sym typeface="+mn-lt"/>
              </a:rPr>
              <a:t>盛</a:t>
            </a:r>
            <a:r>
              <a:rPr lang="zh-CN" altLang="zh-CN" sz="1800" dirty="0">
                <a:cs typeface="+mn-ea"/>
                <a:sym typeface="+mn-lt"/>
              </a:rPr>
              <a:t>。</a:t>
            </a:r>
            <a:endParaRPr lang="zh-CN" altLang="en-US" sz="1800" dirty="0">
              <a:cs typeface="+mn-ea"/>
              <a:sym typeface="+mn-lt"/>
            </a:endParaRPr>
          </a:p>
        </p:txBody>
      </p:sp>
      <p:sp>
        <p:nvSpPr>
          <p:cNvPr id="11274" name="Rectangle 6"/>
          <p:cNvSpPr/>
          <p:nvPr/>
        </p:nvSpPr>
        <p:spPr>
          <a:xfrm>
            <a:off x="4870608" y="3441614"/>
            <a:ext cx="3902456" cy="3462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/>
          <a:p>
            <a:pPr eaLnBrk="0" hangingPunct="0"/>
            <a:r>
              <a:rPr lang="zh-CN" altLang="en-US" sz="1800" dirty="0">
                <a:cs typeface="+mn-ea"/>
                <a:sym typeface="+mn-lt"/>
              </a:rPr>
              <a:t>山峦重叠水流曲折正担心无路可走，</a:t>
            </a:r>
          </a:p>
        </p:txBody>
      </p:sp>
      <p:sp>
        <p:nvSpPr>
          <p:cNvPr id="11275" name="TextBox 12"/>
          <p:cNvSpPr txBox="1"/>
          <p:nvPr/>
        </p:nvSpPr>
        <p:spPr>
          <a:xfrm>
            <a:off x="4870609" y="4239816"/>
            <a:ext cx="4065892" cy="3462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eaLnBrk="0" hangingPunct="0"/>
            <a:r>
              <a:rPr lang="zh-CN" altLang="en-US" sz="1800" dirty="0">
                <a:cs typeface="+mn-ea"/>
                <a:sym typeface="+mn-lt"/>
              </a:rPr>
              <a:t>柳绿花艳忽然眼前又</a:t>
            </a:r>
            <a:r>
              <a:rPr lang="zh-CN" altLang="en-US" sz="1800" dirty="0" smtClean="0">
                <a:cs typeface="+mn-ea"/>
                <a:sym typeface="+mn-lt"/>
              </a:rPr>
              <a:t>出现</a:t>
            </a:r>
            <a:r>
              <a:rPr lang="zh-CN" altLang="en-US" sz="1800" dirty="0">
                <a:cs typeface="+mn-ea"/>
                <a:sym typeface="+mn-lt"/>
              </a:rPr>
              <a:t>一个山村。</a:t>
            </a:r>
          </a:p>
        </p:txBody>
      </p:sp>
      <p:sp>
        <p:nvSpPr>
          <p:cNvPr id="11276" name="圆角矩形标注 13"/>
          <p:cNvSpPr/>
          <p:nvPr/>
        </p:nvSpPr>
        <p:spPr>
          <a:xfrm>
            <a:off x="1905953" y="1553528"/>
            <a:ext cx="914400" cy="571500"/>
          </a:xfrm>
          <a:prstGeom prst="wedgeRoundRectCallout">
            <a:avLst>
              <a:gd name="adj1" fmla="val 98000"/>
              <a:gd name="adj2" fmla="val 85875"/>
              <a:gd name="adj3" fmla="val 16667"/>
            </a:avLst>
          </a:prstGeom>
          <a:solidFill>
            <a:srgbClr val="FFF7E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pPr eaLnBrk="0" hangingPunct="0"/>
            <a:r>
              <a:rPr lang="zh-CN" altLang="zh-CN" sz="1800" dirty="0">
                <a:solidFill>
                  <a:srgbClr val="0033CC"/>
                </a:solidFill>
                <a:cs typeface="+mn-ea"/>
                <a:sym typeface="+mn-lt"/>
              </a:rPr>
              <a:t>足够，丰盛</a:t>
            </a:r>
          </a:p>
        </p:txBody>
      </p:sp>
      <p:sp>
        <p:nvSpPr>
          <p:cNvPr id="11277" name="圆角矩形标注 14"/>
          <p:cNvSpPr/>
          <p:nvPr/>
        </p:nvSpPr>
        <p:spPr>
          <a:xfrm>
            <a:off x="2306003" y="2572703"/>
            <a:ext cx="1828800" cy="695325"/>
          </a:xfrm>
          <a:prstGeom prst="wedgeRoundRectCallout">
            <a:avLst>
              <a:gd name="adj1" fmla="val -45861"/>
              <a:gd name="adj2" fmla="val 72088"/>
              <a:gd name="adj3" fmla="val 16667"/>
            </a:avLst>
          </a:prstGeom>
          <a:solidFill>
            <a:srgbClr val="FFF7E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pPr eaLnBrk="0" hangingPunct="0"/>
            <a:r>
              <a:rPr lang="zh-CN" altLang="zh-CN" sz="1800" dirty="0">
                <a:solidFill>
                  <a:srgbClr val="0033CC"/>
                </a:solidFill>
                <a:cs typeface="+mn-ea"/>
                <a:sym typeface="+mn-lt"/>
              </a:rPr>
              <a:t>一座座山、一道道水重重叠叠</a:t>
            </a:r>
          </a:p>
        </p:txBody>
      </p:sp>
      <p:sp>
        <p:nvSpPr>
          <p:cNvPr id="11278" name="圆角矩形标注 15"/>
          <p:cNvSpPr/>
          <p:nvPr/>
        </p:nvSpPr>
        <p:spPr>
          <a:xfrm>
            <a:off x="2020253" y="3725228"/>
            <a:ext cx="1428750" cy="685800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solidFill>
            <a:srgbClr val="FFF7E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pPr eaLnBrk="0" hangingPunct="0"/>
            <a:r>
              <a:rPr lang="zh-CN" altLang="zh-CN" sz="1800" dirty="0">
                <a:solidFill>
                  <a:srgbClr val="0033CC"/>
                </a:solidFill>
                <a:cs typeface="+mn-ea"/>
                <a:sym typeface="+mn-lt"/>
              </a:rPr>
              <a:t>柳色深绿，花色红艳。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" fill="hold"/>
                                        <p:tgtEl>
                                          <p:spTgt spid="1127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" fill="hold"/>
                                        <p:tgtEl>
                                          <p:spTgt spid="1127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" fill="hold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" fill="hold"/>
                                        <p:tgtEl>
                                          <p:spTgt spid="1127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" fill="hold"/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" fill="hold"/>
                                        <p:tgtEl>
                                          <p:spTgt spid="1127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" fill="hold"/>
                                        <p:tgtEl>
                                          <p:spTgt spid="1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11270" grpId="0" bldLvl="0" animBg="1"/>
      <p:bldP spid="11271" grpId="0" bldLvl="0" animBg="1"/>
      <p:bldP spid="11276" grpId="0" bldLvl="0" animBg="1"/>
      <p:bldP spid="11277" grpId="0" bldLvl="0" animBg="1"/>
      <p:bldP spid="11278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4"/>
          <p:cNvSpPr txBox="1"/>
          <p:nvPr/>
        </p:nvSpPr>
        <p:spPr>
          <a:xfrm>
            <a:off x="1434941" y="571500"/>
            <a:ext cx="2686050" cy="376189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2400" dirty="0">
                <a:cs typeface="+mn-ea"/>
                <a:sym typeface="+mn-lt"/>
              </a:rPr>
              <a:t>箫鼓追随春社近，</a:t>
            </a:r>
            <a:endParaRPr lang="en-US" altLang="zh-CN" sz="2400" dirty="0">
              <a:cs typeface="+mn-ea"/>
              <a:sym typeface="+mn-lt"/>
            </a:endParaRPr>
          </a:p>
          <a:p>
            <a:pPr eaLnBrk="0" hangingPunct="0"/>
            <a:endParaRPr lang="en-US" altLang="zh-CN" sz="2400" dirty="0">
              <a:cs typeface="+mn-ea"/>
              <a:sym typeface="+mn-lt"/>
            </a:endParaRPr>
          </a:p>
          <a:p>
            <a:pPr eaLnBrk="0" hangingPunct="0"/>
            <a:endParaRPr lang="en-US" altLang="zh-CN" sz="2400" dirty="0">
              <a:cs typeface="+mn-ea"/>
              <a:sym typeface="+mn-lt"/>
            </a:endParaRPr>
          </a:p>
          <a:p>
            <a:pPr eaLnBrk="0" hangingPunct="0"/>
            <a:r>
              <a:rPr lang="zh-CN" altLang="en-US" sz="2400" dirty="0">
                <a:cs typeface="+mn-ea"/>
                <a:sym typeface="+mn-lt"/>
              </a:rPr>
              <a:t>衣冠简朴</a:t>
            </a:r>
            <a:r>
              <a:rPr lang="zh-CN" altLang="en-US" sz="2400" dirty="0">
                <a:solidFill>
                  <a:srgbClr val="C00000"/>
                </a:solidFill>
                <a:cs typeface="+mn-ea"/>
                <a:sym typeface="+mn-lt"/>
              </a:rPr>
              <a:t>古风存</a:t>
            </a:r>
            <a:r>
              <a:rPr lang="zh-CN" altLang="en-US" sz="2400" dirty="0">
                <a:cs typeface="+mn-ea"/>
                <a:sym typeface="+mn-lt"/>
              </a:rPr>
              <a:t>。</a:t>
            </a:r>
            <a:endParaRPr lang="en-US" altLang="zh-CN" sz="2400" dirty="0">
              <a:cs typeface="+mn-ea"/>
              <a:sym typeface="+mn-lt"/>
            </a:endParaRPr>
          </a:p>
          <a:p>
            <a:pPr eaLnBrk="0" hangingPunct="0"/>
            <a:endParaRPr lang="en-US" altLang="zh-CN" sz="2400" dirty="0">
              <a:cs typeface="+mn-ea"/>
              <a:sym typeface="+mn-lt"/>
            </a:endParaRPr>
          </a:p>
          <a:p>
            <a:pPr eaLnBrk="0" hangingPunct="0"/>
            <a:endParaRPr lang="zh-CN" altLang="en-US" sz="2400" dirty="0">
              <a:cs typeface="+mn-ea"/>
              <a:sym typeface="+mn-lt"/>
            </a:endParaRPr>
          </a:p>
          <a:p>
            <a:pPr eaLnBrk="0" hangingPunct="0"/>
            <a:r>
              <a:rPr lang="zh-CN" altLang="en-US" sz="2400" dirty="0">
                <a:cs typeface="+mn-ea"/>
                <a:sym typeface="+mn-lt"/>
              </a:rPr>
              <a:t>从今若许闲</a:t>
            </a:r>
            <a:r>
              <a:rPr lang="zh-CN" altLang="en-US" sz="2400" dirty="0">
                <a:solidFill>
                  <a:srgbClr val="C00000"/>
                </a:solidFill>
                <a:cs typeface="+mn-ea"/>
                <a:sym typeface="+mn-lt"/>
              </a:rPr>
              <a:t>乘月</a:t>
            </a:r>
            <a:r>
              <a:rPr lang="zh-CN" altLang="en-US" sz="2400" dirty="0">
                <a:cs typeface="+mn-ea"/>
                <a:sym typeface="+mn-lt"/>
              </a:rPr>
              <a:t>，</a:t>
            </a:r>
            <a:endParaRPr lang="en-US" altLang="zh-CN" sz="2400" dirty="0">
              <a:cs typeface="+mn-ea"/>
              <a:sym typeface="+mn-lt"/>
            </a:endParaRPr>
          </a:p>
          <a:p>
            <a:pPr eaLnBrk="0" hangingPunct="0"/>
            <a:endParaRPr lang="en-US" altLang="zh-CN" sz="2400" dirty="0">
              <a:cs typeface="+mn-ea"/>
              <a:sym typeface="+mn-lt"/>
            </a:endParaRPr>
          </a:p>
          <a:p>
            <a:pPr eaLnBrk="0" hangingPunct="0"/>
            <a:endParaRPr lang="en-US" altLang="zh-CN" sz="2400" dirty="0">
              <a:cs typeface="+mn-ea"/>
              <a:sym typeface="+mn-lt"/>
            </a:endParaRPr>
          </a:p>
          <a:p>
            <a:pPr eaLnBrk="0" hangingPunct="0"/>
            <a:r>
              <a:rPr lang="zh-CN" altLang="en-US" sz="2400" dirty="0">
                <a:cs typeface="+mn-ea"/>
                <a:sym typeface="+mn-lt"/>
              </a:rPr>
              <a:t>拄杖</a:t>
            </a:r>
            <a:r>
              <a:rPr lang="zh-CN" altLang="en-US" sz="2400" dirty="0">
                <a:solidFill>
                  <a:srgbClr val="C00000"/>
                </a:solidFill>
                <a:cs typeface="+mn-ea"/>
                <a:sym typeface="+mn-lt"/>
              </a:rPr>
              <a:t>无时</a:t>
            </a:r>
            <a:r>
              <a:rPr lang="zh-CN" altLang="en-US" sz="2400" dirty="0">
                <a:cs typeface="+mn-ea"/>
                <a:sym typeface="+mn-lt"/>
              </a:rPr>
              <a:t>夜叩门。</a:t>
            </a:r>
          </a:p>
        </p:txBody>
      </p:sp>
      <p:sp>
        <p:nvSpPr>
          <p:cNvPr id="12294" name="Rectangle 1"/>
          <p:cNvSpPr/>
          <p:nvPr/>
        </p:nvSpPr>
        <p:spPr>
          <a:xfrm>
            <a:off x="4410551" y="571500"/>
            <a:ext cx="3314700" cy="81867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/>
          <a:p>
            <a:pPr eaLnBrk="0" hangingPunct="0"/>
            <a:r>
              <a:rPr lang="zh-CN" altLang="en-US" sz="2100" dirty="0">
                <a:cs typeface="+mn-ea"/>
                <a:sym typeface="+mn-lt"/>
              </a:rPr>
              <a:t>吹着箫打起鼓春社的日子已经接近，</a:t>
            </a:r>
          </a:p>
          <a:p>
            <a:pPr eaLnBrk="0" hangingPunct="0"/>
            <a:r>
              <a:rPr lang="zh-CN" altLang="en-US" sz="700" dirty="0">
                <a:cs typeface="+mn-ea"/>
                <a:sym typeface="+mn-lt"/>
              </a:rPr>
              <a:t>　　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12295" name="TextBox 7"/>
          <p:cNvSpPr txBox="1"/>
          <p:nvPr/>
        </p:nvSpPr>
        <p:spPr>
          <a:xfrm>
            <a:off x="4410075" y="3838099"/>
            <a:ext cx="3314700" cy="71485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eaLnBrk="0" hangingPunct="0"/>
            <a:r>
              <a:rPr lang="zh-CN" altLang="en-US" sz="2100" dirty="0">
                <a:cs typeface="+mn-ea"/>
                <a:sym typeface="+mn-lt"/>
              </a:rPr>
              <a:t>我一定拄着拐杖随时来敲你的家门。 </a:t>
            </a:r>
          </a:p>
        </p:txBody>
      </p:sp>
      <p:sp>
        <p:nvSpPr>
          <p:cNvPr id="12296" name="TextBox 8"/>
          <p:cNvSpPr txBox="1"/>
          <p:nvPr/>
        </p:nvSpPr>
        <p:spPr>
          <a:xfrm>
            <a:off x="4410076" y="2695099"/>
            <a:ext cx="3315176" cy="71485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dirty="0">
                <a:cs typeface="+mn-ea"/>
                <a:sym typeface="+mn-lt"/>
              </a:rPr>
              <a:t>今后如果还能乘大好月色出外闲游，</a:t>
            </a:r>
          </a:p>
        </p:txBody>
      </p:sp>
      <p:sp>
        <p:nvSpPr>
          <p:cNvPr id="12297" name="TextBox 9"/>
          <p:cNvSpPr txBox="1"/>
          <p:nvPr/>
        </p:nvSpPr>
        <p:spPr>
          <a:xfrm>
            <a:off x="4410075" y="1565197"/>
            <a:ext cx="3314700" cy="71485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r>
              <a:rPr lang="zh-CN" altLang="en-US" sz="2100" dirty="0">
                <a:cs typeface="+mn-ea"/>
                <a:sym typeface="+mn-lt"/>
              </a:rPr>
              <a:t>村民们衣冠简朴古代风气仍然保存。</a:t>
            </a:r>
          </a:p>
        </p:txBody>
      </p:sp>
      <p:sp>
        <p:nvSpPr>
          <p:cNvPr id="12298" name="圆角矩形标注 10"/>
          <p:cNvSpPr/>
          <p:nvPr/>
        </p:nvSpPr>
        <p:spPr>
          <a:xfrm>
            <a:off x="2349341" y="994410"/>
            <a:ext cx="1428750" cy="685800"/>
          </a:xfrm>
          <a:prstGeom prst="wedgeRoundRectCallout">
            <a:avLst>
              <a:gd name="adj1" fmla="val 421"/>
              <a:gd name="adj2" fmla="val 70292"/>
              <a:gd name="adj3" fmla="val 16667"/>
            </a:avLst>
          </a:prstGeom>
          <a:solidFill>
            <a:srgbClr val="FFF7E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pPr eaLnBrk="0" hangingPunct="0"/>
            <a:r>
              <a:rPr lang="zh-CN" altLang="zh-CN" sz="1800" dirty="0">
                <a:solidFill>
                  <a:srgbClr val="0033CC"/>
                </a:solidFill>
                <a:cs typeface="+mn-ea"/>
                <a:sym typeface="+mn-lt"/>
              </a:rPr>
              <a:t>保留着淳朴古代风俗。</a:t>
            </a:r>
          </a:p>
        </p:txBody>
      </p:sp>
      <p:sp>
        <p:nvSpPr>
          <p:cNvPr id="12299" name="圆角矩形标注 11"/>
          <p:cNvSpPr/>
          <p:nvPr/>
        </p:nvSpPr>
        <p:spPr>
          <a:xfrm>
            <a:off x="1234916" y="2125266"/>
            <a:ext cx="1828800" cy="685800"/>
          </a:xfrm>
          <a:prstGeom prst="wedgeRoundRectCallout">
            <a:avLst>
              <a:gd name="adj1" fmla="val 63931"/>
              <a:gd name="adj2" fmla="val 61287"/>
              <a:gd name="adj3" fmla="val 16667"/>
            </a:avLst>
          </a:prstGeom>
          <a:solidFill>
            <a:srgbClr val="FFF7E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pPr eaLnBrk="0" hangingPunct="0"/>
            <a:r>
              <a:rPr lang="zh-CN" altLang="zh-CN" sz="1800" dirty="0">
                <a:solidFill>
                  <a:srgbClr val="0033CC"/>
                </a:solidFill>
                <a:cs typeface="+mn-ea"/>
                <a:sym typeface="+mn-lt"/>
              </a:rPr>
              <a:t>有空闲时趁着月光前来</a:t>
            </a:r>
          </a:p>
        </p:txBody>
      </p:sp>
      <p:sp>
        <p:nvSpPr>
          <p:cNvPr id="12300" name="圆角矩形标注 12"/>
          <p:cNvSpPr/>
          <p:nvPr/>
        </p:nvSpPr>
        <p:spPr>
          <a:xfrm>
            <a:off x="2063591" y="3200400"/>
            <a:ext cx="1714500" cy="628650"/>
          </a:xfrm>
          <a:prstGeom prst="wedgeRoundRectCallout">
            <a:avLst>
              <a:gd name="adj1" fmla="val -28625"/>
              <a:gd name="adj2" fmla="val 85167"/>
              <a:gd name="adj3" fmla="val 16667"/>
            </a:avLst>
          </a:prstGeom>
          <a:solidFill>
            <a:srgbClr val="FFF7E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pPr eaLnBrk="0" hangingPunct="0"/>
            <a:r>
              <a:rPr lang="zh-CN" altLang="zh-CN" sz="1800" dirty="0">
                <a:solidFill>
                  <a:srgbClr val="0033CC"/>
                </a:solidFill>
                <a:cs typeface="+mn-ea"/>
                <a:sym typeface="+mn-lt"/>
              </a:rPr>
              <a:t>没有一定的时间，即随时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" fill="hold"/>
                                        <p:tgtEl>
                                          <p:spTgt spid="1229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" fill="hold"/>
                                        <p:tgtEl>
                                          <p:spTgt spid="1229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" fill="hold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" fill="hold"/>
                                        <p:tgtEl>
                                          <p:spTgt spid="1230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" fill="hold"/>
                                        <p:tgtEl>
                                          <p:spTgt spid="12295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12298" grpId="0" bldLvl="0" animBg="1"/>
      <p:bldP spid="12299" grpId="0" bldLvl="0" animBg="1"/>
      <p:bldP spid="12300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0" y="0"/>
            <a:ext cx="771233" cy="1582616"/>
            <a:chOff x="702016" y="0"/>
            <a:chExt cx="2309838" cy="5673419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2025748" y="0"/>
              <a:ext cx="0" cy="3346236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图片 5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98" b="100000" l="0" r="100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>
            <a:xfrm>
              <a:off x="702016" y="2773378"/>
              <a:ext cx="2309838" cy="2900041"/>
            </a:xfrm>
            <a:prstGeom prst="rect">
              <a:avLst/>
            </a:prstGeom>
          </p:spPr>
        </p:pic>
      </p:grpSp>
      <p:cxnSp>
        <p:nvCxnSpPr>
          <p:cNvPr id="8" name="直接连接符 7"/>
          <p:cNvCxnSpPr/>
          <p:nvPr/>
        </p:nvCxnSpPr>
        <p:spPr>
          <a:xfrm>
            <a:off x="8936501" y="3312941"/>
            <a:ext cx="0" cy="1700703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463391" y="213836"/>
            <a:ext cx="2833688" cy="7001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4100" b="1">
                <a:cs typeface="+mn-ea"/>
                <a:sym typeface="+mn-lt"/>
              </a:rPr>
              <a:t>诗歌赏析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87404" y="1144905"/>
            <a:ext cx="4969669" cy="43767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C00000"/>
                </a:solidFill>
                <a:cs typeface="+mn-ea"/>
                <a:sym typeface="+mn-lt"/>
              </a:rPr>
              <a:t>莫笑农家腊酒浑，丰年留客足鸡豚。</a:t>
            </a:r>
          </a:p>
        </p:txBody>
      </p:sp>
      <p:sp>
        <p:nvSpPr>
          <p:cNvPr id="14" name="矩形 13"/>
          <p:cNvSpPr/>
          <p:nvPr/>
        </p:nvSpPr>
        <p:spPr>
          <a:xfrm>
            <a:off x="1232535" y="1834991"/>
            <a:ext cx="6343174" cy="256127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sz="1800" dirty="0">
                <a:solidFill>
                  <a:srgbClr val="C00000"/>
                </a:solidFill>
                <a:cs typeface="+mn-ea"/>
                <a:sym typeface="+mn-lt"/>
              </a:rPr>
              <a:t>首联</a:t>
            </a:r>
            <a:r>
              <a:rPr sz="1800" dirty="0">
                <a:cs typeface="+mn-ea"/>
                <a:sym typeface="+mn-lt"/>
              </a:rPr>
              <a:t>渲染出丰收之年农村一片宁静、欢悦的气象，</a:t>
            </a:r>
            <a:r>
              <a:rPr sz="1800" dirty="0">
                <a:solidFill>
                  <a:srgbClr val="C00000"/>
                </a:solidFill>
                <a:cs typeface="+mn-ea"/>
                <a:sym typeface="+mn-lt"/>
              </a:rPr>
              <a:t>写出了农家人热情、淳朴、好客的特点</a:t>
            </a:r>
            <a:r>
              <a:rPr sz="1800" dirty="0">
                <a:cs typeface="+mn-ea"/>
                <a:sym typeface="+mn-lt"/>
              </a:rPr>
              <a:t> 。腊酒，指腊月酿制的酒。豚，是猪。</a:t>
            </a:r>
            <a:r>
              <a:rPr sz="1800" dirty="0">
                <a:solidFill>
                  <a:schemeClr val="accent1"/>
                </a:solidFill>
                <a:cs typeface="+mn-ea"/>
                <a:sym typeface="+mn-lt"/>
              </a:rPr>
              <a:t>足鸡豚，意谓鸡猪足</a:t>
            </a:r>
            <a:r>
              <a:rPr sz="1800" dirty="0">
                <a:cs typeface="+mn-ea"/>
                <a:sym typeface="+mn-lt"/>
              </a:rPr>
              <a:t>。这两句是说农家酒味虽薄，而待客情意却十分深厚。</a:t>
            </a:r>
            <a:r>
              <a:rPr sz="1800" dirty="0">
                <a:solidFill>
                  <a:schemeClr val="accent1"/>
                </a:solidFill>
                <a:cs typeface="+mn-ea"/>
                <a:sym typeface="+mn-lt"/>
              </a:rPr>
              <a:t>一个“足”字，“既写了农家的丰年景象又表达了农家好客款待客人倾其所有的盛情</a:t>
            </a:r>
            <a:r>
              <a:rPr sz="1800" dirty="0">
                <a:cs typeface="+mn-ea"/>
                <a:sym typeface="+mn-lt"/>
              </a:rPr>
              <a:t>。</a:t>
            </a:r>
            <a:r>
              <a:rPr sz="1800" dirty="0">
                <a:solidFill>
                  <a:srgbClr val="C00000"/>
                </a:solidFill>
                <a:cs typeface="+mn-ea"/>
                <a:sym typeface="+mn-lt"/>
              </a:rPr>
              <a:t>“莫笑”二字，道出了诗人对农村淳朴民风的赞赏</a:t>
            </a:r>
            <a:r>
              <a:rPr sz="1800" dirty="0">
                <a:cs typeface="+mn-ea"/>
                <a:sym typeface="+mn-lt"/>
              </a:rPr>
              <a:t>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0" y="0"/>
            <a:ext cx="771233" cy="1582616"/>
            <a:chOff x="702016" y="0"/>
            <a:chExt cx="2309838" cy="5673419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2025748" y="0"/>
              <a:ext cx="0" cy="3346236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图片 5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98" b="100000" l="0" r="100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>
            <a:xfrm>
              <a:off x="702016" y="2773378"/>
              <a:ext cx="2309838" cy="2900041"/>
            </a:xfrm>
            <a:prstGeom prst="rect">
              <a:avLst/>
            </a:prstGeom>
          </p:spPr>
        </p:pic>
      </p:grpSp>
      <p:cxnSp>
        <p:nvCxnSpPr>
          <p:cNvPr id="8" name="直接连接符 7"/>
          <p:cNvCxnSpPr/>
          <p:nvPr/>
        </p:nvCxnSpPr>
        <p:spPr>
          <a:xfrm>
            <a:off x="8936501" y="3312941"/>
            <a:ext cx="0" cy="1700703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463391" y="213836"/>
            <a:ext cx="2833688" cy="7001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4100" b="1">
                <a:cs typeface="+mn-ea"/>
                <a:sym typeface="+mn-lt"/>
              </a:rPr>
              <a:t>诗歌赏析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87404" y="1144905"/>
            <a:ext cx="4969669" cy="43767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C00000"/>
                </a:solidFill>
                <a:cs typeface="+mn-ea"/>
                <a:sym typeface="+mn-lt"/>
              </a:rPr>
              <a:t>山重水复疑无路，柳暗花明又一村。</a:t>
            </a:r>
          </a:p>
        </p:txBody>
      </p:sp>
      <p:sp>
        <p:nvSpPr>
          <p:cNvPr id="14" name="矩形 13"/>
          <p:cNvSpPr/>
          <p:nvPr/>
        </p:nvSpPr>
        <p:spPr>
          <a:xfrm>
            <a:off x="1232535" y="1834992"/>
            <a:ext cx="6343174" cy="297703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sz="1800" dirty="0">
                <a:cs typeface="+mn-ea"/>
                <a:sym typeface="+mn-lt"/>
              </a:rPr>
              <a:t> </a:t>
            </a:r>
            <a:r>
              <a:rPr sz="1800" dirty="0">
                <a:solidFill>
                  <a:srgbClr val="C00000"/>
                </a:solidFill>
                <a:cs typeface="+mn-ea"/>
                <a:sym typeface="+mn-lt"/>
              </a:rPr>
              <a:t> 颔联</a:t>
            </a:r>
            <a:r>
              <a:rPr sz="1800" dirty="0">
                <a:cs typeface="+mn-ea"/>
                <a:sym typeface="+mn-lt"/>
              </a:rPr>
              <a:t>：这两句诗描写了诗人行走于山间，只见重峦叠嶂，山环水绕，蜿蜒的山路越来越难以辨认。诗人正迷惘而找不到路时，突然看见在浓密的绿柳、明艳的花朵的掩映下几间农家茅舍若隐若现。诗人的心情顿时由疑虑到豁然开朗、欣喜不已。</a:t>
            </a:r>
            <a:r>
              <a:rPr sz="1800" dirty="0">
                <a:solidFill>
                  <a:schemeClr val="accent1"/>
                </a:solidFill>
                <a:cs typeface="+mn-ea"/>
                <a:sym typeface="+mn-lt"/>
              </a:rPr>
              <a:t>写景中寓含</a:t>
            </a:r>
            <a:r>
              <a:rPr sz="1800" dirty="0">
                <a:solidFill>
                  <a:srgbClr val="C00000"/>
                </a:solidFill>
                <a:cs typeface="+mn-ea"/>
                <a:sym typeface="+mn-lt"/>
              </a:rPr>
              <a:t>哲理</a:t>
            </a:r>
            <a:r>
              <a:rPr sz="1800" dirty="0">
                <a:cs typeface="+mn-ea"/>
                <a:sym typeface="+mn-lt"/>
              </a:rPr>
              <a:t>，</a:t>
            </a:r>
            <a:r>
              <a:rPr sz="1800" dirty="0">
                <a:solidFill>
                  <a:schemeClr val="accent1"/>
                </a:solidFill>
                <a:cs typeface="+mn-ea"/>
                <a:sym typeface="+mn-lt"/>
              </a:rPr>
              <a:t>千百年来被人广泛引用</a:t>
            </a:r>
            <a:r>
              <a:rPr sz="1800" dirty="0">
                <a:cs typeface="+mn-ea"/>
                <a:sym typeface="+mn-lt"/>
              </a:rPr>
              <a:t> 。</a:t>
            </a:r>
            <a:r>
              <a:rPr sz="1800" dirty="0">
                <a:solidFill>
                  <a:srgbClr val="C00000"/>
                </a:solidFill>
                <a:cs typeface="+mn-ea"/>
                <a:sym typeface="+mn-lt"/>
              </a:rPr>
              <a:t>现实生活中人们常用来比喻在困境中出现希望或转机</a:t>
            </a:r>
            <a:r>
              <a:rPr sz="1800" dirty="0">
                <a:cs typeface="+mn-ea"/>
                <a:sym typeface="+mn-lt"/>
              </a:rPr>
              <a:t>，也道出了世间事物消长变化的哲理。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2b1a2myt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1372</Words>
  <Application>Microsoft Office PowerPoint</Application>
  <PresentationFormat>全屏显示(16:9)</PresentationFormat>
  <Paragraphs>114</Paragraphs>
  <Slides>22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7" baseType="lpstr">
      <vt:lpstr>宋体</vt:lpstr>
      <vt:lpstr>微软雅黑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2021-05-19T23:46:11Z</dcterms:created>
  <dcterms:modified xsi:type="dcterms:W3CDTF">2023-01-10T10:40:44Z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1014DE301A0C438F8B4504661A1B9400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