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8" r:id="rId2"/>
    <p:sldId id="269" r:id="rId3"/>
    <p:sldId id="310" r:id="rId4"/>
    <p:sldId id="316" r:id="rId5"/>
    <p:sldId id="274" r:id="rId6"/>
    <p:sldId id="312" r:id="rId7"/>
    <p:sldId id="318" r:id="rId8"/>
    <p:sldId id="317" r:id="rId9"/>
    <p:sldId id="271" r:id="rId10"/>
    <p:sldId id="314" r:id="rId11"/>
    <p:sldId id="320" r:id="rId12"/>
    <p:sldId id="321" r:id="rId13"/>
    <p:sldId id="279" r:id="rId14"/>
    <p:sldId id="319" r:id="rId15"/>
    <p:sldId id="275" r:id="rId16"/>
    <p:sldId id="322" r:id="rId17"/>
    <p:sldId id="315" r:id="rId18"/>
    <p:sldId id="324" r:id="rId19"/>
    <p:sldId id="281" r:id="rId20"/>
    <p:sldId id="325" r:id="rId21"/>
    <p:sldId id="323" r:id="rId22"/>
    <p:sldId id="326" r:id="rId23"/>
    <p:sldId id="309" r:id="rId2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5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40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AB4D9-6E19-43F1-A49B-B9A7C121A95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7B1B-92EB-4FC8-9E49-6BC629340F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7B1B-92EB-4FC8-9E49-6BC629340F0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883676"/>
            <a:ext cx="9172252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14126" y="162946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Summer Holiday Is Coming!</a:t>
            </a:r>
          </a:p>
        </p:txBody>
      </p:sp>
      <p:sp>
        <p:nvSpPr>
          <p:cNvPr id="11" name="矩形 10"/>
          <p:cNvSpPr/>
          <p:nvPr/>
        </p:nvSpPr>
        <p:spPr>
          <a:xfrm>
            <a:off x="2938880" y="55543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85751" y="1554650"/>
            <a:ext cx="8858250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．有时，人们搬走了，不能随身带走他们的宠物。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Sometimes, people ________ ________ and they can't ______ their pets ________ them.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5．</a:t>
            </a:r>
            <a:r>
              <a:rPr lang="zh-CN" altLang="en-US" sz="2400" dirty="0" smtClean="0"/>
              <a:t>志愿服务是学习一些新技能并回报社会的一种好方式。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Volunteering is a good way ________ ________ some new skills and ________ ________ ________ the community.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6．</a:t>
            </a:r>
            <a:r>
              <a:rPr lang="zh-CN" altLang="en-US" sz="2400" dirty="0" smtClean="0"/>
              <a:t>如果他们赢不了，那就太遗憾了。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</a:t>
            </a:r>
            <a:r>
              <a:rPr lang="en-US" altLang="en-US" sz="2400" dirty="0" smtClean="0"/>
              <a:t>they ________ win, ________ ________ shame.</a:t>
            </a:r>
          </a:p>
        </p:txBody>
      </p:sp>
      <p:sp>
        <p:nvSpPr>
          <p:cNvPr id="5" name="矩形 4"/>
          <p:cNvSpPr/>
          <p:nvPr/>
        </p:nvSpPr>
        <p:spPr>
          <a:xfrm>
            <a:off x="3174796" y="2181142"/>
            <a:ext cx="5758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move        away                               take</a:t>
            </a:r>
          </a:p>
        </p:txBody>
      </p:sp>
      <p:sp>
        <p:nvSpPr>
          <p:cNvPr id="8" name="矩形 7"/>
          <p:cNvSpPr/>
          <p:nvPr/>
        </p:nvSpPr>
        <p:spPr>
          <a:xfrm>
            <a:off x="4237334" y="3818610"/>
            <a:ext cx="2484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 learn</a:t>
            </a:r>
          </a:p>
        </p:txBody>
      </p:sp>
      <p:sp>
        <p:nvSpPr>
          <p:cNvPr id="9" name="矩形 8"/>
          <p:cNvSpPr/>
          <p:nvPr/>
        </p:nvSpPr>
        <p:spPr>
          <a:xfrm>
            <a:off x="2033757" y="2664371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with</a:t>
            </a:r>
          </a:p>
        </p:txBody>
      </p:sp>
      <p:sp>
        <p:nvSpPr>
          <p:cNvPr id="10" name="矩形 9"/>
          <p:cNvSpPr/>
          <p:nvPr/>
        </p:nvSpPr>
        <p:spPr>
          <a:xfrm>
            <a:off x="412880" y="5428267"/>
            <a:ext cx="6728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If                       don't                   it's              a</a:t>
            </a:r>
          </a:p>
        </p:txBody>
      </p:sp>
      <p:sp>
        <p:nvSpPr>
          <p:cNvPr id="11" name="矩形 10"/>
          <p:cNvSpPr/>
          <p:nvPr/>
        </p:nvSpPr>
        <p:spPr>
          <a:xfrm>
            <a:off x="1718464" y="4352270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give           back             to</a:t>
            </a:r>
          </a:p>
        </p:txBody>
      </p:sp>
      <p:sp>
        <p:nvSpPr>
          <p:cNvPr id="13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53685" y="1573125"/>
            <a:ext cx="8728390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7．</a:t>
            </a:r>
            <a:r>
              <a:rPr lang="zh-CN" altLang="en-US" sz="2400" dirty="0" smtClean="0"/>
              <a:t>它于</a:t>
            </a:r>
            <a:r>
              <a:rPr lang="en-US" altLang="zh-CN" sz="2400" dirty="0" smtClean="0"/>
              <a:t>19</a:t>
            </a:r>
            <a:r>
              <a:rPr lang="zh-CN" altLang="en-US" sz="2400" dirty="0" smtClean="0"/>
              <a:t>世纪</a:t>
            </a:r>
            <a:r>
              <a:rPr lang="en-US" altLang="zh-CN" sz="2400" dirty="0" smtClean="0"/>
              <a:t>40</a:t>
            </a:r>
            <a:r>
              <a:rPr lang="zh-CN" altLang="en-US" sz="2400" dirty="0" smtClean="0"/>
              <a:t>年代在那里就变得很流行了。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It became very popular there ________ ________ ________</a:t>
            </a:r>
            <a:r>
              <a:rPr lang="en-US" altLang="zh-CN" sz="2400" dirty="0" smtClean="0"/>
              <a:t>_</a:t>
            </a:r>
            <a:r>
              <a:rPr lang="en-US" altLang="en-US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8．</a:t>
            </a:r>
            <a:r>
              <a:rPr lang="zh-CN" altLang="en-US" sz="2400" dirty="0" smtClean="0"/>
              <a:t>祝你度过一个快乐的暑假！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________ </a:t>
            </a:r>
            <a:r>
              <a:rPr lang="en-US" altLang="en-US" sz="2400" dirty="0" smtClean="0"/>
              <a:t>a great summer holiday!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9．</a:t>
            </a:r>
            <a:r>
              <a:rPr lang="zh-CN" altLang="en-US" sz="2400" dirty="0" smtClean="0"/>
              <a:t>在周末，我们经常跟其他队比赛。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On weekends, we will often ________ ________ other teams.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10．</a:t>
            </a:r>
            <a:r>
              <a:rPr lang="zh-CN" altLang="en-US" sz="2400" dirty="0" smtClean="0"/>
              <a:t>刘老师从不想停止学习。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Ms. Liu never wants ________ ________ ________. </a:t>
            </a:r>
          </a:p>
        </p:txBody>
      </p:sp>
      <p:sp>
        <p:nvSpPr>
          <p:cNvPr id="4" name="矩形 3"/>
          <p:cNvSpPr/>
          <p:nvPr/>
        </p:nvSpPr>
        <p:spPr>
          <a:xfrm>
            <a:off x="4382561" y="2169991"/>
            <a:ext cx="4491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            the       1840's/1840s</a:t>
            </a:r>
          </a:p>
        </p:txBody>
      </p:sp>
      <p:sp>
        <p:nvSpPr>
          <p:cNvPr id="5" name="矩形 4"/>
          <p:cNvSpPr/>
          <p:nvPr/>
        </p:nvSpPr>
        <p:spPr>
          <a:xfrm>
            <a:off x="360331" y="3294994"/>
            <a:ext cx="2482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Wish            you</a:t>
            </a:r>
          </a:p>
        </p:txBody>
      </p:sp>
      <p:sp>
        <p:nvSpPr>
          <p:cNvPr id="6" name="矩形 5"/>
          <p:cNvSpPr/>
          <p:nvPr/>
        </p:nvSpPr>
        <p:spPr>
          <a:xfrm>
            <a:off x="4236677" y="4400612"/>
            <a:ext cx="2642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        against</a:t>
            </a:r>
          </a:p>
        </p:txBody>
      </p:sp>
      <p:sp>
        <p:nvSpPr>
          <p:cNvPr id="8" name="矩形 7"/>
          <p:cNvSpPr/>
          <p:nvPr/>
        </p:nvSpPr>
        <p:spPr>
          <a:xfrm>
            <a:off x="3284493" y="5403304"/>
            <a:ext cx="4241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stop      learning　</a:t>
            </a:r>
          </a:p>
        </p:txBody>
      </p:sp>
      <p:sp>
        <p:nvSpPr>
          <p:cNvPr id="9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9259" y="1289359"/>
            <a:ext cx="8298780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11．</a:t>
            </a:r>
            <a:r>
              <a:rPr lang="zh-CN" altLang="en-US" sz="2400" dirty="0" smtClean="0"/>
              <a:t>在这两周里，我们打算参加很多活动。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During the two weeks, we ________ ________ ________ take part in many activities.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12．</a:t>
            </a:r>
            <a:r>
              <a:rPr lang="zh-CN" altLang="en-US" sz="2400" dirty="0" smtClean="0"/>
              <a:t>我将在中国的另一地区体验一种新的生活。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I will experience a new life in ________ ________ _______ China.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13．</a:t>
            </a:r>
            <a:r>
              <a:rPr lang="zh-CN" altLang="en-US" sz="2400" dirty="0" smtClean="0"/>
              <a:t>我真的很期待它！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I am really ________ ________ ________ it! </a:t>
            </a:r>
          </a:p>
        </p:txBody>
      </p:sp>
      <p:sp>
        <p:nvSpPr>
          <p:cNvPr id="4" name="矩形 3"/>
          <p:cNvSpPr/>
          <p:nvPr/>
        </p:nvSpPr>
        <p:spPr>
          <a:xfrm>
            <a:off x="4385793" y="1856391"/>
            <a:ext cx="3982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     going            to</a:t>
            </a:r>
          </a:p>
        </p:txBody>
      </p:sp>
      <p:sp>
        <p:nvSpPr>
          <p:cNvPr id="5" name="矩形 4"/>
          <p:cNvSpPr/>
          <p:nvPr/>
        </p:nvSpPr>
        <p:spPr>
          <a:xfrm>
            <a:off x="4588649" y="3510302"/>
            <a:ext cx="3767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another    part           of　</a:t>
            </a:r>
          </a:p>
        </p:txBody>
      </p:sp>
      <p:sp>
        <p:nvSpPr>
          <p:cNvPr id="6" name="矩形 5"/>
          <p:cNvSpPr/>
          <p:nvPr/>
        </p:nvSpPr>
        <p:spPr>
          <a:xfrm>
            <a:off x="2081716" y="5176741"/>
            <a:ext cx="3884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looking     forward        to</a:t>
            </a:r>
          </a:p>
        </p:txBody>
      </p:sp>
      <p:sp>
        <p:nvSpPr>
          <p:cNvPr id="8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5496" y="885290"/>
            <a:ext cx="2625749" cy="758873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389601" cy="5827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92377" y="1633900"/>
            <a:ext cx="1685329" cy="646331"/>
            <a:chOff x="475870" y="1649665"/>
            <a:chExt cx="2247105" cy="646331"/>
          </a:xfrm>
        </p:grpSpPr>
        <p:sp>
          <p:nvSpPr>
            <p:cNvPr id="5" name="Rectangle 9"/>
            <p:cNvSpPr/>
            <p:nvPr/>
          </p:nvSpPr>
          <p:spPr>
            <a:xfrm>
              <a:off x="721999" y="1649665"/>
              <a:ext cx="2000976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2400" b="1" dirty="0" smtClean="0">
                  <a:solidFill>
                    <a:srgbClr val="00A6AD"/>
                  </a:solidFill>
                  <a:sym typeface="宋体" panose="02010600030101010101" pitchFamily="2" charset="-122"/>
                </a:rPr>
                <a:t>单词回顾</a:t>
              </a:r>
              <a:r>
                <a:rPr lang="zh-CN" altLang="en-US" sz="2400" b="1" dirty="0" smtClean="0">
                  <a:solidFill>
                    <a:srgbClr val="00A6AD"/>
                  </a:solidFill>
                </a:rPr>
                <a:t> </a:t>
              </a:r>
              <a:endParaRPr lang="zh-CN" altLang="en-US" sz="2400" b="1" dirty="0">
                <a:solidFill>
                  <a:srgbClr val="00A6AD"/>
                </a:solidFill>
              </a:endParaRPr>
            </a:p>
          </p:txBody>
        </p:sp>
        <p:pic>
          <p:nvPicPr>
            <p:cNvPr id="6" name="Picture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75870" y="1813310"/>
              <a:ext cx="84455" cy="41402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2377" y="2561247"/>
            <a:ext cx="8656373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dirty="0" smtClean="0"/>
              <a:t>Ⅰ.</a:t>
            </a:r>
            <a:r>
              <a:rPr lang="zh-CN" altLang="en-US" sz="2100" dirty="0" smtClean="0"/>
              <a:t>根据句意及首字母提示补全单词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 smtClean="0"/>
              <a:t>1</a:t>
            </a:r>
            <a:r>
              <a:rPr lang="zh-CN" altLang="en-US" sz="2100" dirty="0" smtClean="0"/>
              <a:t>．</a:t>
            </a:r>
            <a:r>
              <a:rPr lang="en-US" altLang="en-US" sz="2100" dirty="0" smtClean="0"/>
              <a:t>Best w________ to you and your family on New Year's Day.</a:t>
            </a:r>
          </a:p>
          <a:p>
            <a:pPr algn="just">
              <a:lnSpc>
                <a:spcPct val="150000"/>
              </a:lnSpc>
            </a:pPr>
            <a:r>
              <a:rPr lang="en-US" altLang="en-US" sz="2100" dirty="0" smtClean="0"/>
              <a:t>2．Sue has many p________ at home, like fish, birds and rabbits.</a:t>
            </a:r>
          </a:p>
          <a:p>
            <a:pPr algn="just">
              <a:lnSpc>
                <a:spcPct val="150000"/>
              </a:lnSpc>
            </a:pPr>
            <a:r>
              <a:rPr lang="en-US" altLang="en-US" sz="2100" dirty="0" smtClean="0"/>
              <a:t>3．The old man lives a_______. All his children work in other cities.</a:t>
            </a:r>
          </a:p>
          <a:p>
            <a:pPr algn="just">
              <a:lnSpc>
                <a:spcPct val="150000"/>
              </a:lnSpc>
            </a:pPr>
            <a:r>
              <a:rPr lang="en-US" altLang="en-US" sz="2100" dirty="0" smtClean="0"/>
              <a:t>4．It's a s________ if we lose the match again.</a:t>
            </a:r>
          </a:p>
          <a:p>
            <a:pPr algn="just">
              <a:lnSpc>
                <a:spcPct val="150000"/>
              </a:lnSpc>
            </a:pPr>
            <a:r>
              <a:rPr lang="en-US" altLang="en-US" sz="2100" dirty="0" smtClean="0"/>
              <a:t>5．I e______ went there, so I knew something about that place.</a:t>
            </a:r>
            <a:endParaRPr lang="en-US" altLang="en-US" sz="2100" dirty="0"/>
          </a:p>
        </p:txBody>
      </p:sp>
      <p:sp>
        <p:nvSpPr>
          <p:cNvPr id="1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5" name="矩形 14"/>
          <p:cNvSpPr/>
          <p:nvPr/>
        </p:nvSpPr>
        <p:spPr>
          <a:xfrm>
            <a:off x="1653093" y="3032298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ishes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28887" y="3499280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ets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00756" y="4033082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lone</a:t>
            </a:r>
          </a:p>
        </p:txBody>
      </p:sp>
      <p:sp>
        <p:nvSpPr>
          <p:cNvPr id="16" name="矩形 15"/>
          <p:cNvSpPr/>
          <p:nvPr/>
        </p:nvSpPr>
        <p:spPr>
          <a:xfrm>
            <a:off x="1793491" y="4471489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hame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72455" y="4953642"/>
            <a:ext cx="611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ver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1" grpId="0"/>
      <p:bldP spid="13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27435" y="1659654"/>
            <a:ext cx="8411765" cy="390440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用括号内所给单词的适当形式填空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en-US" sz="2400" dirty="0" smtClean="0"/>
              <a:t>I was hungry, so I had two __________(hamburger) and an apple for lunch.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2．________(luck), I found the lost key at last.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3．There are a few ________(university) in my city.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4．I'm very happy ________(share) the good news with you.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5．We will have three ________(exam) this week.</a:t>
            </a:r>
          </a:p>
        </p:txBody>
      </p:sp>
      <p:sp>
        <p:nvSpPr>
          <p:cNvPr id="4" name="矩形 3"/>
          <p:cNvSpPr/>
          <p:nvPr/>
        </p:nvSpPr>
        <p:spPr>
          <a:xfrm>
            <a:off x="4729681" y="2296506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hamburgers</a:t>
            </a:r>
          </a:p>
        </p:txBody>
      </p:sp>
      <p:sp>
        <p:nvSpPr>
          <p:cNvPr id="5" name="矩形 4"/>
          <p:cNvSpPr/>
          <p:nvPr/>
        </p:nvSpPr>
        <p:spPr>
          <a:xfrm>
            <a:off x="1040540" y="3389646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Luckily</a:t>
            </a:r>
          </a:p>
        </p:txBody>
      </p:sp>
      <p:sp>
        <p:nvSpPr>
          <p:cNvPr id="6" name="矩形 5"/>
          <p:cNvSpPr/>
          <p:nvPr/>
        </p:nvSpPr>
        <p:spPr>
          <a:xfrm>
            <a:off x="3111222" y="3879949"/>
            <a:ext cx="1688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universities</a:t>
            </a:r>
          </a:p>
        </p:txBody>
      </p:sp>
      <p:sp>
        <p:nvSpPr>
          <p:cNvPr id="8" name="矩形 7"/>
          <p:cNvSpPr/>
          <p:nvPr/>
        </p:nvSpPr>
        <p:spPr>
          <a:xfrm>
            <a:off x="3111222" y="4394505"/>
            <a:ext cx="123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share</a:t>
            </a:r>
          </a:p>
        </p:txBody>
      </p:sp>
      <p:sp>
        <p:nvSpPr>
          <p:cNvPr id="9" name="矩形 8"/>
          <p:cNvSpPr/>
          <p:nvPr/>
        </p:nvSpPr>
        <p:spPr>
          <a:xfrm>
            <a:off x="3726551" y="49878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exams</a:t>
            </a:r>
          </a:p>
        </p:txBody>
      </p:sp>
      <p:sp>
        <p:nvSpPr>
          <p:cNvPr id="10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77303" y="108530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6250" y="12489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" name="组合 9"/>
          <p:cNvGrpSpPr/>
          <p:nvPr/>
        </p:nvGrpSpPr>
        <p:grpSpPr>
          <a:xfrm>
            <a:off x="451093" y="2219329"/>
            <a:ext cx="8251473" cy="3901837"/>
            <a:chOff x="601457" y="2219329"/>
            <a:chExt cx="11001964" cy="3901837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01457" y="2219329"/>
              <a:ext cx="11001964" cy="390183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Ⅰ.</a:t>
              </a:r>
              <a:r>
                <a:rPr lang="zh-CN" altLang="en-US" sz="2400" b="1" dirty="0" smtClean="0"/>
                <a:t>用方框中所给短语的适当形式填空</a:t>
              </a:r>
            </a:p>
            <a:p>
              <a:pPr>
                <a:lnSpc>
                  <a:spcPct val="150000"/>
                </a:lnSpc>
              </a:pPr>
              <a:endParaRPr lang="en-US" altLang="zh-CN" sz="2400" b="1" dirty="0" smtClean="0"/>
            </a:p>
            <a:p>
              <a:pPr>
                <a:lnSpc>
                  <a:spcPct val="150000"/>
                </a:lnSpc>
              </a:pPr>
              <a:endParaRPr lang="en-US" altLang="zh-CN" sz="24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1</a:t>
              </a:r>
              <a:r>
                <a:rPr lang="zh-CN" altLang="en-US" sz="2400" b="1" dirty="0" smtClean="0"/>
                <a:t>．</a:t>
              </a:r>
              <a:r>
                <a:rPr lang="en-US" altLang="zh-CN" sz="2400" b="1" dirty="0" smtClean="0"/>
                <a:t>Thanks for ____________ me during this journey.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2</a:t>
              </a:r>
              <a:r>
                <a:rPr lang="zh-CN" altLang="en-US" sz="2400" b="1" dirty="0" smtClean="0"/>
                <a:t>．</a:t>
              </a:r>
              <a:r>
                <a:rPr lang="en-US" altLang="zh-CN" sz="2400" b="1" dirty="0" smtClean="0"/>
                <a:t>My sister is good at ____________</a:t>
              </a:r>
              <a:r>
                <a:rPr lang="zh-CN" altLang="en-US" sz="2400" b="1" dirty="0" smtClean="0"/>
                <a:t>．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3</a:t>
              </a:r>
              <a:r>
                <a:rPr lang="zh-CN" altLang="en-US" sz="2400" b="1" dirty="0" smtClean="0"/>
                <a:t>．</a:t>
              </a:r>
              <a:r>
                <a:rPr lang="en-US" altLang="zh-CN" sz="2400" b="1" dirty="0" smtClean="0"/>
                <a:t>The White family ____________ last year. They didn't live here now.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8500" y="2802322"/>
              <a:ext cx="10904921" cy="4991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 smtClean="0"/>
                <a:t>take an exam, play volleyball, take care of</a:t>
              </a:r>
              <a:r>
                <a:rPr lang="zh-CN" altLang="en-US" sz="2000" dirty="0" smtClean="0"/>
                <a:t>，</a:t>
              </a:r>
              <a:r>
                <a:rPr lang="en-US" altLang="zh-CN" sz="2000" dirty="0" smtClean="0"/>
                <a:t>move away, have a party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2592456" y="3947685"/>
            <a:ext cx="1990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taking care of</a:t>
            </a:r>
          </a:p>
        </p:txBody>
      </p:sp>
      <p:sp>
        <p:nvSpPr>
          <p:cNvPr id="12" name="矩形 11"/>
          <p:cNvSpPr/>
          <p:nvPr/>
        </p:nvSpPr>
        <p:spPr>
          <a:xfrm>
            <a:off x="3902846" y="4455198"/>
            <a:ext cx="2499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playing volleyball</a:t>
            </a:r>
          </a:p>
        </p:txBody>
      </p:sp>
      <p:sp>
        <p:nvSpPr>
          <p:cNvPr id="13" name="矩形 12"/>
          <p:cNvSpPr/>
          <p:nvPr/>
        </p:nvSpPr>
        <p:spPr>
          <a:xfrm>
            <a:off x="3587696" y="5072684"/>
            <a:ext cx="181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moved away</a:t>
            </a:r>
          </a:p>
        </p:txBody>
      </p:sp>
      <p:sp>
        <p:nvSpPr>
          <p:cNvPr id="1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6565" y="1825028"/>
            <a:ext cx="8276435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We ____________ in </a:t>
            </a:r>
            <a:r>
              <a:rPr lang="en-US" altLang="zh-CN" sz="2800" dirty="0" err="1" smtClean="0"/>
              <a:t>Dongfang</a:t>
            </a:r>
            <a:r>
              <a:rPr lang="en-US" altLang="zh-CN" sz="2800" dirty="0" smtClean="0"/>
              <a:t> Park tomorrow afternoon.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I often feel nervous before we ____________</a:t>
            </a:r>
            <a:r>
              <a:rPr lang="zh-CN" altLang="en-US" sz="2800" dirty="0" smtClean="0"/>
              <a:t>．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1736356" y="1982382"/>
            <a:ext cx="2380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will have a party</a:t>
            </a:r>
          </a:p>
        </p:txBody>
      </p:sp>
      <p:sp>
        <p:nvSpPr>
          <p:cNvPr id="8" name="矩形 7"/>
          <p:cNvSpPr/>
          <p:nvPr/>
        </p:nvSpPr>
        <p:spPr>
          <a:xfrm>
            <a:off x="5953469" y="3206047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an exam</a:t>
            </a:r>
          </a:p>
        </p:txBody>
      </p:sp>
      <p:sp>
        <p:nvSpPr>
          <p:cNvPr id="9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1083" y="1352405"/>
            <a:ext cx="8411765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．把约翰单独留下，我有话跟他说。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</a:t>
            </a:r>
            <a:r>
              <a:rPr lang="en-US" altLang="en-US" sz="2400" dirty="0" smtClean="0"/>
              <a:t>John ________， and I have some words to talk with him.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2．</a:t>
            </a:r>
            <a:r>
              <a:rPr lang="zh-CN" altLang="en-US" sz="2400" dirty="0" smtClean="0"/>
              <a:t>我们这次要和哪个队比赛？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Which team ________ we ________ ________ this time?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3．</a:t>
            </a:r>
            <a:r>
              <a:rPr lang="zh-CN" altLang="en-US" sz="2400" dirty="0" smtClean="0"/>
              <a:t>昨天我爸爸带我出去吃晚饭了。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Yesterday my dad ________ me ________ for dinner.</a:t>
            </a:r>
          </a:p>
        </p:txBody>
      </p:sp>
      <p:sp>
        <p:nvSpPr>
          <p:cNvPr id="5" name="矩形 4"/>
          <p:cNvSpPr/>
          <p:nvPr/>
        </p:nvSpPr>
        <p:spPr>
          <a:xfrm>
            <a:off x="451083" y="2506190"/>
            <a:ext cx="3475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Leave                  alone</a:t>
            </a:r>
          </a:p>
        </p:txBody>
      </p:sp>
      <p:sp>
        <p:nvSpPr>
          <p:cNvPr id="8" name="矩形 7"/>
          <p:cNvSpPr/>
          <p:nvPr/>
        </p:nvSpPr>
        <p:spPr>
          <a:xfrm>
            <a:off x="2364846" y="4099426"/>
            <a:ext cx="4665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will                play         against</a:t>
            </a:r>
          </a:p>
        </p:txBody>
      </p:sp>
      <p:sp>
        <p:nvSpPr>
          <p:cNvPr id="9" name="矩形 8"/>
          <p:cNvSpPr/>
          <p:nvPr/>
        </p:nvSpPr>
        <p:spPr>
          <a:xfrm>
            <a:off x="3215239" y="5259304"/>
            <a:ext cx="2840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took                 out</a:t>
            </a:r>
          </a:p>
        </p:txBody>
      </p:sp>
      <p:sp>
        <p:nvSpPr>
          <p:cNvPr id="10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98380" y="1420711"/>
            <a:ext cx="8145066" cy="32471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 smtClean="0"/>
              <a:t>4．</a:t>
            </a:r>
            <a:r>
              <a:rPr lang="zh-CN" altLang="en-US" sz="2800" dirty="0" smtClean="0"/>
              <a:t>每天李先生会遛狗大约半个小时。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Every day Mr. Li ________ ________ ________ for about half an hour.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5．</a:t>
            </a:r>
            <a:r>
              <a:rPr lang="zh-CN" altLang="en-US" sz="2800" dirty="0" smtClean="0"/>
              <a:t>你为什么一直在笑？</a:t>
            </a:r>
          </a:p>
          <a:p>
            <a:pPr>
              <a:lnSpc>
                <a:spcPct val="150000"/>
              </a:lnSpc>
            </a:pPr>
            <a:r>
              <a:rPr lang="en-US" altLang="en-US" sz="2800" dirty="0" smtClean="0"/>
              <a:t>Why are you ________ ________？</a:t>
            </a:r>
          </a:p>
        </p:txBody>
      </p:sp>
      <p:sp>
        <p:nvSpPr>
          <p:cNvPr id="4" name="矩形 3"/>
          <p:cNvSpPr/>
          <p:nvPr/>
        </p:nvSpPr>
        <p:spPr>
          <a:xfrm>
            <a:off x="3360696" y="2191798"/>
            <a:ext cx="4341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walks            the               dog</a:t>
            </a:r>
          </a:p>
        </p:txBody>
      </p:sp>
      <p:sp>
        <p:nvSpPr>
          <p:cNvPr id="5" name="矩形 4"/>
          <p:cNvSpPr/>
          <p:nvPr/>
        </p:nvSpPr>
        <p:spPr>
          <a:xfrm>
            <a:off x="2822697" y="3994714"/>
            <a:ext cx="3050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keeping    laughing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21753" y="2033947"/>
            <a:ext cx="8433027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Ⅰ.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．愿你度过一个愉快的暑假。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you a ________ ________ ________</a:t>
            </a:r>
            <a:r>
              <a:rPr lang="zh-CN" altLang="en-US" sz="2400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．我们的老师对我们很好。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Our teacher ________ ________ ________ us.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．爸爸经常带我去动物园。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Dad often ________ me ________  the zoo.</a:t>
            </a:r>
          </a:p>
        </p:txBody>
      </p:sp>
      <p:sp>
        <p:nvSpPr>
          <p:cNvPr id="11" name="矩形 10"/>
          <p:cNvSpPr/>
          <p:nvPr/>
        </p:nvSpPr>
        <p:spPr>
          <a:xfrm>
            <a:off x="692014" y="3153106"/>
            <a:ext cx="6733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Wish                good/great   summer   holiday</a:t>
            </a:r>
          </a:p>
        </p:txBody>
      </p:sp>
      <p:sp>
        <p:nvSpPr>
          <p:cNvPr id="7" name="矩形 6"/>
          <p:cNvSpPr/>
          <p:nvPr/>
        </p:nvSpPr>
        <p:spPr>
          <a:xfrm>
            <a:off x="2506369" y="4325406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  nice           to</a:t>
            </a:r>
          </a:p>
        </p:txBody>
      </p:sp>
      <p:sp>
        <p:nvSpPr>
          <p:cNvPr id="8" name="矩形 7"/>
          <p:cNvSpPr/>
          <p:nvPr/>
        </p:nvSpPr>
        <p:spPr>
          <a:xfrm>
            <a:off x="2040627" y="5447456"/>
            <a:ext cx="2792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takes                  to</a:t>
            </a:r>
          </a:p>
        </p:txBody>
      </p:sp>
      <p:sp>
        <p:nvSpPr>
          <p:cNvPr id="12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8604" y="966080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13160" y="2526409"/>
            <a:ext cx="8173640" cy="389350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/>
              <a:t>根据汉语提示或词形变化要求，写出相应的单词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．考试；检查</a:t>
            </a:r>
            <a:r>
              <a:rPr lang="en-US" altLang="zh-CN" sz="2800" dirty="0" smtClean="0"/>
              <a:t>________</a:t>
            </a:r>
            <a:r>
              <a:rPr lang="zh-CN" altLang="en-US" sz="2800" dirty="0" smtClean="0"/>
              <a:t>　　　　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．网球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．照料；保护；小心；关心；照料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．宠物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．旷野；地方；领域</a:t>
            </a:r>
            <a:r>
              <a:rPr lang="en-US" altLang="zh-CN" sz="2800" dirty="0" smtClean="0"/>
              <a:t>________</a:t>
            </a:r>
          </a:p>
        </p:txBody>
      </p:sp>
      <p:sp>
        <p:nvSpPr>
          <p:cNvPr id="16" name="矩形 15"/>
          <p:cNvSpPr/>
          <p:nvPr/>
        </p:nvSpPr>
        <p:spPr>
          <a:xfrm>
            <a:off x="3114861" y="3279619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exam</a:t>
            </a:r>
          </a:p>
        </p:txBody>
      </p:sp>
      <p:sp>
        <p:nvSpPr>
          <p:cNvPr id="10" name="矩形 9"/>
          <p:cNvSpPr/>
          <p:nvPr/>
        </p:nvSpPr>
        <p:spPr>
          <a:xfrm>
            <a:off x="1820933" y="3989069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tennis</a:t>
            </a:r>
          </a:p>
        </p:txBody>
      </p:sp>
      <p:sp>
        <p:nvSpPr>
          <p:cNvPr id="11" name="矩形 10"/>
          <p:cNvSpPr/>
          <p:nvPr/>
        </p:nvSpPr>
        <p:spPr>
          <a:xfrm>
            <a:off x="6233635" y="4495535"/>
            <a:ext cx="741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care</a:t>
            </a:r>
          </a:p>
        </p:txBody>
      </p:sp>
      <p:sp>
        <p:nvSpPr>
          <p:cNvPr id="12" name="矩形 11"/>
          <p:cNvSpPr/>
          <p:nvPr/>
        </p:nvSpPr>
        <p:spPr>
          <a:xfrm>
            <a:off x="1939174" y="5313369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pet</a:t>
            </a:r>
          </a:p>
        </p:txBody>
      </p:sp>
      <p:sp>
        <p:nvSpPr>
          <p:cNvPr id="14" name="矩形 13"/>
          <p:cNvSpPr/>
          <p:nvPr/>
        </p:nvSpPr>
        <p:spPr>
          <a:xfrm>
            <a:off x="4125654" y="5882903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field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0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23" y="1775839"/>
            <a:ext cx="8433027" cy="22424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．我将会一周游泳三次。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will ________ ________ ________ ________ a week.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．我们学校组织了一次为期两周的夏令营。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Our school organized a ________ ________ ________</a:t>
            </a:r>
            <a:r>
              <a:rPr lang="zh-CN" altLang="en-US" sz="2400" dirty="0" smtClean="0"/>
              <a:t>．</a:t>
            </a:r>
          </a:p>
        </p:txBody>
      </p:sp>
      <p:sp>
        <p:nvSpPr>
          <p:cNvPr id="6" name="矩形 5"/>
          <p:cNvSpPr/>
          <p:nvPr/>
        </p:nvSpPr>
        <p:spPr>
          <a:xfrm>
            <a:off x="1531528" y="2380597"/>
            <a:ext cx="5405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        swimming     three       times</a:t>
            </a:r>
          </a:p>
        </p:txBody>
      </p:sp>
      <p:sp>
        <p:nvSpPr>
          <p:cNvPr id="7" name="矩形 6"/>
          <p:cNvSpPr/>
          <p:nvPr/>
        </p:nvSpPr>
        <p:spPr>
          <a:xfrm>
            <a:off x="3699288" y="3521365"/>
            <a:ext cx="4235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two­week</a:t>
            </a:r>
            <a:r>
              <a:rPr lang="en-US" sz="2400" b="1" dirty="0" smtClean="0">
                <a:solidFill>
                  <a:srgbClr val="FF0000"/>
                </a:solidFill>
              </a:rPr>
              <a:t>    summer     camp</a:t>
            </a:r>
          </a:p>
        </p:txBody>
      </p:sp>
      <p:sp>
        <p:nvSpPr>
          <p:cNvPr id="8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2907" y="1248827"/>
            <a:ext cx="8411765" cy="5009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按要求完成下列各题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en-US" sz="2400" dirty="0" smtClean="0"/>
              <a:t>We are going to have a dancing party.(</a:t>
            </a:r>
            <a:r>
              <a:rPr lang="zh-CN" altLang="en-US" sz="2400" dirty="0" smtClean="0"/>
              <a:t>改为一般疑问句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</a:t>
            </a:r>
            <a:r>
              <a:rPr lang="en-US" altLang="en-US" sz="2400" dirty="0" smtClean="0"/>
              <a:t>you ________ ________ have a dancing party?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2．Will you go fishing with us？(</a:t>
            </a:r>
            <a:r>
              <a:rPr lang="zh-CN" altLang="en-US" sz="2400" dirty="0" smtClean="0"/>
              <a:t>作否定回答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， </a:t>
            </a:r>
            <a:r>
              <a:rPr lang="en-US" altLang="en-US" sz="2400" dirty="0" smtClean="0"/>
              <a:t>I ________．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3．They are going to play basketball </a:t>
            </a:r>
            <a:r>
              <a:rPr lang="en-US" altLang="en-US" sz="2400" u="sng" dirty="0" smtClean="0"/>
              <a:t>tomorrow afternoon</a:t>
            </a:r>
            <a:r>
              <a:rPr lang="en-US" altLang="en-US" sz="2400" dirty="0" smtClean="0"/>
              <a:t>．(</a:t>
            </a:r>
            <a:r>
              <a:rPr lang="zh-CN" altLang="en-US" sz="2400" dirty="0" smtClean="0"/>
              <a:t>对画线部分提问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________ </a:t>
            </a:r>
            <a:r>
              <a:rPr lang="en-US" altLang="en-US" sz="2400" dirty="0" smtClean="0"/>
              <a:t>they ________ ________ play basketball?</a:t>
            </a:r>
          </a:p>
        </p:txBody>
      </p:sp>
      <p:sp>
        <p:nvSpPr>
          <p:cNvPr id="4" name="矩形 3"/>
          <p:cNvSpPr/>
          <p:nvPr/>
        </p:nvSpPr>
        <p:spPr>
          <a:xfrm>
            <a:off x="587747" y="2334028"/>
            <a:ext cx="4543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           going           to</a:t>
            </a:r>
          </a:p>
        </p:txBody>
      </p:sp>
      <p:sp>
        <p:nvSpPr>
          <p:cNvPr id="5" name="矩形 4"/>
          <p:cNvSpPr/>
          <p:nvPr/>
        </p:nvSpPr>
        <p:spPr>
          <a:xfrm>
            <a:off x="587747" y="3404698"/>
            <a:ext cx="3084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                    won't</a:t>
            </a:r>
          </a:p>
        </p:txBody>
      </p:sp>
      <p:sp>
        <p:nvSpPr>
          <p:cNvPr id="6" name="矩形 5"/>
          <p:cNvSpPr/>
          <p:nvPr/>
        </p:nvSpPr>
        <p:spPr>
          <a:xfrm>
            <a:off x="587747" y="5124125"/>
            <a:ext cx="5838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When              are              going          to</a:t>
            </a:r>
          </a:p>
        </p:txBody>
      </p:sp>
      <p:sp>
        <p:nvSpPr>
          <p:cNvPr id="8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2906" y="1624829"/>
            <a:ext cx="8239660" cy="2239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4．Tom will go to London next year.(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Tom ________ ________ ________ London next year.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5．I invited Ann for dinner yesterday.(</a:t>
            </a:r>
            <a:r>
              <a:rPr lang="zh-CN" altLang="en-US" sz="2400" dirty="0" smtClean="0"/>
              <a:t>用</a:t>
            </a:r>
            <a:r>
              <a:rPr lang="en-US" altLang="en-US" sz="2400" dirty="0" smtClean="0"/>
              <a:t>next time</a:t>
            </a:r>
            <a:r>
              <a:rPr lang="zh-CN" altLang="en-US" sz="2400" dirty="0" smtClean="0"/>
              <a:t>改写句子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I ________ ________ Ann for dinner next time.</a:t>
            </a:r>
          </a:p>
        </p:txBody>
      </p:sp>
      <p:sp>
        <p:nvSpPr>
          <p:cNvPr id="4" name="矩形 3"/>
          <p:cNvSpPr/>
          <p:nvPr/>
        </p:nvSpPr>
        <p:spPr>
          <a:xfrm>
            <a:off x="1531528" y="2207176"/>
            <a:ext cx="3435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 going          to</a:t>
            </a:r>
          </a:p>
        </p:txBody>
      </p:sp>
      <p:sp>
        <p:nvSpPr>
          <p:cNvPr id="5" name="矩形 4"/>
          <p:cNvSpPr/>
          <p:nvPr/>
        </p:nvSpPr>
        <p:spPr>
          <a:xfrm>
            <a:off x="1014421" y="3288234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will          invite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40367" y="919473"/>
            <a:ext cx="8357167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Ⅲ.</a:t>
            </a:r>
            <a:r>
              <a:rPr lang="zh-CN" altLang="en-US" sz="2400" b="1" dirty="0" smtClean="0"/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going, basketball, to, he, play, is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2．exams, they, well, in, the, did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3．take, will, lots, they, photos, of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______________________________________________.</a:t>
            </a:r>
          </a:p>
        </p:txBody>
      </p:sp>
      <p:sp>
        <p:nvSpPr>
          <p:cNvPr id="9" name="矩形 8"/>
          <p:cNvSpPr/>
          <p:nvPr/>
        </p:nvSpPr>
        <p:spPr>
          <a:xfrm>
            <a:off x="810255" y="2071198"/>
            <a:ext cx="4039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 is going to play basketball</a:t>
            </a:r>
          </a:p>
        </p:txBody>
      </p:sp>
      <p:sp>
        <p:nvSpPr>
          <p:cNvPr id="10" name="矩形 9"/>
          <p:cNvSpPr/>
          <p:nvPr/>
        </p:nvSpPr>
        <p:spPr>
          <a:xfrm>
            <a:off x="762959" y="3211966"/>
            <a:ext cx="3680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They did well in the exams</a:t>
            </a:r>
          </a:p>
        </p:txBody>
      </p:sp>
      <p:sp>
        <p:nvSpPr>
          <p:cNvPr id="11" name="矩形 10"/>
          <p:cNvSpPr/>
          <p:nvPr/>
        </p:nvSpPr>
        <p:spPr>
          <a:xfrm>
            <a:off x="762959" y="4336968"/>
            <a:ext cx="3869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They will take lots of photos</a:t>
            </a:r>
          </a:p>
        </p:txBody>
      </p:sp>
      <p:sp>
        <p:nvSpPr>
          <p:cNvPr id="12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6641" y="4607375"/>
            <a:ext cx="8357167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4．enjoy, birds, I, the, to, listening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5．summer, </a:t>
            </a:r>
            <a:r>
              <a:rPr lang="en-US" altLang="en-US" sz="2400" b="1" dirty="0" err="1" smtClean="0"/>
              <a:t>favourite</a:t>
            </a:r>
            <a:r>
              <a:rPr lang="en-US" altLang="en-US" sz="2400" b="1" dirty="0" smtClean="0"/>
              <a:t>, what, place, your, is, for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_____________________________________________？</a:t>
            </a:r>
          </a:p>
        </p:txBody>
      </p:sp>
      <p:sp>
        <p:nvSpPr>
          <p:cNvPr id="8" name="矩形 7"/>
          <p:cNvSpPr/>
          <p:nvPr/>
        </p:nvSpPr>
        <p:spPr>
          <a:xfrm>
            <a:off x="842006" y="5240125"/>
            <a:ext cx="3869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I enjoy listening to the birds</a:t>
            </a:r>
          </a:p>
        </p:txBody>
      </p:sp>
      <p:sp>
        <p:nvSpPr>
          <p:cNvPr id="13" name="矩形 12"/>
          <p:cNvSpPr/>
          <p:nvPr/>
        </p:nvSpPr>
        <p:spPr>
          <a:xfrm>
            <a:off x="806530" y="6378143"/>
            <a:ext cx="554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is your </a:t>
            </a:r>
            <a:r>
              <a:rPr lang="en-US" sz="2400" b="1" dirty="0" err="1" smtClean="0">
                <a:solidFill>
                  <a:srgbClr val="FF0000"/>
                </a:solidFill>
              </a:rPr>
              <a:t>favourite</a:t>
            </a:r>
            <a:r>
              <a:rPr lang="en-US" sz="2400" b="1" dirty="0" smtClean="0">
                <a:solidFill>
                  <a:srgbClr val="FF0000"/>
                </a:solidFill>
              </a:rPr>
              <a:t> place for summer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7" grpId="0"/>
      <p:bldP spid="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8860" y="1125559"/>
            <a:ext cx="8411765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6</a:t>
            </a:r>
            <a:r>
              <a:rPr lang="zh-CN" altLang="en-US" sz="2800" dirty="0" smtClean="0"/>
              <a:t>．棒球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7</a:t>
            </a:r>
            <a:r>
              <a:rPr lang="zh-CN" altLang="en-US" sz="2800" dirty="0" smtClean="0"/>
              <a:t>．汽水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8</a:t>
            </a:r>
            <a:r>
              <a:rPr lang="zh-CN" altLang="en-US" sz="2800" dirty="0" smtClean="0"/>
              <a:t>．如果；假若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9</a:t>
            </a:r>
            <a:r>
              <a:rPr lang="zh-CN" altLang="en-US" sz="2800" dirty="0" smtClean="0"/>
              <a:t>．曾经；究竟；到底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10</a:t>
            </a:r>
            <a:r>
              <a:rPr lang="zh-CN" altLang="en-US" sz="2800" dirty="0" smtClean="0"/>
              <a:t>．羞愧；惭愧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11</a:t>
            </a:r>
            <a:r>
              <a:rPr lang="zh-CN" altLang="en-US" sz="2800" dirty="0" smtClean="0"/>
              <a:t>．中午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12</a:t>
            </a:r>
            <a:r>
              <a:rPr lang="zh-CN" altLang="en-US" sz="2800" dirty="0" smtClean="0"/>
              <a:t>．汉堡包</a:t>
            </a:r>
            <a:r>
              <a:rPr lang="en-US" altLang="zh-CN" sz="2800" dirty="0" smtClean="0"/>
              <a:t>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13</a:t>
            </a:r>
            <a:r>
              <a:rPr lang="zh-CN" altLang="en-US" sz="2800" dirty="0" smtClean="0"/>
              <a:t>．大自然</a:t>
            </a:r>
            <a:r>
              <a:rPr lang="en-US" altLang="zh-CN" sz="2800" dirty="0" smtClean="0"/>
              <a:t>________</a:t>
            </a:r>
          </a:p>
        </p:txBody>
      </p:sp>
      <p:sp>
        <p:nvSpPr>
          <p:cNvPr id="4" name="矩形 3"/>
          <p:cNvSpPr/>
          <p:nvPr/>
        </p:nvSpPr>
        <p:spPr>
          <a:xfrm>
            <a:off x="1801554" y="1230102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baseball</a:t>
            </a:r>
          </a:p>
        </p:txBody>
      </p:sp>
      <p:sp>
        <p:nvSpPr>
          <p:cNvPr id="5" name="矩形 4"/>
          <p:cNvSpPr/>
          <p:nvPr/>
        </p:nvSpPr>
        <p:spPr>
          <a:xfrm>
            <a:off x="2002565" y="186072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pop</a:t>
            </a:r>
          </a:p>
        </p:txBody>
      </p:sp>
      <p:sp>
        <p:nvSpPr>
          <p:cNvPr id="6" name="矩形 5"/>
          <p:cNvSpPr/>
          <p:nvPr/>
        </p:nvSpPr>
        <p:spPr>
          <a:xfrm>
            <a:off x="3007616" y="2585936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if</a:t>
            </a:r>
          </a:p>
        </p:txBody>
      </p:sp>
      <p:sp>
        <p:nvSpPr>
          <p:cNvPr id="8" name="矩形 7"/>
          <p:cNvSpPr/>
          <p:nvPr/>
        </p:nvSpPr>
        <p:spPr>
          <a:xfrm>
            <a:off x="4104749" y="3200134"/>
            <a:ext cx="74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ever</a:t>
            </a:r>
          </a:p>
        </p:txBody>
      </p:sp>
      <p:sp>
        <p:nvSpPr>
          <p:cNvPr id="9" name="矩形 8"/>
          <p:cNvSpPr/>
          <p:nvPr/>
        </p:nvSpPr>
        <p:spPr>
          <a:xfrm>
            <a:off x="3429523" y="3775380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shame</a:t>
            </a:r>
          </a:p>
        </p:txBody>
      </p:sp>
      <p:sp>
        <p:nvSpPr>
          <p:cNvPr id="10" name="矩形 9"/>
          <p:cNvSpPr/>
          <p:nvPr/>
        </p:nvSpPr>
        <p:spPr>
          <a:xfrm>
            <a:off x="2227953" y="4442453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noon</a:t>
            </a:r>
          </a:p>
        </p:txBody>
      </p:sp>
      <p:sp>
        <p:nvSpPr>
          <p:cNvPr id="11" name="矩形 10"/>
          <p:cNvSpPr/>
          <p:nvPr/>
        </p:nvSpPr>
        <p:spPr>
          <a:xfrm>
            <a:off x="2432496" y="5061907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hamburger</a:t>
            </a:r>
          </a:p>
        </p:txBody>
      </p:sp>
      <p:sp>
        <p:nvSpPr>
          <p:cNvPr id="13" name="矩形 12"/>
          <p:cNvSpPr/>
          <p:nvPr/>
        </p:nvSpPr>
        <p:spPr>
          <a:xfrm>
            <a:off x="2467860" y="5791987"/>
            <a:ext cx="1051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nature</a:t>
            </a:r>
          </a:p>
        </p:txBody>
      </p:sp>
      <p:sp>
        <p:nvSpPr>
          <p:cNvPr id="1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76705" y="1340314"/>
            <a:ext cx="7693778" cy="46166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14</a:t>
            </a:r>
            <a:r>
              <a:rPr lang="zh-CN" altLang="en-US" sz="2800" dirty="0" smtClean="0"/>
              <a:t>．德国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地名</a:t>
            </a:r>
            <a:r>
              <a:rPr lang="en-US" altLang="zh-CN" sz="2800" dirty="0" smtClean="0"/>
              <a:t>)________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15</a:t>
            </a:r>
            <a:r>
              <a:rPr lang="zh-CN" altLang="en-US" sz="2800" dirty="0" smtClean="0"/>
              <a:t>．大学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16</a:t>
            </a:r>
            <a:r>
              <a:rPr lang="zh-CN" altLang="en-US" sz="2800" dirty="0" smtClean="0"/>
              <a:t>．组织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17</a:t>
            </a:r>
            <a:r>
              <a:rPr lang="zh-CN" altLang="en-US" sz="2800" dirty="0" smtClean="0"/>
              <a:t>．露营；营地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18</a:t>
            </a:r>
            <a:r>
              <a:rPr lang="zh-CN" altLang="en-US" sz="2800" dirty="0" smtClean="0"/>
              <a:t>．分享；合用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19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lonely→</a:t>
            </a:r>
            <a:r>
              <a:rPr lang="zh-CN" altLang="en-US" sz="2800" dirty="0" smtClean="0"/>
              <a:t>副词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独自</a:t>
            </a:r>
            <a:r>
              <a:rPr lang="en-US" altLang="zh-CN" sz="2800" dirty="0" smtClean="0"/>
              <a:t>)________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20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hope→</a:t>
            </a:r>
            <a:r>
              <a:rPr lang="zh-CN" altLang="en-US" sz="2800" dirty="0" smtClean="0"/>
              <a:t>近义词</a:t>
            </a:r>
            <a:r>
              <a:rPr lang="en-US" altLang="zh-CN" sz="2800" dirty="0" smtClean="0"/>
              <a:t>________</a:t>
            </a:r>
          </a:p>
        </p:txBody>
      </p:sp>
      <p:sp>
        <p:nvSpPr>
          <p:cNvPr id="4" name="矩形 3"/>
          <p:cNvSpPr/>
          <p:nvPr/>
        </p:nvSpPr>
        <p:spPr>
          <a:xfrm>
            <a:off x="3004331" y="1403521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Germany</a:t>
            </a:r>
          </a:p>
        </p:txBody>
      </p:sp>
      <p:sp>
        <p:nvSpPr>
          <p:cNvPr id="5" name="矩形 4"/>
          <p:cNvSpPr/>
          <p:nvPr/>
        </p:nvSpPr>
        <p:spPr>
          <a:xfrm>
            <a:off x="2200289" y="2081439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university</a:t>
            </a:r>
          </a:p>
        </p:txBody>
      </p:sp>
      <p:sp>
        <p:nvSpPr>
          <p:cNvPr id="6" name="矩形 5"/>
          <p:cNvSpPr/>
          <p:nvPr/>
        </p:nvSpPr>
        <p:spPr>
          <a:xfrm>
            <a:off x="2283059" y="279088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organize</a:t>
            </a:r>
          </a:p>
        </p:txBody>
      </p:sp>
      <p:sp>
        <p:nvSpPr>
          <p:cNvPr id="8" name="矩形 7"/>
          <p:cNvSpPr/>
          <p:nvPr/>
        </p:nvSpPr>
        <p:spPr>
          <a:xfrm>
            <a:off x="3288110" y="3453039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camp</a:t>
            </a:r>
          </a:p>
        </p:txBody>
      </p:sp>
      <p:sp>
        <p:nvSpPr>
          <p:cNvPr id="9" name="矩形 8"/>
          <p:cNvSpPr/>
          <p:nvPr/>
        </p:nvSpPr>
        <p:spPr>
          <a:xfrm>
            <a:off x="3299935" y="4066911"/>
            <a:ext cx="897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share</a:t>
            </a:r>
          </a:p>
        </p:txBody>
      </p:sp>
      <p:sp>
        <p:nvSpPr>
          <p:cNvPr id="10" name="矩形 9"/>
          <p:cNvSpPr/>
          <p:nvPr/>
        </p:nvSpPr>
        <p:spPr>
          <a:xfrm>
            <a:off x="4352431" y="4656870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alone</a:t>
            </a:r>
          </a:p>
        </p:txBody>
      </p:sp>
      <p:sp>
        <p:nvSpPr>
          <p:cNvPr id="11" name="矩形 10"/>
          <p:cNvSpPr/>
          <p:nvPr/>
        </p:nvSpPr>
        <p:spPr>
          <a:xfrm>
            <a:off x="3642835" y="535055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wish</a:t>
            </a:r>
          </a:p>
        </p:txBody>
      </p:sp>
      <p:sp>
        <p:nvSpPr>
          <p:cNvPr id="13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86441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27952" y="1288646"/>
            <a:ext cx="8315154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/>
              <a:t>根据汉语意思，写出相应的英文短语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．参加考试</a:t>
            </a:r>
            <a:r>
              <a:rPr lang="en-US" altLang="zh-CN" sz="2400" dirty="0" smtClean="0"/>
              <a:t>______________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待在一起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．打网球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排球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篮球</a:t>
            </a:r>
            <a:r>
              <a:rPr lang="en-US" altLang="zh-CN" sz="2400" dirty="0" smtClean="0"/>
              <a:t>________________________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．照顾；照料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．搬走；离开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．不管；撇下</a:t>
            </a:r>
            <a:r>
              <a:rPr lang="en-US" altLang="zh-CN" sz="2400" dirty="0" smtClean="0"/>
              <a:t>……(</a:t>
            </a:r>
            <a:r>
              <a:rPr lang="zh-CN" altLang="en-US" sz="2400" dirty="0" smtClean="0"/>
              <a:t>一个人</a:t>
            </a:r>
            <a:r>
              <a:rPr lang="en-US" altLang="zh-CN" sz="2400" dirty="0" smtClean="0"/>
              <a:t>)____________</a:t>
            </a:r>
            <a:endParaRPr lang="en-US" altLang="zh-CN" sz="2400" dirty="0"/>
          </a:p>
        </p:txBody>
      </p:sp>
      <p:sp>
        <p:nvSpPr>
          <p:cNvPr id="14" name="矩形 13"/>
          <p:cNvSpPr/>
          <p:nvPr/>
        </p:nvSpPr>
        <p:spPr>
          <a:xfrm>
            <a:off x="2163834" y="2181293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an/the exam　</a:t>
            </a:r>
          </a:p>
        </p:txBody>
      </p:sp>
      <p:sp>
        <p:nvSpPr>
          <p:cNvPr id="6" name="矩形 5"/>
          <p:cNvSpPr/>
          <p:nvPr/>
        </p:nvSpPr>
        <p:spPr>
          <a:xfrm>
            <a:off x="3369895" y="3074277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stay with</a:t>
            </a:r>
          </a:p>
        </p:txBody>
      </p:sp>
      <p:sp>
        <p:nvSpPr>
          <p:cNvPr id="7" name="矩形 6"/>
          <p:cNvSpPr/>
          <p:nvPr/>
        </p:nvSpPr>
        <p:spPr>
          <a:xfrm>
            <a:off x="3228003" y="3689302"/>
            <a:ext cx="4397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 tennis/volleyball/basketball</a:t>
            </a:r>
          </a:p>
        </p:txBody>
      </p:sp>
      <p:sp>
        <p:nvSpPr>
          <p:cNvPr id="8" name="矩形 7"/>
          <p:cNvSpPr/>
          <p:nvPr/>
        </p:nvSpPr>
        <p:spPr>
          <a:xfrm>
            <a:off x="2636797" y="4477409"/>
            <a:ext cx="1716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care of</a:t>
            </a:r>
          </a:p>
        </p:txBody>
      </p:sp>
      <p:sp>
        <p:nvSpPr>
          <p:cNvPr id="9" name="矩形 8"/>
          <p:cNvSpPr/>
          <p:nvPr/>
        </p:nvSpPr>
        <p:spPr>
          <a:xfrm>
            <a:off x="2577678" y="5123796"/>
            <a:ext cx="1646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move away</a:t>
            </a:r>
          </a:p>
        </p:txBody>
      </p:sp>
      <p:sp>
        <p:nvSpPr>
          <p:cNvPr id="10" name="矩形 9"/>
          <p:cNvSpPr/>
          <p:nvPr/>
        </p:nvSpPr>
        <p:spPr>
          <a:xfrm>
            <a:off x="4185759" y="5849010"/>
            <a:ext cx="2167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leave…alone　</a:t>
            </a:r>
          </a:p>
        </p:txBody>
      </p:sp>
      <p:sp>
        <p:nvSpPr>
          <p:cNvPr id="11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14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6106" y="847040"/>
            <a:ext cx="8411765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．带狗散步；遛狗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．对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有好处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．在田野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．与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比赛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．带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出去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12</a:t>
            </a:r>
            <a:r>
              <a:rPr lang="zh-CN" altLang="en-US" sz="2400" dirty="0" smtClean="0"/>
              <a:t>．为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加油，为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打气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13</a:t>
            </a:r>
            <a:r>
              <a:rPr lang="zh-CN" altLang="en-US" sz="2400" dirty="0" smtClean="0"/>
              <a:t>．为了乐趣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5" name="矩形 4"/>
          <p:cNvSpPr/>
          <p:nvPr/>
        </p:nvSpPr>
        <p:spPr>
          <a:xfrm>
            <a:off x="3228042" y="1074354"/>
            <a:ext cx="1861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walk the dog</a:t>
            </a:r>
          </a:p>
        </p:txBody>
      </p:sp>
      <p:sp>
        <p:nvSpPr>
          <p:cNvPr id="8" name="矩形 7"/>
          <p:cNvSpPr/>
          <p:nvPr/>
        </p:nvSpPr>
        <p:spPr>
          <a:xfrm>
            <a:off x="2979736" y="1733222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good for</a:t>
            </a:r>
          </a:p>
        </p:txBody>
      </p:sp>
      <p:sp>
        <p:nvSpPr>
          <p:cNvPr id="9" name="矩形 8"/>
          <p:cNvSpPr/>
          <p:nvPr/>
        </p:nvSpPr>
        <p:spPr>
          <a:xfrm>
            <a:off x="2187519" y="2512302"/>
            <a:ext cx="1329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a field</a:t>
            </a:r>
          </a:p>
        </p:txBody>
      </p:sp>
      <p:sp>
        <p:nvSpPr>
          <p:cNvPr id="10" name="矩形 9"/>
          <p:cNvSpPr/>
          <p:nvPr/>
        </p:nvSpPr>
        <p:spPr>
          <a:xfrm>
            <a:off x="2814196" y="3247697"/>
            <a:ext cx="1766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 against</a:t>
            </a:r>
          </a:p>
        </p:txBody>
      </p:sp>
      <p:sp>
        <p:nvSpPr>
          <p:cNvPr id="11" name="矩形 10"/>
          <p:cNvSpPr/>
          <p:nvPr/>
        </p:nvSpPr>
        <p:spPr>
          <a:xfrm>
            <a:off x="2885140" y="3988677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take…out</a:t>
            </a:r>
          </a:p>
        </p:txBody>
      </p:sp>
      <p:sp>
        <p:nvSpPr>
          <p:cNvPr id="13" name="矩形 12"/>
          <p:cNvSpPr/>
          <p:nvPr/>
        </p:nvSpPr>
        <p:spPr>
          <a:xfrm>
            <a:off x="4575995" y="4666595"/>
            <a:ext cx="1503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root for…</a:t>
            </a:r>
          </a:p>
        </p:txBody>
      </p:sp>
      <p:sp>
        <p:nvSpPr>
          <p:cNvPr id="14" name="矩形 13"/>
          <p:cNvSpPr/>
          <p:nvPr/>
        </p:nvSpPr>
        <p:spPr>
          <a:xfrm>
            <a:off x="2695957" y="5344511"/>
            <a:ext cx="1094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for fun</a:t>
            </a:r>
          </a:p>
        </p:txBody>
      </p:sp>
      <p:sp>
        <p:nvSpPr>
          <p:cNvPr id="15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9259" y="917303"/>
            <a:ext cx="7778517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14</a:t>
            </a:r>
            <a:r>
              <a:rPr lang="zh-CN" altLang="en-US" sz="2400" dirty="0" smtClean="0"/>
              <a:t>．在中午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15</a:t>
            </a:r>
            <a:r>
              <a:rPr lang="zh-CN" altLang="en-US" sz="2400" dirty="0" smtClean="0"/>
              <a:t>．为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准备好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．国家公园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17</a:t>
            </a:r>
            <a:r>
              <a:rPr lang="zh-CN" altLang="en-US" sz="2400" dirty="0" smtClean="0"/>
              <a:t>．举办聚会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18</a:t>
            </a:r>
            <a:r>
              <a:rPr lang="zh-CN" altLang="en-US" sz="2400" dirty="0" smtClean="0"/>
              <a:t>．上课</a:t>
            </a:r>
            <a:r>
              <a:rPr lang="en-US" altLang="zh-CN" sz="2400" dirty="0" smtClean="0"/>
              <a:t>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19</a:t>
            </a:r>
            <a:r>
              <a:rPr lang="zh-CN" altLang="en-US" sz="2400" dirty="0" smtClean="0"/>
              <a:t>．继续做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20</a:t>
            </a:r>
            <a:r>
              <a:rPr lang="zh-CN" altLang="en-US" sz="2400" dirty="0" smtClean="0"/>
              <a:t>．谈论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4" name="矩形 3"/>
          <p:cNvSpPr/>
          <p:nvPr/>
        </p:nvSpPr>
        <p:spPr>
          <a:xfrm>
            <a:off x="2175694" y="1140769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noon</a:t>
            </a:r>
          </a:p>
        </p:txBody>
      </p:sp>
      <p:sp>
        <p:nvSpPr>
          <p:cNvPr id="5" name="矩形 4"/>
          <p:cNvSpPr/>
          <p:nvPr/>
        </p:nvSpPr>
        <p:spPr>
          <a:xfrm>
            <a:off x="2993421" y="1868871"/>
            <a:ext cx="1785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ready for</a:t>
            </a:r>
          </a:p>
        </p:txBody>
      </p:sp>
      <p:sp>
        <p:nvSpPr>
          <p:cNvPr id="6" name="矩形 5"/>
          <p:cNvSpPr/>
          <p:nvPr/>
        </p:nvSpPr>
        <p:spPr>
          <a:xfrm>
            <a:off x="2341233" y="2680139"/>
            <a:ext cx="2202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national park</a:t>
            </a:r>
          </a:p>
        </p:txBody>
      </p:sp>
      <p:sp>
        <p:nvSpPr>
          <p:cNvPr id="8" name="矩形 7"/>
          <p:cNvSpPr/>
          <p:nvPr/>
        </p:nvSpPr>
        <p:spPr>
          <a:xfrm>
            <a:off x="2424000" y="3373822"/>
            <a:ext cx="1826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have a party</a:t>
            </a:r>
          </a:p>
        </p:txBody>
      </p:sp>
      <p:sp>
        <p:nvSpPr>
          <p:cNvPr id="9" name="矩形 8"/>
          <p:cNvSpPr/>
          <p:nvPr/>
        </p:nvSpPr>
        <p:spPr>
          <a:xfrm>
            <a:off x="1750025" y="4114802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take lessons/classes</a:t>
            </a:r>
          </a:p>
        </p:txBody>
      </p:sp>
      <p:sp>
        <p:nvSpPr>
          <p:cNvPr id="10" name="矩形 9"/>
          <p:cNvSpPr/>
          <p:nvPr/>
        </p:nvSpPr>
        <p:spPr>
          <a:xfrm>
            <a:off x="2175694" y="4745424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keep doing</a:t>
            </a:r>
          </a:p>
        </p:txBody>
      </p:sp>
      <p:sp>
        <p:nvSpPr>
          <p:cNvPr id="11" name="矩形 10"/>
          <p:cNvSpPr/>
          <p:nvPr/>
        </p:nvSpPr>
        <p:spPr>
          <a:xfrm>
            <a:off x="1962864" y="5486403"/>
            <a:ext cx="1837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talk about　</a:t>
            </a:r>
          </a:p>
        </p:txBody>
      </p:sp>
      <p:sp>
        <p:nvSpPr>
          <p:cNvPr id="13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6555" y="1621343"/>
            <a:ext cx="7506563" cy="33504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21</a:t>
            </a:r>
            <a:r>
              <a:rPr lang="zh-CN" altLang="en-US" sz="2400" dirty="0" smtClean="0"/>
              <a:t>．对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感到兴奋</a:t>
            </a:r>
            <a:r>
              <a:rPr lang="en-US" altLang="zh-CN" sz="2400" dirty="0" smtClean="0"/>
              <a:t>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22</a:t>
            </a:r>
            <a:r>
              <a:rPr lang="zh-CN" altLang="en-US" sz="2400" dirty="0" smtClean="0"/>
              <a:t>．回到学校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23</a:t>
            </a:r>
            <a:r>
              <a:rPr lang="zh-CN" altLang="en-US" sz="2400" dirty="0" smtClean="0"/>
              <a:t>．听鸟叫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24</a:t>
            </a:r>
            <a:r>
              <a:rPr lang="zh-CN" altLang="en-US" sz="2400" dirty="0" smtClean="0"/>
              <a:t>．一个为期两周的夏令营</a:t>
            </a:r>
            <a:r>
              <a:rPr lang="en-US" altLang="zh-CN" sz="2400" dirty="0" smtClean="0"/>
              <a:t>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25</a:t>
            </a:r>
            <a:r>
              <a:rPr lang="zh-CN" altLang="en-US" sz="2400" dirty="0" smtClean="0"/>
              <a:t>．同时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26</a:t>
            </a:r>
            <a:r>
              <a:rPr lang="zh-CN" altLang="en-US" sz="2400" dirty="0" smtClean="0"/>
              <a:t>．与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分享</a:t>
            </a:r>
            <a:r>
              <a:rPr lang="en-US" altLang="zh-CN" sz="2400" dirty="0" smtClean="0"/>
              <a:t>……____________</a:t>
            </a:r>
          </a:p>
        </p:txBody>
      </p:sp>
      <p:sp>
        <p:nvSpPr>
          <p:cNvPr id="4" name="矩形 3"/>
          <p:cNvSpPr/>
          <p:nvPr/>
        </p:nvSpPr>
        <p:spPr>
          <a:xfrm>
            <a:off x="3401168" y="1620689"/>
            <a:ext cx="2629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excited about…</a:t>
            </a:r>
          </a:p>
        </p:txBody>
      </p:sp>
      <p:sp>
        <p:nvSpPr>
          <p:cNvPr id="5" name="矩形 4"/>
          <p:cNvSpPr/>
          <p:nvPr/>
        </p:nvSpPr>
        <p:spPr>
          <a:xfrm>
            <a:off x="2434511" y="2182541"/>
            <a:ext cx="2433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back to school</a:t>
            </a:r>
          </a:p>
        </p:txBody>
      </p:sp>
      <p:sp>
        <p:nvSpPr>
          <p:cNvPr id="6" name="矩形 5"/>
          <p:cNvSpPr/>
          <p:nvPr/>
        </p:nvSpPr>
        <p:spPr>
          <a:xfrm>
            <a:off x="1986508" y="2837794"/>
            <a:ext cx="246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listen to the birds</a:t>
            </a:r>
          </a:p>
        </p:txBody>
      </p:sp>
      <p:sp>
        <p:nvSpPr>
          <p:cNvPr id="8" name="矩形 7"/>
          <p:cNvSpPr/>
          <p:nvPr/>
        </p:nvSpPr>
        <p:spPr>
          <a:xfrm>
            <a:off x="4287204" y="3316910"/>
            <a:ext cx="3761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</a:rPr>
              <a:t>two­week</a:t>
            </a:r>
            <a:r>
              <a:rPr lang="en-US" sz="2400" b="1" dirty="0" smtClean="0">
                <a:solidFill>
                  <a:srgbClr val="FF0000"/>
                </a:solidFill>
              </a:rPr>
              <a:t> summer holiday</a:t>
            </a:r>
          </a:p>
        </p:txBody>
      </p:sp>
      <p:sp>
        <p:nvSpPr>
          <p:cNvPr id="9" name="矩形 8"/>
          <p:cNvSpPr/>
          <p:nvPr/>
        </p:nvSpPr>
        <p:spPr>
          <a:xfrm>
            <a:off x="1828679" y="3819922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same time</a:t>
            </a:r>
          </a:p>
        </p:txBody>
      </p:sp>
      <p:sp>
        <p:nvSpPr>
          <p:cNvPr id="10" name="矩形 9"/>
          <p:cNvSpPr/>
          <p:nvPr/>
        </p:nvSpPr>
        <p:spPr>
          <a:xfrm>
            <a:off x="3401168" y="4404623"/>
            <a:ext cx="2094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share…with…</a:t>
            </a:r>
          </a:p>
        </p:txBody>
      </p:sp>
      <p:sp>
        <p:nvSpPr>
          <p:cNvPr id="11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38503" y="1847748"/>
            <a:ext cx="7434944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．我确信你做得好。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you did well.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．他们不能照看他们的宠物。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They can't ________ ________ ________ their pets.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．我一周要去志愿服务四次。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________ four times a week. </a:t>
            </a:r>
          </a:p>
        </p:txBody>
      </p:sp>
      <p:sp>
        <p:nvSpPr>
          <p:cNvPr id="8" name="矩形 7"/>
          <p:cNvSpPr/>
          <p:nvPr/>
        </p:nvSpPr>
        <p:spPr>
          <a:xfrm>
            <a:off x="864107" y="2920953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I'm            sure</a:t>
            </a:r>
          </a:p>
        </p:txBody>
      </p:sp>
      <p:sp>
        <p:nvSpPr>
          <p:cNvPr id="9" name="矩形 8"/>
          <p:cNvSpPr/>
          <p:nvPr/>
        </p:nvSpPr>
        <p:spPr>
          <a:xfrm>
            <a:off x="2305723" y="4053394"/>
            <a:ext cx="3765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        care               of</a:t>
            </a:r>
          </a:p>
        </p:txBody>
      </p:sp>
      <p:sp>
        <p:nvSpPr>
          <p:cNvPr id="11" name="矩形 10"/>
          <p:cNvSpPr/>
          <p:nvPr/>
        </p:nvSpPr>
        <p:spPr>
          <a:xfrm>
            <a:off x="749233" y="5184947"/>
            <a:ext cx="5931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I'm             going          to         volunteer</a:t>
            </a:r>
          </a:p>
        </p:txBody>
      </p:sp>
      <p:sp>
        <p:nvSpPr>
          <p:cNvPr id="12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1540</Words>
  <Application>Microsoft Office PowerPoint</Application>
  <PresentationFormat>全屏显示(4:3)</PresentationFormat>
  <Paragraphs>270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华文新魏</vt:lpstr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FC15A18B886249FC93BF2CBF7870E3DA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