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5"/>
  </p:notesMasterIdLst>
  <p:sldIdLst>
    <p:sldId id="256" r:id="rId2"/>
    <p:sldId id="1213" r:id="rId3"/>
    <p:sldId id="611" r:id="rId4"/>
    <p:sldId id="641" r:id="rId5"/>
    <p:sldId id="1079" r:id="rId6"/>
    <p:sldId id="1080" r:id="rId7"/>
    <p:sldId id="1081" r:id="rId8"/>
    <p:sldId id="1082" r:id="rId9"/>
    <p:sldId id="1083" r:id="rId10"/>
    <p:sldId id="1084" r:id="rId11"/>
    <p:sldId id="1085" r:id="rId12"/>
    <p:sldId id="1086" r:id="rId13"/>
    <p:sldId id="1405" r:id="rId14"/>
    <p:sldId id="1406" r:id="rId15"/>
    <p:sldId id="1087" r:id="rId16"/>
    <p:sldId id="1088" r:id="rId17"/>
    <p:sldId id="1089" r:id="rId18"/>
    <p:sldId id="1090" r:id="rId19"/>
    <p:sldId id="1091" r:id="rId20"/>
    <p:sldId id="1093" r:id="rId21"/>
    <p:sldId id="1094" r:id="rId22"/>
    <p:sldId id="1095" r:id="rId23"/>
    <p:sldId id="1096" r:id="rId24"/>
    <p:sldId id="1097" r:id="rId25"/>
    <p:sldId id="1098" r:id="rId26"/>
    <p:sldId id="1099" r:id="rId27"/>
    <p:sldId id="1100" r:id="rId28"/>
    <p:sldId id="1101" r:id="rId29"/>
    <p:sldId id="1102" r:id="rId30"/>
    <p:sldId id="1103" r:id="rId31"/>
    <p:sldId id="1104" r:id="rId32"/>
    <p:sldId id="1105" r:id="rId33"/>
    <p:sldId id="1106" r:id="rId34"/>
    <p:sldId id="1107" r:id="rId35"/>
    <p:sldId id="1108" r:id="rId36"/>
    <p:sldId id="1109" r:id="rId37"/>
    <p:sldId id="1110" r:id="rId38"/>
    <p:sldId id="1111" r:id="rId39"/>
    <p:sldId id="1112" r:id="rId40"/>
    <p:sldId id="1113" r:id="rId41"/>
    <p:sldId id="1114" r:id="rId42"/>
    <p:sldId id="1115" r:id="rId43"/>
    <p:sldId id="1116" r:id="rId44"/>
    <p:sldId id="1117" r:id="rId45"/>
    <p:sldId id="1118" r:id="rId46"/>
    <p:sldId id="1119" r:id="rId47"/>
    <p:sldId id="1120" r:id="rId48"/>
    <p:sldId id="1121" r:id="rId49"/>
    <p:sldId id="1122" r:id="rId50"/>
    <p:sldId id="1123" r:id="rId51"/>
    <p:sldId id="1124" r:id="rId52"/>
    <p:sldId id="1125" r:id="rId53"/>
    <p:sldId id="1126" r:id="rId54"/>
    <p:sldId id="1127" r:id="rId55"/>
    <p:sldId id="1128" r:id="rId56"/>
    <p:sldId id="1129" r:id="rId57"/>
    <p:sldId id="1130" r:id="rId58"/>
    <p:sldId id="1131" r:id="rId59"/>
    <p:sldId id="1132" r:id="rId60"/>
    <p:sldId id="1133" r:id="rId61"/>
    <p:sldId id="1138" r:id="rId62"/>
    <p:sldId id="1134" r:id="rId63"/>
    <p:sldId id="1135" r:id="rId64"/>
    <p:sldId id="1136" r:id="rId65"/>
    <p:sldId id="1137" r:id="rId66"/>
    <p:sldId id="1407" r:id="rId67"/>
    <p:sldId id="1139" r:id="rId68"/>
    <p:sldId id="1140" r:id="rId69"/>
    <p:sldId id="1141" r:id="rId70"/>
    <p:sldId id="1142" r:id="rId71"/>
    <p:sldId id="1143" r:id="rId72"/>
    <p:sldId id="1144" r:id="rId73"/>
    <p:sldId id="1145" r:id="rId74"/>
    <p:sldId id="1146" r:id="rId75"/>
    <p:sldId id="1147" r:id="rId76"/>
    <p:sldId id="1148" r:id="rId77"/>
    <p:sldId id="1149" r:id="rId78"/>
    <p:sldId id="1150" r:id="rId79"/>
    <p:sldId id="1151" r:id="rId80"/>
    <p:sldId id="1152" r:id="rId81"/>
    <p:sldId id="1153" r:id="rId82"/>
    <p:sldId id="1154" r:id="rId83"/>
    <p:sldId id="1155" r:id="rId84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43" autoAdjust="0"/>
    <p:restoredTop sz="86370" autoAdjust="0"/>
  </p:normalViewPr>
  <p:slideViewPr>
    <p:cSldViewPr snapToGrid="0">
      <p:cViewPr>
        <p:scale>
          <a:sx n="100" d="100"/>
          <a:sy n="100" d="100"/>
        </p:scale>
        <p:origin x="-342" y="-804"/>
      </p:cViewPr>
      <p:guideLst>
        <p:guide orient="horz" pos="162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8" d="100"/>
        <a:sy n="1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24F50-2106-43F6-8BD0-C31361EB150A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24005-1CC4-46EC-862D-504F2FE6E2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D882-CFD8-4EAE-9856-CB61F34EFEB8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B6BD-A5B3-47B3-ADB9-48FDDBC2F47F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80159" y="445325"/>
            <a:ext cx="8933213" cy="31173"/>
          </a:xfrm>
          <a:prstGeom prst="line">
            <a:avLst/>
          </a:prstGeom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文本框 3"/>
          <p:cNvSpPr txBox="1"/>
          <p:nvPr userDrawn="1"/>
        </p:nvSpPr>
        <p:spPr>
          <a:xfrm>
            <a:off x="138051" y="231569"/>
            <a:ext cx="2479025" cy="2077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高中英语  必修第一册</a:t>
            </a:r>
            <a:r>
              <a:rPr lang="en-US" altLang="zh-CN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UNIT</a:t>
            </a:r>
            <a:r>
              <a:rPr lang="en-US" altLang="zh-CN" sz="900" baseline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1  A new start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D882-CFD8-4EAE-9856-CB61F34EFEB8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B6BD-A5B3-47B3-ADB9-48FDDBC2F4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D882-CFD8-4EAE-9856-CB61F34EFEB8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B6BD-A5B3-47B3-ADB9-48FDDBC2F4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D882-CFD8-4EAE-9856-CB61F34EFEB8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B6BD-A5B3-47B3-ADB9-48FDDBC2F4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D882-CFD8-4EAE-9856-CB61F34EFEB8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B6BD-A5B3-47B3-ADB9-48FDDBC2F4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D882-CFD8-4EAE-9856-CB61F34EFEB8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B6BD-A5B3-47B3-ADB9-48FDDBC2F4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D882-CFD8-4EAE-9856-CB61F34EFEB8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B6BD-A5B3-47B3-ADB9-48FDDBC2F4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D882-CFD8-4EAE-9856-CB61F34EFEB8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B6BD-A5B3-47B3-ADB9-48FDDBC2F4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D882-CFD8-4EAE-9856-CB61F34EFEB8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B6BD-A5B3-47B3-ADB9-48FDDBC2F4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D882-CFD8-4EAE-9856-CB61F34EFEB8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1B6BD-A5B3-47B3-ADB9-48FDDBC2F4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ED882-CFD8-4EAE-9856-CB61F34EFEB8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1B6BD-A5B3-47B3-ADB9-48FDDBC2F47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50000"/>
        </a:lnSpc>
        <a:spcBef>
          <a:spcPts val="750"/>
        </a:spcBef>
        <a:buFont typeface="Arial" panose="020B0604020202020204" pitchFamily="34" charset="0"/>
        <a:buNone/>
        <a:defRPr sz="1700" b="0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1pPr>
      <a:lvl2pPr marL="342900" indent="0" algn="l" defTabSz="685800" rtl="0" eaLnBrk="1" latinLnBrk="0" hangingPunct="1">
        <a:lnSpc>
          <a:spcPct val="150000"/>
        </a:lnSpc>
        <a:spcBef>
          <a:spcPts val="375"/>
        </a:spcBef>
        <a:buFont typeface="Arial" panose="020B0604020202020204" pitchFamily="34" charset="0"/>
        <a:buNone/>
        <a:defRPr sz="1500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685800" indent="0" algn="l" defTabSz="685800" rtl="0" eaLnBrk="1" latinLnBrk="0" hangingPunct="1">
        <a:lnSpc>
          <a:spcPct val="150000"/>
        </a:lnSpc>
        <a:spcBef>
          <a:spcPts val="375"/>
        </a:spcBef>
        <a:buFont typeface="Arial" panose="020B0604020202020204" pitchFamily="34" charset="0"/>
        <a:buNone/>
        <a:defRPr sz="1500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028700" indent="0" algn="l" defTabSz="685800" rtl="0" eaLnBrk="1" latinLnBrk="0" hangingPunct="1">
        <a:lnSpc>
          <a:spcPct val="150000"/>
        </a:lnSpc>
        <a:spcBef>
          <a:spcPts val="375"/>
        </a:spcBef>
        <a:buFont typeface="Arial" panose="020B0604020202020204" pitchFamily="34" charset="0"/>
        <a:buNone/>
        <a:defRPr sz="1500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371600" indent="0" algn="l" defTabSz="685800" rtl="0" eaLnBrk="1" latinLnBrk="0" hangingPunct="1">
        <a:lnSpc>
          <a:spcPct val="150000"/>
        </a:lnSpc>
        <a:spcBef>
          <a:spcPts val="375"/>
        </a:spcBef>
        <a:buFont typeface="Arial" panose="020B0604020202020204" pitchFamily="34" charset="0"/>
        <a:buNone/>
        <a:defRPr sz="1500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 txBox="1"/>
          <p:nvPr/>
        </p:nvSpPr>
        <p:spPr bwMode="auto">
          <a:xfrm>
            <a:off x="106681" y="1096327"/>
            <a:ext cx="6296501" cy="1316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20000"/>
              </a:lnSpc>
            </a:pPr>
            <a:r>
              <a:rPr lang="en-US" altLang="zh-CN" sz="3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UNIT 1  A new start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zh-CN" altLang="en-US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标题 1"/>
          <p:cNvSpPr txBox="1"/>
          <p:nvPr/>
        </p:nvSpPr>
        <p:spPr bwMode="auto">
          <a:xfrm>
            <a:off x="0" y="2251508"/>
            <a:ext cx="6403182" cy="1316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70000"/>
              </a:lnSpc>
            </a:pP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Section A Starting out </a:t>
            </a:r>
          </a:p>
          <a:p>
            <a:pPr algn="ctr" fontAlgn="auto">
              <a:lnSpc>
                <a:spcPct val="170000"/>
              </a:lnSpc>
            </a:pP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Understanding ideas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525606" y="1857570"/>
            <a:ext cx="2006655" cy="146485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607685" y="3973170"/>
            <a:ext cx="329449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5735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单句写作</a:t>
            </a:r>
            <a:endParaRPr lang="zh-CN" altLang="en-US" dirty="0"/>
          </a:p>
          <a:p>
            <a:r>
              <a:rPr lang="zh-CN" altLang="en-US" dirty="0"/>
              <a:t>（5） My father </a:t>
            </a:r>
            <a:r>
              <a:rPr lang="en-US" altLang="zh-CN" dirty="0"/>
              <a:t>__________ __________ __________</a:t>
            </a:r>
            <a:r>
              <a:rPr lang="zh-CN" altLang="en-US" dirty="0"/>
              <a:t>（让我牢记）the importance </a:t>
            </a:r>
          </a:p>
          <a:p>
            <a:r>
              <a:rPr lang="zh-CN" altLang="en-US" dirty="0"/>
              <a:t>of hard work.</a:t>
            </a:r>
          </a:p>
          <a:p>
            <a:r>
              <a:rPr lang="zh-CN" altLang="en-US" dirty="0"/>
              <a:t>（6） Her speech </a:t>
            </a:r>
            <a:r>
              <a:rPr lang="en-US" altLang="zh-CN" dirty="0">
                <a:sym typeface="+mn-ea"/>
              </a:rPr>
              <a:t>__________ __________ __________</a:t>
            </a:r>
            <a:r>
              <a:rPr lang="zh-CN" altLang="en-US" dirty="0"/>
              <a:t>（给人印象）that she was </a:t>
            </a:r>
          </a:p>
          <a:p>
            <a:r>
              <a:rPr lang="zh-CN" altLang="en-US" dirty="0"/>
              <a:t>enthusiastic about the project</a:t>
            </a:r>
            <a:r>
              <a:rPr lang="zh-CN" altLang="en-US" dirty="0" smtClean="0"/>
              <a:t>.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797368" y="1076179"/>
            <a:ext cx="110537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impressed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187542" y="1095852"/>
            <a:ext cx="76438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219575" y="1117283"/>
            <a:ext cx="79581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030730" y="2017249"/>
            <a:ext cx="86820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gave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179922" y="2054922"/>
            <a:ext cx="71294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925729" y="2012487"/>
            <a:ext cx="116728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2895" y="520262"/>
            <a:ext cx="7886700" cy="4112460"/>
          </a:xfrm>
        </p:spPr>
        <p:txBody>
          <a:bodyPr/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词汇四  tradition </a:t>
            </a:r>
            <a:r>
              <a:rPr lang="zh-CN" altLang="en-US" b="1" i="1" dirty="0">
                <a:solidFill>
                  <a:srgbClr val="00B0F0"/>
                </a:solidFill>
              </a:rPr>
              <a:t>n</a:t>
            </a:r>
            <a:r>
              <a:rPr lang="zh-CN" altLang="en-US" b="1" dirty="0">
                <a:solidFill>
                  <a:srgbClr val="00B0F0"/>
                </a:solidFill>
              </a:rPr>
              <a:t>. 传统</a:t>
            </a:r>
            <a:endParaRPr lang="zh-CN" altLang="en-US" dirty="0"/>
          </a:p>
          <a:p>
            <a:r>
              <a:rPr lang="zh-CN" altLang="en-US" dirty="0"/>
              <a:t>【</a:t>
            </a:r>
            <a:r>
              <a:rPr lang="zh-CN" altLang="en-US" b="1" dirty="0"/>
              <a:t>教材原句】</a:t>
            </a:r>
            <a:endParaRPr lang="zh-CN" altLang="en-US" dirty="0"/>
          </a:p>
          <a:p>
            <a:r>
              <a:rPr lang="zh-CN" altLang="en-US" dirty="0"/>
              <a:t>its </a:t>
            </a:r>
            <a:r>
              <a:rPr lang="zh-CN" altLang="en-US" b="1" dirty="0"/>
              <a:t>traditions </a:t>
            </a:r>
            <a:r>
              <a:rPr lang="zh-CN" altLang="en-US" dirty="0"/>
              <a:t>它的传统</a:t>
            </a:r>
          </a:p>
          <a:p>
            <a:r>
              <a:rPr lang="zh-CN" altLang="en-US" b="1" dirty="0"/>
              <a:t>【要点必记】</a:t>
            </a:r>
            <a:endParaRPr lang="zh-CN" altLang="en-US" dirty="0"/>
          </a:p>
          <a:p>
            <a:r>
              <a:rPr lang="zh-CN" altLang="en-US" dirty="0"/>
              <a:t>（1）follow a tradition 遵循传统</a:t>
            </a:r>
          </a:p>
          <a:p>
            <a:r>
              <a:rPr lang="zh-CN" altLang="en-US" dirty="0"/>
              <a:t>         break with tradition 打破传统</a:t>
            </a:r>
          </a:p>
          <a:p>
            <a:r>
              <a:rPr lang="zh-CN" altLang="en-US" dirty="0"/>
              <a:t>         by tradition 根据传统习俗</a:t>
            </a:r>
          </a:p>
          <a:p>
            <a:r>
              <a:rPr lang="zh-CN" altLang="en-US" dirty="0"/>
              <a:t>       have a long tradition 有悠久的传统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8623" y="520262"/>
            <a:ext cx="7886700" cy="4112460"/>
          </a:xfrm>
        </p:spPr>
        <p:txBody>
          <a:bodyPr/>
          <a:lstStyle/>
          <a:p>
            <a:r>
              <a:rPr lang="zh-CN" altLang="en-US" dirty="0"/>
              <a:t>（2）traditional </a:t>
            </a:r>
            <a:r>
              <a:rPr lang="zh-CN" altLang="en-US" i="1" dirty="0"/>
              <a:t>adj</a:t>
            </a:r>
            <a:r>
              <a:rPr lang="zh-CN" altLang="en-US" dirty="0"/>
              <a:t>. 传统的，依据传统的</a:t>
            </a:r>
          </a:p>
          <a:p>
            <a:r>
              <a:rPr lang="zh-CN" altLang="en-US" dirty="0"/>
              <a:t>          It is traditional（for sb.）to do sth.（对某人来说）做某事是传统。</a:t>
            </a:r>
          </a:p>
          <a:p>
            <a:r>
              <a:rPr lang="zh-CN" altLang="en-US" dirty="0"/>
              <a:t>         traditionally </a:t>
            </a:r>
            <a:r>
              <a:rPr lang="zh-CN" altLang="en-US" i="1" dirty="0"/>
              <a:t>adv</a:t>
            </a:r>
            <a:r>
              <a:rPr lang="zh-CN" altLang="en-US" dirty="0"/>
              <a:t>. 按传统地，依照传统地</a:t>
            </a:r>
          </a:p>
          <a:p>
            <a:r>
              <a:rPr lang="zh-CN" altLang="en-US" b="1" dirty="0"/>
              <a:t>【学法点拨】</a:t>
            </a:r>
            <a:endParaRPr lang="zh-CN" altLang="en-US" dirty="0"/>
          </a:p>
          <a:p>
            <a:r>
              <a:rPr lang="zh-CN" altLang="en-US" i="1" dirty="0"/>
              <a:t>n</a:t>
            </a:r>
            <a:r>
              <a:rPr lang="zh-CN" altLang="en-US" dirty="0"/>
              <a:t>.+-al→</a:t>
            </a:r>
            <a:r>
              <a:rPr lang="zh-CN" altLang="en-US" i="1" dirty="0"/>
              <a:t>adj</a:t>
            </a:r>
            <a:r>
              <a:rPr lang="zh-CN" altLang="en-US" dirty="0"/>
              <a:t>.</a:t>
            </a:r>
          </a:p>
          <a:p>
            <a:r>
              <a:rPr lang="en-US" altLang="zh-CN" dirty="0" smtClean="0"/>
              <a:t>nation</a:t>
            </a:r>
            <a:r>
              <a:rPr lang="zh-CN" altLang="en-US" dirty="0" smtClean="0"/>
              <a:t> </a:t>
            </a:r>
            <a:r>
              <a:rPr lang="zh-CN" altLang="en-US" i="1" dirty="0" smtClean="0"/>
              <a:t>n</a:t>
            </a:r>
            <a:r>
              <a:rPr lang="zh-CN" altLang="en-US" dirty="0"/>
              <a:t>.国家→</a:t>
            </a:r>
            <a:r>
              <a:rPr lang="zh-CN" altLang="en-US" dirty="0" smtClean="0"/>
              <a:t>national </a:t>
            </a:r>
            <a:r>
              <a:rPr lang="zh-CN" altLang="en-US" i="1" dirty="0" smtClean="0"/>
              <a:t>adj</a:t>
            </a:r>
            <a:r>
              <a:rPr lang="zh-CN" altLang="en-US" dirty="0"/>
              <a:t>.国家的</a:t>
            </a:r>
          </a:p>
          <a:p>
            <a:r>
              <a:rPr lang="en-US" altLang="zh-CN" dirty="0" smtClean="0"/>
              <a:t>music</a:t>
            </a:r>
            <a:r>
              <a:rPr lang="zh-CN" altLang="en-US" dirty="0" smtClean="0"/>
              <a:t> </a:t>
            </a:r>
            <a:r>
              <a:rPr lang="zh-CN" altLang="en-US" i="1" dirty="0" smtClean="0"/>
              <a:t>n</a:t>
            </a:r>
            <a:r>
              <a:rPr lang="zh-CN" altLang="en-US" dirty="0"/>
              <a:t>.音乐→</a:t>
            </a:r>
            <a:r>
              <a:rPr lang="zh-CN" altLang="en-US" dirty="0" smtClean="0"/>
              <a:t>musical </a:t>
            </a:r>
            <a:r>
              <a:rPr lang="zh-CN" altLang="en-US" i="1" dirty="0" smtClean="0"/>
              <a:t>adj</a:t>
            </a:r>
            <a:r>
              <a:rPr lang="zh-CN" altLang="en-US" dirty="0"/>
              <a:t>.音乐的</a:t>
            </a:r>
          </a:p>
          <a:p>
            <a:r>
              <a:rPr lang="en-US" altLang="zh-CN" dirty="0" smtClean="0"/>
              <a:t>person</a:t>
            </a:r>
            <a:r>
              <a:rPr lang="zh-CN" altLang="en-US" dirty="0" smtClean="0"/>
              <a:t> </a:t>
            </a:r>
            <a:r>
              <a:rPr lang="zh-CN" altLang="en-US" i="1" dirty="0" smtClean="0"/>
              <a:t>n</a:t>
            </a:r>
            <a:r>
              <a:rPr lang="zh-CN" altLang="en-US" dirty="0"/>
              <a:t>.人→</a:t>
            </a:r>
            <a:r>
              <a:rPr lang="zh-CN" altLang="en-US" dirty="0" smtClean="0"/>
              <a:t>personal </a:t>
            </a:r>
            <a:r>
              <a:rPr lang="zh-CN" altLang="en-US" i="1" dirty="0" smtClean="0"/>
              <a:t>adj</a:t>
            </a:r>
            <a:r>
              <a:rPr lang="zh-CN" altLang="en-US" dirty="0"/>
              <a:t>.个人的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The audience were impressed with the 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（tradition）programs.</a:t>
            </a:r>
          </a:p>
          <a:p>
            <a:r>
              <a:rPr lang="zh-CN" altLang="en-US" dirty="0"/>
              <a:t>（2） In some countries it is traditional for a bride 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（wear）white.</a:t>
            </a:r>
          </a:p>
          <a:p>
            <a:r>
              <a:rPr lang="zh-CN" altLang="en-US" dirty="0"/>
              <a:t>（3） 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（traditional），college students hold a graduation ceremony </a:t>
            </a:r>
          </a:p>
          <a:p>
            <a:r>
              <a:rPr lang="zh-CN" altLang="en-US" dirty="0"/>
              <a:t>to encourage themselves before they set off on their life journey.	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558666" y="1126808"/>
            <a:ext cx="105394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traditional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143024" y="1594009"/>
            <a:ext cx="95107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wear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56336" y="2050111"/>
            <a:ext cx="130159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8619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单句写作</a:t>
            </a:r>
            <a:endParaRPr lang="zh-CN" altLang="en-US" dirty="0"/>
          </a:p>
          <a:p>
            <a:r>
              <a:rPr lang="zh-CN" altLang="en-US" dirty="0"/>
              <a:t>（4）［词汇复现］我们的房子是按照传统样式设计的。</a:t>
            </a:r>
          </a:p>
          <a:p>
            <a:r>
              <a:rPr lang="en-US" altLang="zh-CN" dirty="0"/>
              <a:t>__________________________________________</a:t>
            </a:r>
          </a:p>
          <a:p>
            <a:r>
              <a:rPr lang="zh-CN" altLang="en-US" dirty="0"/>
              <a:t>（5）</a:t>
            </a:r>
            <a:r>
              <a:rPr lang="en-US" altLang="zh-CN" dirty="0"/>
              <a:t>__________ ___________</a:t>
            </a:r>
            <a:r>
              <a:rPr lang="zh-CN" altLang="en-US" dirty="0"/>
              <a:t>（按 照 传 统），we have a party on New Year’s </a:t>
            </a:r>
          </a:p>
          <a:p>
            <a:r>
              <a:rPr lang="zh-CN" altLang="en-US" dirty="0"/>
              <a:t>Eve.</a:t>
            </a:r>
          </a:p>
          <a:p>
            <a:r>
              <a:rPr lang="zh-CN" altLang="en-US" dirty="0"/>
              <a:t>（6）［词汇复现］</a:t>
            </a:r>
            <a:r>
              <a:rPr lang="en-US" altLang="zh-CN" dirty="0">
                <a:sym typeface="+mn-ea"/>
              </a:rPr>
              <a:t>__________ ___________ ___________</a:t>
            </a:r>
            <a:r>
              <a:rPr lang="zh-CN" altLang="en-US" dirty="0"/>
              <a:t>（按照传统），people in this</a:t>
            </a:r>
            <a:r>
              <a:rPr lang="zh-CN" altLang="en-US" i="1" dirty="0"/>
              <a:t> region </a:t>
            </a:r>
            <a:r>
              <a:rPr lang="zh-CN" altLang="en-US" dirty="0"/>
              <a:t>have</a:t>
            </a:r>
            <a:r>
              <a:rPr lang="zh-CN" altLang="en-US" i="1" dirty="0"/>
              <a:t> concentrated on agriculture</a:t>
            </a:r>
            <a:r>
              <a:rPr lang="zh-CN" altLang="en-US" dirty="0"/>
              <a:t> for</a:t>
            </a:r>
            <a:r>
              <a:rPr lang="zh-CN" altLang="en-US" i="1" dirty="0"/>
              <a:t> generations</a:t>
            </a:r>
            <a:r>
              <a:rPr lang="zh-CN" altLang="en-US" dirty="0"/>
              <a:t>. 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546735" y="1591628"/>
            <a:ext cx="451627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Our house wasdesigned in a traditional style.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92543" y="2032227"/>
            <a:ext cx="55864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122646" y="2053279"/>
            <a:ext cx="90868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210277" y="2968009"/>
            <a:ext cx="112633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722847" y="2995039"/>
            <a:ext cx="77485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711066" y="2980966"/>
            <a:ext cx="130159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7183" y="520065"/>
            <a:ext cx="7886700" cy="4112419"/>
          </a:xfrm>
        </p:spPr>
        <p:txBody>
          <a:bodyPr/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词汇五   impressive </a:t>
            </a:r>
            <a:r>
              <a:rPr lang="zh-CN" altLang="en-US" b="1" i="1" dirty="0">
                <a:solidFill>
                  <a:srgbClr val="00B0F0"/>
                </a:solidFill>
              </a:rPr>
              <a:t>adj</a:t>
            </a:r>
            <a:r>
              <a:rPr lang="zh-CN" altLang="en-US" b="1" dirty="0">
                <a:solidFill>
                  <a:srgbClr val="00B0F0"/>
                </a:solidFill>
              </a:rPr>
              <a:t>. 令人钦佩的，给人深刻印象的</a:t>
            </a:r>
          </a:p>
          <a:p>
            <a:pPr algn="l"/>
            <a:r>
              <a:rPr lang="zh-CN" altLang="en-US" b="1" dirty="0"/>
              <a:t>【教材原句】</a:t>
            </a:r>
          </a:p>
          <a:p>
            <a:pPr algn="l"/>
            <a:r>
              <a:rPr lang="zh-CN" altLang="en-US" dirty="0"/>
              <a:t>What have you found most </a:t>
            </a:r>
            <a:r>
              <a:rPr lang="zh-CN" altLang="en-US" b="1" dirty="0"/>
              <a:t>impressive</a:t>
            </a:r>
            <a:r>
              <a:rPr lang="zh-CN" altLang="en-US" dirty="0"/>
              <a:t> about senior high? </a:t>
            </a:r>
            <a:endParaRPr lang="en-US" altLang="zh-CN" dirty="0" smtClean="0"/>
          </a:p>
          <a:p>
            <a:pPr algn="l"/>
            <a:r>
              <a:rPr lang="zh-CN" altLang="en-US" dirty="0" smtClean="0"/>
              <a:t>你</a:t>
            </a:r>
            <a:r>
              <a:rPr lang="zh-CN" altLang="en-US" dirty="0"/>
              <a:t>对高中印象最深</a:t>
            </a:r>
            <a:r>
              <a:rPr lang="zh-CN" altLang="en-US" dirty="0" smtClean="0"/>
              <a:t>的是</a:t>
            </a:r>
            <a:r>
              <a:rPr lang="zh-CN" altLang="en-US" dirty="0"/>
              <a:t>什么？</a:t>
            </a:r>
            <a:endParaRPr lang="zh-CN" altLang="en-US" b="1" dirty="0"/>
          </a:p>
          <a:p>
            <a:pPr algn="l"/>
            <a:r>
              <a:rPr lang="zh-CN" altLang="en-US" b="1" dirty="0"/>
              <a:t>【要点必记】</a:t>
            </a:r>
          </a:p>
          <a:p>
            <a:pPr algn="l"/>
            <a:r>
              <a:rPr lang="zh-CN" altLang="en-US" dirty="0"/>
              <a:t>an impressive scene 难忘的场面</a:t>
            </a:r>
          </a:p>
          <a:p>
            <a:pPr algn="l"/>
            <a:r>
              <a:rPr lang="zh-CN" altLang="en-US" dirty="0"/>
              <a:t>an impressive speech 感人的演说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【一言助记】</a:t>
            </a:r>
            <a:endParaRPr lang="zh-CN" altLang="en-US" dirty="0"/>
          </a:p>
          <a:p>
            <a:pPr algn="dist"/>
            <a:r>
              <a:rPr lang="zh-CN" altLang="en-US" dirty="0"/>
              <a:t>What he said left a deep </a:t>
            </a:r>
            <a:r>
              <a:rPr lang="zh-CN" altLang="en-US" b="1" dirty="0"/>
              <a:t>impression </a:t>
            </a:r>
            <a:r>
              <a:rPr lang="zh-CN" altLang="en-US" dirty="0"/>
              <a:t>on us. All the people present were </a:t>
            </a:r>
            <a:r>
              <a:rPr lang="zh-CN" altLang="en-US" b="1" dirty="0"/>
              <a:t>impressed</a:t>
            </a:r>
            <a:r>
              <a:rPr lang="zh-CN" altLang="en-US" dirty="0"/>
              <a:t> by </a:t>
            </a:r>
          </a:p>
          <a:p>
            <a:r>
              <a:rPr lang="zh-CN" altLang="en-US" dirty="0"/>
              <a:t>his </a:t>
            </a:r>
            <a:r>
              <a:rPr lang="zh-CN" altLang="en-US" b="1" dirty="0"/>
              <a:t>impressive </a:t>
            </a:r>
            <a:r>
              <a:rPr lang="zh-CN" altLang="en-US" dirty="0"/>
              <a:t>speech. 他说的话给我们留下了深刻的印象。所有在场的人都被他打动人心的演讲给打动了。	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My first </a:t>
            </a:r>
            <a:r>
              <a:rPr lang="en-US" altLang="zh-CN" dirty="0"/>
              <a:t>_________</a:t>
            </a:r>
            <a:r>
              <a:rPr lang="zh-CN" altLang="en-US" dirty="0"/>
              <a:t>（impress）of him was that he was a genius in music. </a:t>
            </a:r>
          </a:p>
          <a:p>
            <a:r>
              <a:rPr lang="zh-CN" altLang="en-US" dirty="0"/>
              <a:t>（2） The first ceremony when we went into college is an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（impress）one.</a:t>
            </a:r>
          </a:p>
          <a:p>
            <a:r>
              <a:rPr lang="zh-CN" altLang="en-US" dirty="0"/>
              <a:t>（3） The composer impressed us 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 his knowledge. </a:t>
            </a:r>
          </a:p>
          <a:p>
            <a:r>
              <a:rPr lang="zh-CN" altLang="en-US" dirty="0"/>
              <a:t>（4） His musical talent made a deep impression </a:t>
            </a:r>
            <a:r>
              <a:rPr lang="en-US" altLang="zh-CN" dirty="0">
                <a:sym typeface="+mn-ea"/>
              </a:rPr>
              <a:t>_________ </a:t>
            </a:r>
            <a:r>
              <a:rPr lang="zh-CN" altLang="en-US" dirty="0"/>
              <a:t>all the people present</a:t>
            </a:r>
            <a:r>
              <a:rPr lang="zh-CN" altLang="en-US" dirty="0" smtClean="0"/>
              <a:t>.</a:t>
            </a:r>
            <a:endParaRPr lang="en-US" altLang="zh-CN" dirty="0" smtClean="0"/>
          </a:p>
          <a:p>
            <a:r>
              <a:rPr lang="zh-CN" altLang="en-US" b="1" dirty="0" smtClean="0">
                <a:sym typeface="+mn-ea"/>
              </a:rPr>
              <a:t>单句</a:t>
            </a:r>
            <a:r>
              <a:rPr lang="zh-CN" altLang="en-US" b="1" dirty="0">
                <a:sym typeface="+mn-ea"/>
              </a:rPr>
              <a:t>写作</a:t>
            </a:r>
            <a:endParaRPr lang="zh-CN" altLang="en-US" dirty="0">
              <a:sym typeface="+mn-ea"/>
            </a:endParaRPr>
          </a:p>
          <a:p>
            <a:r>
              <a:rPr lang="zh-CN" altLang="en-US" dirty="0">
                <a:sym typeface="+mn-ea"/>
              </a:rPr>
              <a:t>（5） While I really don’t like art，I 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>
                <a:sym typeface="+mn-ea"/>
              </a:rPr>
              <a:t>　</a:t>
            </a:r>
            <a:r>
              <a:rPr lang="en-US" altLang="zh-CN" dirty="0">
                <a:sym typeface="+mn-ea"/>
              </a:rPr>
              <a:t>_________ </a:t>
            </a:r>
            <a:r>
              <a:rPr lang="zh-CN" altLang="en-US" dirty="0">
                <a:sym typeface="+mn-ea"/>
              </a:rPr>
              <a:t>　</a:t>
            </a:r>
            <a:r>
              <a:rPr lang="en-US" altLang="zh-CN" dirty="0">
                <a:sym typeface="+mn-ea"/>
              </a:rPr>
              <a:t>_________  ________</a:t>
            </a:r>
            <a:r>
              <a:rPr lang="zh-CN" altLang="en-US" dirty="0">
                <a:sym typeface="+mn-ea"/>
              </a:rPr>
              <a:t>（觉得他的作品给人印象深刻）.</a:t>
            </a:r>
          </a:p>
          <a:p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2003584" y="974427"/>
            <a:ext cx="113633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impression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661184" y="1395004"/>
            <a:ext cx="120919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impressive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869055" y="1863207"/>
            <a:ext cx="73342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72539" y="2297431"/>
            <a:ext cx="115728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181475" y="3056097"/>
            <a:ext cx="76485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384959" y="3037999"/>
            <a:ext cx="71294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536532" y="3037999"/>
            <a:ext cx="75390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389971" y="3039428"/>
            <a:ext cx="123348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词汇六  moment </a:t>
            </a:r>
            <a:r>
              <a:rPr lang="zh-CN" altLang="en-US" b="1" i="1" dirty="0">
                <a:solidFill>
                  <a:srgbClr val="00B0F0"/>
                </a:solidFill>
              </a:rPr>
              <a:t>n</a:t>
            </a:r>
            <a:r>
              <a:rPr lang="zh-CN" altLang="en-US" b="1" dirty="0">
                <a:solidFill>
                  <a:srgbClr val="00B0F0"/>
                </a:solidFill>
              </a:rPr>
              <a:t>. 某一时刻</a:t>
            </a:r>
            <a:endParaRPr lang="zh-CN" altLang="en-US" b="1" dirty="0"/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dirty="0"/>
              <a:t>an embarrassing</a:t>
            </a:r>
            <a:r>
              <a:rPr lang="zh-CN" altLang="en-US" b="1" dirty="0"/>
              <a:t> moment</a:t>
            </a:r>
            <a:r>
              <a:rPr lang="zh-CN" altLang="en-US" dirty="0"/>
              <a:t> 令人尴尬的时刻</a:t>
            </a:r>
          </a:p>
          <a:p>
            <a:r>
              <a:rPr lang="zh-CN" altLang="en-US" b="1" dirty="0"/>
              <a:t>【要点必记】</a:t>
            </a:r>
            <a:endParaRPr lang="zh-CN" altLang="en-US" dirty="0"/>
          </a:p>
          <a:p>
            <a:r>
              <a:rPr lang="zh-CN" altLang="en-US" dirty="0"/>
              <a:t>at the moment 目前，眼下，此刻</a:t>
            </a:r>
          </a:p>
          <a:p>
            <a:r>
              <a:rPr lang="zh-CN" altLang="en-US" dirty="0"/>
              <a:t>for the moment 暂时，目前（同义词组：for the time being，at present）</a:t>
            </a:r>
          </a:p>
          <a:p>
            <a:r>
              <a:rPr lang="zh-CN" altLang="en-US" dirty="0"/>
              <a:t>for a moment 片刻，一会儿（同义词组：for a while/minute）</a:t>
            </a:r>
          </a:p>
          <a:p>
            <a:r>
              <a:rPr lang="zh-CN" altLang="en-US" dirty="0"/>
              <a:t>in a moment 转瞬间，马上（同义词组：in a minute/while）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【学法点拨】</a:t>
            </a:r>
            <a:endParaRPr lang="zh-CN" altLang="en-US" dirty="0"/>
          </a:p>
          <a:p>
            <a:r>
              <a:rPr lang="zh-CN" altLang="en-US" dirty="0"/>
              <a:t>the moment 可引导时间状语从句，相当于连词，意为“一……就……”。</a:t>
            </a:r>
          </a:p>
          <a:p>
            <a:r>
              <a:rPr lang="zh-CN" altLang="en-US" dirty="0"/>
              <a:t>He always </a:t>
            </a:r>
            <a:r>
              <a:rPr lang="zh-CN" altLang="en-US" i="1" dirty="0"/>
              <a:t>plays the piano</a:t>
            </a:r>
            <a:r>
              <a:rPr lang="zh-CN" altLang="en-US" dirty="0"/>
              <a:t> the moment he arrives home. </a:t>
            </a:r>
            <a:endParaRPr lang="en-US" altLang="zh-CN" dirty="0" smtClean="0"/>
          </a:p>
          <a:p>
            <a:r>
              <a:rPr lang="zh-CN" altLang="en-US" dirty="0" smtClean="0"/>
              <a:t>他</a:t>
            </a:r>
            <a:r>
              <a:rPr lang="zh-CN" altLang="en-US" dirty="0"/>
              <a:t>总是一到家就弹钢琴。［</a:t>
            </a:r>
            <a:r>
              <a:rPr lang="zh-CN" altLang="en-US" dirty="0" smtClean="0"/>
              <a:t>词汇</a:t>
            </a:r>
            <a:r>
              <a:rPr lang="zh-CN" altLang="en-US" dirty="0"/>
              <a:t>复现］</a:t>
            </a:r>
          </a:p>
          <a:p>
            <a:pPr algn="ctr"/>
            <a:endParaRPr lang="zh-CN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1109" y="1230512"/>
            <a:ext cx="7886700" cy="3543590"/>
          </a:xfrm>
        </p:spPr>
        <p:txBody>
          <a:bodyPr>
            <a:normAutofit lnSpcReduction="10000"/>
          </a:bodyPr>
          <a:lstStyle/>
          <a:p>
            <a:pPr lvl="0" algn="ctr">
              <a:lnSpc>
                <a:spcPct val="100000"/>
              </a:lnSpc>
            </a:pPr>
            <a:r>
              <a:rPr lang="zh-CN" altLang="en-US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核心词汇</a:t>
            </a:r>
            <a:endParaRPr lang="en-US" altLang="zh-CN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00000"/>
              </a:lnSpc>
            </a:pPr>
            <a:r>
              <a:rPr lang="zh-CN" altLang="en-US" b="1" dirty="0">
                <a:solidFill>
                  <a:srgbClr val="00B0F0"/>
                </a:solidFill>
              </a:rPr>
              <a:t>词汇一   senior （1）</a:t>
            </a:r>
            <a:r>
              <a:rPr lang="zh-CN" altLang="en-US" b="1" i="1" dirty="0">
                <a:solidFill>
                  <a:srgbClr val="00B0F0"/>
                </a:solidFill>
              </a:rPr>
              <a:t>adj</a:t>
            </a:r>
            <a:r>
              <a:rPr lang="zh-CN" altLang="en-US" b="1" dirty="0">
                <a:solidFill>
                  <a:srgbClr val="00B0F0"/>
                </a:solidFill>
              </a:rPr>
              <a:t>.（地位、水平或级别）高的，高级的 </a:t>
            </a:r>
            <a:endParaRPr lang="en-US" altLang="zh-CN" b="1" dirty="0" smtClean="0">
              <a:solidFill>
                <a:srgbClr val="00B0F0"/>
              </a:solidFill>
            </a:endParaRPr>
          </a:p>
          <a:p>
            <a:pPr lvl="0">
              <a:lnSpc>
                <a:spcPct val="100000"/>
              </a:lnSpc>
            </a:pPr>
            <a:r>
              <a:rPr lang="en-US" altLang="zh-CN" b="1" dirty="0">
                <a:solidFill>
                  <a:srgbClr val="00B0F0"/>
                </a:solidFill>
              </a:rPr>
              <a:t> </a:t>
            </a:r>
            <a:r>
              <a:rPr lang="en-US" altLang="zh-CN" b="1" dirty="0" smtClean="0">
                <a:solidFill>
                  <a:srgbClr val="00B0F0"/>
                </a:solidFill>
              </a:rPr>
              <a:t>                          </a:t>
            </a:r>
            <a:r>
              <a:rPr lang="zh-CN" altLang="en-US" b="1" dirty="0" smtClean="0">
                <a:solidFill>
                  <a:srgbClr val="00B0F0"/>
                </a:solidFill>
              </a:rPr>
              <a:t>（</a:t>
            </a:r>
            <a:r>
              <a:rPr lang="zh-CN" altLang="en-US" b="1" dirty="0">
                <a:solidFill>
                  <a:srgbClr val="00B0F0"/>
                </a:solidFill>
              </a:rPr>
              <a:t>2）</a:t>
            </a:r>
            <a:r>
              <a:rPr lang="zh-CN" altLang="en-US" b="1" i="1" dirty="0">
                <a:solidFill>
                  <a:srgbClr val="00B0F0"/>
                </a:solidFill>
              </a:rPr>
              <a:t>n</a:t>
            </a:r>
            <a:r>
              <a:rPr lang="zh-CN" altLang="en-US" b="1" dirty="0">
                <a:solidFill>
                  <a:srgbClr val="00B0F0"/>
                </a:solidFill>
              </a:rPr>
              <a:t>. 较年长的人</a:t>
            </a:r>
            <a:endParaRPr lang="zh-CN" altLang="en-US" dirty="0"/>
          </a:p>
          <a:p>
            <a:pPr lvl="0">
              <a:lnSpc>
                <a:spcPct val="100000"/>
              </a:lnSpc>
            </a:pPr>
            <a:r>
              <a:rPr lang="zh-CN" altLang="en-US" b="1" dirty="0">
                <a:cs typeface="Times New Roman" panose="02020603050405020304" pitchFamily="18" charset="0"/>
              </a:rPr>
              <a:t>【教材原句】</a:t>
            </a:r>
            <a:endParaRPr lang="zh-CN" altLang="en-US" dirty="0"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</a:pPr>
            <a:r>
              <a:rPr lang="zh-CN" altLang="en-US" dirty="0">
                <a:cs typeface="Times New Roman" panose="02020603050405020304" pitchFamily="18" charset="0"/>
              </a:rPr>
              <a:t>Welcome to </a:t>
            </a:r>
            <a:r>
              <a:rPr lang="zh-CN" altLang="en-US" b="1" dirty="0">
                <a:cs typeface="Times New Roman" panose="02020603050405020304" pitchFamily="18" charset="0"/>
              </a:rPr>
              <a:t>senior</a:t>
            </a:r>
            <a:r>
              <a:rPr lang="zh-CN" altLang="en-US" dirty="0">
                <a:cs typeface="Times New Roman" panose="02020603050405020304" pitchFamily="18" charset="0"/>
              </a:rPr>
              <a:t> high! 欢迎来到高中！</a:t>
            </a:r>
          </a:p>
          <a:p>
            <a:pPr lvl="0">
              <a:lnSpc>
                <a:spcPct val="100000"/>
              </a:lnSpc>
            </a:pPr>
            <a:r>
              <a:rPr lang="zh-CN" altLang="en-US" b="1" dirty="0">
                <a:cs typeface="Times New Roman" panose="02020603050405020304" pitchFamily="18" charset="0"/>
              </a:rPr>
              <a:t>【要点必记】</a:t>
            </a:r>
            <a:endParaRPr lang="zh-CN" altLang="en-US" dirty="0"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</a:pPr>
            <a:r>
              <a:rPr lang="zh-CN" altLang="en-US" dirty="0">
                <a:cs typeface="Times New Roman" panose="02020603050405020304" pitchFamily="18" charset="0"/>
              </a:rPr>
              <a:t>be senior/junior to sb. 比某人年龄大 / 小；比某人职位高 / 低</a:t>
            </a:r>
          </a:p>
          <a:p>
            <a:pPr lvl="0">
              <a:lnSpc>
                <a:spcPct val="100000"/>
              </a:lnSpc>
            </a:pPr>
            <a:r>
              <a:rPr lang="zh-CN" altLang="en-US" dirty="0">
                <a:cs typeface="Times New Roman" panose="02020603050405020304" pitchFamily="18" charset="0"/>
              </a:rPr>
              <a:t>a senior officer/manager/lecturer 高级军官 / 高级经理 / 高级讲师</a:t>
            </a:r>
          </a:p>
          <a:p>
            <a:pPr lvl="0">
              <a:lnSpc>
                <a:spcPct val="100000"/>
              </a:lnSpc>
            </a:pPr>
            <a:r>
              <a:rPr lang="zh-CN" altLang="en-US" dirty="0">
                <a:cs typeface="Times New Roman" panose="02020603050405020304" pitchFamily="18" charset="0"/>
              </a:rPr>
              <a:t>a senior partner in a law firm 律师事务所的主要合伙人</a:t>
            </a:r>
          </a:p>
          <a:p>
            <a:pPr lvl="0">
              <a:lnSpc>
                <a:spcPct val="100000"/>
              </a:lnSpc>
            </a:pPr>
            <a:r>
              <a:rPr lang="zh-CN" altLang="en-US" dirty="0">
                <a:cs typeface="Times New Roman" panose="02020603050405020304" pitchFamily="18" charset="0"/>
              </a:rPr>
              <a:t>a senior post/position 高级职务 / 职位</a:t>
            </a:r>
          </a:p>
        </p:txBody>
      </p:sp>
      <p:sp>
        <p:nvSpPr>
          <p:cNvPr id="4" name="内容占位符 2"/>
          <p:cNvSpPr txBox="1"/>
          <p:nvPr/>
        </p:nvSpPr>
        <p:spPr bwMode="auto">
          <a:xfrm>
            <a:off x="820363" y="603079"/>
            <a:ext cx="2149974" cy="48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68580" tIns="34290" rIns="68580" bIns="3429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题组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练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领悟方法</a:t>
            </a:r>
          </a:p>
        </p:txBody>
      </p:sp>
      <p:pic>
        <p:nvPicPr>
          <p:cNvPr id="5" name="Picture 2" descr="E:\负责系列\18-19\全解学案版\版式\5.18PPT四改\PPT-图标8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1109" y="472234"/>
            <a:ext cx="1002846" cy="560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用 moment 短语完成句子</a:t>
            </a:r>
            <a:endParaRPr lang="zh-CN" altLang="en-US" dirty="0"/>
          </a:p>
          <a:p>
            <a:r>
              <a:rPr lang="zh-CN" altLang="en-US" dirty="0"/>
              <a:t>（1） I can’t go to the new sports shop with you because I’m as busy as a bee </a:t>
            </a:r>
            <a:r>
              <a:rPr lang="en-US" altLang="zh-CN" dirty="0"/>
              <a:t>_______________</a:t>
            </a:r>
            <a:r>
              <a:rPr lang="zh-CN" altLang="en-US" dirty="0"/>
              <a:t>. </a:t>
            </a:r>
          </a:p>
          <a:p>
            <a:r>
              <a:rPr lang="zh-CN" altLang="en-US" dirty="0"/>
              <a:t>（2） Turn on the heater（加热器）and the room will be warm </a:t>
            </a:r>
            <a:r>
              <a:rPr lang="en-US" altLang="zh-CN" dirty="0">
                <a:sym typeface="+mn-ea"/>
              </a:rPr>
              <a:t>___________________.</a:t>
            </a:r>
            <a:r>
              <a:rPr lang="zh-CN" altLang="en-US" dirty="0"/>
              <a:t>　　　</a:t>
            </a:r>
          </a:p>
          <a:p>
            <a:r>
              <a:rPr lang="zh-CN" altLang="en-US" dirty="0"/>
              <a:t>（3） The classroom is big enough </a:t>
            </a:r>
            <a:r>
              <a:rPr lang="en-US" altLang="zh-CN" dirty="0">
                <a:sym typeface="+mn-ea"/>
              </a:rPr>
              <a:t>__________________</a:t>
            </a:r>
            <a:r>
              <a:rPr lang="zh-CN" altLang="en-US" dirty="0"/>
              <a:t>，but we’ll </a:t>
            </a:r>
          </a:p>
          <a:p>
            <a:r>
              <a:rPr lang="zh-CN" altLang="en-US" dirty="0"/>
              <a:t>have to move if we have more students.</a:t>
            </a:r>
          </a:p>
          <a:p>
            <a:r>
              <a:rPr lang="zh-CN" altLang="en-US" dirty="0"/>
              <a:t>（4）</a:t>
            </a:r>
            <a:r>
              <a:rPr lang="en-US" altLang="zh-CN" dirty="0">
                <a:sym typeface="+mn-ea"/>
              </a:rPr>
              <a:t>______________</a:t>
            </a:r>
            <a:r>
              <a:rPr lang="zh-CN" altLang="en-US" dirty="0"/>
              <a:t> the talk show begins，he will switch over </a:t>
            </a:r>
          </a:p>
          <a:p>
            <a:r>
              <a:rPr lang="zh-CN" altLang="en-US" dirty="0"/>
              <a:t>and watch it</a:t>
            </a:r>
          </a:p>
          <a:p>
            <a:pPr algn="ctr"/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688182" y="1368267"/>
            <a:ext cx="163306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moment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376988" y="1767841"/>
            <a:ext cx="150876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moment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15251" y="2173129"/>
            <a:ext cx="160115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moment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76350" y="3048953"/>
            <a:ext cx="1229678" cy="59247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单句写作</a:t>
            </a:r>
            <a:endParaRPr lang="zh-CN" altLang="en-US" dirty="0"/>
          </a:p>
          <a:p>
            <a:r>
              <a:rPr lang="zh-CN" altLang="en-US" dirty="0"/>
              <a:t>（5）［词汇复现］John </a:t>
            </a:r>
            <a:r>
              <a:rPr lang="zh-CN" altLang="en-US" i="1" dirty="0"/>
              <a:t>graduated</a:t>
            </a:r>
            <a:r>
              <a:rPr lang="zh-CN" altLang="en-US" dirty="0"/>
              <a:t> from college but still hasn’t found any job </a:t>
            </a:r>
            <a:r>
              <a:rPr lang="zh-CN" altLang="en-US" i="1" dirty="0"/>
              <a:t>opportunities</a:t>
            </a:r>
            <a:r>
              <a:rPr lang="zh-CN" altLang="en-US" dirty="0"/>
              <a:t>. </a:t>
            </a:r>
            <a:r>
              <a:rPr lang="en-US" altLang="zh-CN" dirty="0"/>
              <a:t>_________ _________ _________</a:t>
            </a:r>
            <a:r>
              <a:rPr lang="zh-CN" altLang="en-US" dirty="0"/>
              <a:t>（此 刻）he is feeling disappointed. </a:t>
            </a:r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2246472" y="1509237"/>
            <a:ext cx="98155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191828" y="1490089"/>
            <a:ext cx="53721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88117" y="1480992"/>
            <a:ext cx="91916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词汇七  over and over again 一遍又一遍地；再三地；反复地</a:t>
            </a:r>
            <a:endParaRPr lang="zh-CN" altLang="en-US" b="1" dirty="0"/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dirty="0"/>
              <a:t>After I had pictured it </a:t>
            </a:r>
            <a:r>
              <a:rPr lang="zh-CN" altLang="en-US" b="1" dirty="0"/>
              <a:t>over and over again </a:t>
            </a:r>
            <a:r>
              <a:rPr lang="zh-CN" altLang="en-US" dirty="0"/>
              <a:t>in my mind，the big day finally arrived... </a:t>
            </a:r>
            <a:endParaRPr lang="en-US" altLang="zh-CN" dirty="0" smtClean="0"/>
          </a:p>
          <a:p>
            <a:r>
              <a:rPr lang="zh-CN" altLang="en-US" dirty="0" smtClean="0"/>
              <a:t>我</a:t>
            </a:r>
            <a:r>
              <a:rPr lang="zh-CN" altLang="en-US" dirty="0"/>
              <a:t>一遍又一遍地在脑海里想象着，重要的一天终于来到了……</a:t>
            </a:r>
          </a:p>
          <a:p>
            <a:r>
              <a:rPr lang="zh-CN" altLang="en-US" dirty="0"/>
              <a:t>【</a:t>
            </a:r>
            <a:r>
              <a:rPr lang="zh-CN" altLang="en-US" b="1" dirty="0"/>
              <a:t>要点必记</a:t>
            </a:r>
            <a:r>
              <a:rPr lang="zh-CN" altLang="en-US" dirty="0"/>
              <a:t>】</a:t>
            </a:r>
          </a:p>
          <a:p>
            <a:r>
              <a:rPr lang="zh-CN" altLang="en-US" dirty="0"/>
              <a:t>over and over（again）=again and again=time and（time）again  再三地；反复地</a:t>
            </a:r>
          </a:p>
          <a:p>
            <a:r>
              <a:rPr lang="zh-CN" altLang="en-US" sz="1800" dirty="0"/>
              <a:t>（every）now and then=now and again=at times = from time to time=once in a while</a:t>
            </a:r>
          </a:p>
          <a:p>
            <a:r>
              <a:rPr lang="zh-CN" altLang="en-US" sz="1800" dirty="0"/>
              <a:t>时而，有时</a:t>
            </a:r>
          </a:p>
          <a:p>
            <a:r>
              <a:rPr lang="zh-CN" altLang="en-US" sz="1800" dirty="0"/>
              <a:t>once again 再一次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fontScale="92500"/>
          </a:bodyPr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The only way to learn the lines by heart is to say them to yourself over</a:t>
            </a:r>
            <a:r>
              <a:rPr lang="en-US" altLang="zh-CN" dirty="0"/>
              <a:t>_________</a:t>
            </a:r>
            <a:r>
              <a:rPr lang="zh-CN" altLang="en-US" dirty="0"/>
              <a:t> over again.</a:t>
            </a:r>
          </a:p>
          <a:p>
            <a:r>
              <a:rPr lang="zh-CN" altLang="en-US" dirty="0"/>
              <a:t>（2） We haven’t seen each other for years，but I call him up now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 then.</a:t>
            </a:r>
          </a:p>
          <a:p>
            <a:r>
              <a:rPr lang="zh-CN" altLang="en-US" b="1" dirty="0"/>
              <a:t>单句写作</a:t>
            </a:r>
            <a:endParaRPr lang="zh-CN" altLang="en-US" dirty="0"/>
          </a:p>
          <a:p>
            <a:r>
              <a:rPr lang="zh-CN" altLang="en-US" dirty="0"/>
              <a:t>（3） The teacher told us </a:t>
            </a:r>
            <a:r>
              <a:rPr lang="en-US" altLang="zh-CN" dirty="0">
                <a:sym typeface="+mn-ea"/>
              </a:rPr>
              <a:t>_________ </a:t>
            </a:r>
            <a:r>
              <a:rPr lang="zh-CN" altLang="en-US" dirty="0"/>
              <a:t>　</a:t>
            </a:r>
            <a:r>
              <a:rPr lang="en-US" altLang="zh-CN" dirty="0">
                <a:sym typeface="+mn-ea"/>
              </a:rPr>
              <a:t>_________ </a:t>
            </a:r>
            <a:r>
              <a:rPr lang="zh-CN" altLang="en-US" dirty="0"/>
              <a:t>　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 　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（反复地）</a:t>
            </a:r>
          </a:p>
          <a:p>
            <a:r>
              <a:rPr lang="zh-CN" altLang="en-US" dirty="0"/>
              <a:t>to learn the verbs by heart.</a:t>
            </a:r>
          </a:p>
          <a:p>
            <a:r>
              <a:rPr lang="zh-CN" altLang="en-US" dirty="0"/>
              <a:t>（4） He went to communicate with his teacher about the homework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 </a:t>
            </a:r>
            <a:r>
              <a:rPr lang="zh-CN" altLang="en-US" dirty="0">
                <a:sym typeface="+mn-ea"/>
              </a:rPr>
              <a:t>　</a:t>
            </a:r>
            <a:r>
              <a:rPr lang="en-US" altLang="zh-CN" dirty="0">
                <a:sym typeface="+mn-ea"/>
              </a:rPr>
              <a:t>_________ </a:t>
            </a:r>
            <a:r>
              <a:rPr lang="zh-CN" altLang="en-US" dirty="0">
                <a:sym typeface="+mn-ea"/>
              </a:rPr>
              <a:t>　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（偶尔）.</a:t>
            </a:r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7364254" y="1118877"/>
            <a:ext cx="68199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10839" y="1955007"/>
            <a:ext cx="73342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983377" y="2853575"/>
            <a:ext cx="223500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 and over again/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568468" y="3811674"/>
            <a:ext cx="175159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and then/</a:t>
            </a:r>
          </a:p>
        </p:txBody>
      </p:sp>
      <p:sp>
        <p:nvSpPr>
          <p:cNvPr id="12" name="文本框 4"/>
          <p:cNvSpPr txBox="1"/>
          <p:nvPr/>
        </p:nvSpPr>
        <p:spPr>
          <a:xfrm>
            <a:off x="5109242" y="2837798"/>
            <a:ext cx="223500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and time again/</a:t>
            </a:r>
          </a:p>
        </p:txBody>
      </p:sp>
      <p:sp>
        <p:nvSpPr>
          <p:cNvPr id="13" name="文本框 8"/>
          <p:cNvSpPr txBox="1"/>
          <p:nvPr/>
        </p:nvSpPr>
        <p:spPr>
          <a:xfrm>
            <a:off x="833321" y="4165653"/>
            <a:ext cx="175159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and again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9" grpId="0"/>
      <p:bldP spid="9" grpId="1"/>
      <p:bldP spid="12" grpId="0"/>
      <p:bldP spid="12" grpId="1"/>
      <p:bldP spid="13" grpId="0"/>
      <p:bldP spid="1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词汇八  eagerness </a:t>
            </a:r>
            <a:r>
              <a:rPr lang="zh-CN" altLang="en-US" b="1" i="1" dirty="0">
                <a:solidFill>
                  <a:srgbClr val="00B0F0"/>
                </a:solidFill>
              </a:rPr>
              <a:t>n</a:t>
            </a:r>
            <a:r>
              <a:rPr lang="zh-CN" altLang="en-US" b="1" dirty="0">
                <a:solidFill>
                  <a:srgbClr val="00B0F0"/>
                </a:solidFill>
              </a:rPr>
              <a:t>. 热切，渴望</a:t>
            </a:r>
            <a:endParaRPr lang="zh-CN" altLang="en-US" b="1" dirty="0"/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dirty="0"/>
              <a:t>I woke up early and rushed out of the door in my </a:t>
            </a:r>
            <a:r>
              <a:rPr lang="zh-CN" altLang="en-US" b="1" dirty="0"/>
              <a:t>eagerness</a:t>
            </a:r>
            <a:r>
              <a:rPr lang="zh-CN" altLang="en-US" dirty="0"/>
              <a:t> to get to know my new school. 我醒得很早，迫不及待地想要了解我的新学校，就急忙冲出门去。</a:t>
            </a:r>
          </a:p>
          <a:p>
            <a:r>
              <a:rPr lang="zh-CN" altLang="en-US" dirty="0"/>
              <a:t>【</a:t>
            </a:r>
            <a:r>
              <a:rPr lang="zh-CN" altLang="en-US" b="1" dirty="0"/>
              <a:t>要点必记】</a:t>
            </a:r>
            <a:endParaRPr lang="zh-CN" altLang="en-US" dirty="0"/>
          </a:p>
          <a:p>
            <a:r>
              <a:rPr lang="zh-CN" altLang="en-US" dirty="0"/>
              <a:t>eager </a:t>
            </a:r>
            <a:r>
              <a:rPr lang="zh-CN" altLang="en-US" i="1" dirty="0"/>
              <a:t>adj</a:t>
            </a:r>
            <a:r>
              <a:rPr lang="zh-CN" altLang="en-US" dirty="0"/>
              <a:t>. 热切的；渴望的，热衷的</a:t>
            </a:r>
          </a:p>
          <a:p>
            <a:r>
              <a:rPr lang="zh-CN" altLang="en-US" dirty="0"/>
              <a:t>be eager for sth. 渴求某物</a:t>
            </a:r>
          </a:p>
          <a:p>
            <a:r>
              <a:rPr lang="zh-CN" altLang="en-US" dirty="0"/>
              <a:t>be eager to do sth. 渴望做某事</a:t>
            </a:r>
          </a:p>
          <a:p>
            <a:pPr algn="ctr"/>
            <a:endParaRPr lang="zh-CN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dirty="0"/>
              <a:t>【</a:t>
            </a:r>
            <a:r>
              <a:rPr lang="zh-CN" altLang="en-US" b="1" dirty="0"/>
              <a:t>归纳拓展</a:t>
            </a:r>
            <a:r>
              <a:rPr lang="zh-CN" altLang="en-US" dirty="0"/>
              <a:t>】</a:t>
            </a:r>
          </a:p>
          <a:p>
            <a:r>
              <a:rPr lang="zh-CN" altLang="en-US" dirty="0"/>
              <a:t>be anxious to do sth. 急于做某事　</a:t>
            </a:r>
          </a:p>
          <a:p>
            <a:r>
              <a:rPr lang="zh-CN" altLang="en-US" dirty="0"/>
              <a:t>be anxious about/for... 为……担忧</a:t>
            </a:r>
          </a:p>
          <a:p>
            <a:r>
              <a:rPr lang="zh-CN" altLang="en-US" dirty="0"/>
              <a:t>be curious about 对……感到好奇　</a:t>
            </a:r>
          </a:p>
          <a:p>
            <a:r>
              <a:rPr lang="zh-CN" altLang="en-US" dirty="0"/>
              <a:t>be curious to do 极想做……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fontScale="92500"/>
          </a:bodyPr>
          <a:lstStyle/>
          <a:p>
            <a:pPr>
              <a:lnSpc>
                <a:spcPts val="2250"/>
              </a:lnSpc>
            </a:pPr>
            <a:r>
              <a:rPr lang="zh-CN" altLang="en-US" b="1" dirty="0"/>
              <a:t>单句语法填空</a:t>
            </a:r>
            <a:endParaRPr lang="zh-CN" altLang="en-US" dirty="0"/>
          </a:p>
          <a:p>
            <a:pPr>
              <a:lnSpc>
                <a:spcPts val="2250"/>
              </a:lnSpc>
            </a:pPr>
            <a:r>
              <a:rPr lang="zh-CN" altLang="en-US" dirty="0"/>
              <a:t>（1）［词汇复现］When you are at </a:t>
            </a:r>
            <a:r>
              <a:rPr lang="zh-CN" altLang="en-US" i="1" dirty="0"/>
              <a:t>senior high</a:t>
            </a:r>
            <a:r>
              <a:rPr lang="zh-CN" altLang="en-US" dirty="0"/>
              <a:t>，you will </a:t>
            </a:r>
            <a:r>
              <a:rPr lang="zh-CN" altLang="en-US" i="1" dirty="0"/>
              <a:t>explore</a:t>
            </a:r>
            <a:r>
              <a:rPr lang="zh-CN" altLang="en-US" dirty="0"/>
              <a:t> everything on </a:t>
            </a:r>
            <a:r>
              <a:rPr lang="zh-CN" altLang="en-US" i="1" dirty="0"/>
              <a:t>campus</a:t>
            </a:r>
            <a:r>
              <a:rPr lang="zh-CN" altLang="en-US" dirty="0"/>
              <a:t> with </a:t>
            </a:r>
            <a:r>
              <a:rPr lang="en-US" altLang="zh-CN" dirty="0"/>
              <a:t>_________  </a:t>
            </a:r>
            <a:r>
              <a:rPr lang="zh-CN" altLang="en-US" dirty="0"/>
              <a:t>（eager）. </a:t>
            </a:r>
          </a:p>
          <a:p>
            <a:pPr>
              <a:lnSpc>
                <a:spcPts val="2250"/>
              </a:lnSpc>
            </a:pPr>
            <a:r>
              <a:rPr lang="zh-CN" altLang="en-US" dirty="0"/>
              <a:t>（2） The owner of the shop is always eager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>
                <a:sym typeface="+mn-ea"/>
              </a:rPr>
              <a:t>（</a:t>
            </a:r>
            <a:r>
              <a:rPr lang="zh-CN" altLang="en-US" dirty="0"/>
              <a:t>make）every customer happy.</a:t>
            </a:r>
          </a:p>
          <a:p>
            <a:pPr>
              <a:lnSpc>
                <a:spcPts val="2250"/>
              </a:lnSpc>
            </a:pPr>
            <a:r>
              <a:rPr lang="zh-CN" altLang="en-US" dirty="0"/>
              <a:t>（3） He was eager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 work，for he could not imagine life without it.</a:t>
            </a:r>
          </a:p>
          <a:p>
            <a:pPr>
              <a:lnSpc>
                <a:spcPts val="2250"/>
              </a:lnSpc>
            </a:pPr>
            <a:r>
              <a:rPr lang="zh-CN" altLang="en-US" dirty="0"/>
              <a:t>单句写作</a:t>
            </a:r>
          </a:p>
          <a:p>
            <a:pPr>
              <a:lnSpc>
                <a:spcPts val="2250"/>
              </a:lnSpc>
            </a:pPr>
            <a:r>
              <a:rPr lang="zh-CN" altLang="en-US" dirty="0"/>
              <a:t>（4） Everyone in the class seemed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 </a:t>
            </a:r>
            <a:r>
              <a:rPr lang="zh-CN" altLang="en-US" dirty="0"/>
              <a:t>　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 </a:t>
            </a:r>
            <a:r>
              <a:rPr lang="zh-CN" altLang="en-US" dirty="0"/>
              <a:t>　　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　（热爱学习）. </a:t>
            </a:r>
          </a:p>
          <a:p>
            <a:pPr>
              <a:lnSpc>
                <a:spcPts val="2250"/>
              </a:lnSpc>
            </a:pPr>
            <a:r>
              <a:rPr lang="zh-CN" altLang="en-US" dirty="0"/>
              <a:t>（5） You shouldn’t have left without saying a word. We 　</a:t>
            </a:r>
            <a:r>
              <a:rPr lang="zh-CN" altLang="en-US" dirty="0">
                <a:sym typeface="+mn-ea"/>
              </a:rPr>
              <a:t>  </a:t>
            </a:r>
            <a:r>
              <a:rPr lang="en-US" altLang="zh-CN" dirty="0">
                <a:sym typeface="+mn-ea"/>
              </a:rPr>
              <a:t>_________ </a:t>
            </a:r>
            <a:r>
              <a:rPr lang="zh-CN" altLang="en-US" dirty="0">
                <a:sym typeface="+mn-ea"/>
              </a:rPr>
              <a:t>　 </a:t>
            </a:r>
            <a:r>
              <a:rPr lang="en-US" altLang="zh-CN" dirty="0">
                <a:sym typeface="+mn-ea"/>
              </a:rPr>
              <a:t>_________ </a:t>
            </a:r>
            <a:r>
              <a:rPr lang="zh-CN" altLang="en-US" dirty="0">
                <a:sym typeface="+mn-ea"/>
              </a:rPr>
              <a:t>　 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　　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（在为……担心）you.</a:t>
            </a:r>
          </a:p>
          <a:p>
            <a:pPr>
              <a:lnSpc>
                <a:spcPts val="2250"/>
              </a:lnSpc>
            </a:pPr>
            <a:r>
              <a:rPr lang="zh-CN" altLang="en-US" dirty="0"/>
              <a:t>	</a:t>
            </a:r>
          </a:p>
          <a:p>
            <a:pPr>
              <a:lnSpc>
                <a:spcPts val="2250"/>
              </a:lnSpc>
            </a:pPr>
            <a:endParaRPr lang="zh-CN" altLang="en-US" dirty="0"/>
          </a:p>
          <a:p>
            <a:pPr algn="ctr"/>
            <a:endParaRPr lang="zh-CN" altLang="en-US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1153478" y="1198051"/>
            <a:ext cx="121872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eagerness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651058" y="1629252"/>
            <a:ext cx="85772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743200" y="2001203"/>
            <a:ext cx="79533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998119" y="2716812"/>
            <a:ext cx="80581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eager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343049" y="2789397"/>
            <a:ext cx="90916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760369" y="2761774"/>
            <a:ext cx="106441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252211" y="3417571"/>
            <a:ext cx="107489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438549" y="3424714"/>
            <a:ext cx="75438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63905" y="3707131"/>
            <a:ext cx="102298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anxious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429828" y="3712699"/>
            <a:ext cx="110537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词汇九  explore </a:t>
            </a:r>
            <a:r>
              <a:rPr lang="zh-CN" altLang="en-US" b="1" i="1" dirty="0">
                <a:solidFill>
                  <a:srgbClr val="00B0F0"/>
                </a:solidFill>
              </a:rPr>
              <a:t>v</a:t>
            </a:r>
            <a:r>
              <a:rPr lang="zh-CN" altLang="en-US" b="1" dirty="0">
                <a:solidFill>
                  <a:srgbClr val="00B0F0"/>
                </a:solidFill>
              </a:rPr>
              <a:t>. 考察，探险</a:t>
            </a:r>
            <a:endParaRPr lang="zh-CN" altLang="en-US" dirty="0"/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dirty="0"/>
              <a:t>The campus was still quiet when I arrived，so I decided to </a:t>
            </a:r>
            <a:r>
              <a:rPr lang="zh-CN" altLang="en-US" b="1" dirty="0"/>
              <a:t>explore</a:t>
            </a:r>
            <a:r>
              <a:rPr lang="zh-CN" altLang="en-US" dirty="0"/>
              <a:t> a bit. </a:t>
            </a:r>
            <a:endParaRPr lang="en-US" altLang="zh-CN" dirty="0" smtClean="0"/>
          </a:p>
          <a:p>
            <a:r>
              <a:rPr lang="zh-CN" altLang="en-US" dirty="0" smtClean="0"/>
              <a:t>当</a:t>
            </a:r>
            <a:r>
              <a:rPr lang="zh-CN" altLang="en-US" dirty="0"/>
              <a:t>我到达的时候，校园还很安静，所以我决定去考察一下。</a:t>
            </a:r>
          </a:p>
          <a:p>
            <a:r>
              <a:rPr lang="zh-CN" altLang="en-US" b="1" dirty="0"/>
              <a:t>【要点必记】</a:t>
            </a:r>
            <a:endParaRPr lang="zh-CN" altLang="en-US" dirty="0"/>
          </a:p>
          <a:p>
            <a:r>
              <a:rPr lang="zh-CN" altLang="en-US" dirty="0"/>
              <a:t>（1）explore the unknown world 探索未知世界</a:t>
            </a:r>
          </a:p>
          <a:p>
            <a:r>
              <a:rPr lang="zh-CN" altLang="en-US" dirty="0"/>
              <a:t>（2）explorer </a:t>
            </a:r>
            <a:r>
              <a:rPr lang="zh-CN" altLang="en-US" i="1" dirty="0"/>
              <a:t>n</a:t>
            </a:r>
            <a:r>
              <a:rPr lang="zh-CN" altLang="en-US" dirty="0"/>
              <a:t>. 探索者，开拓者</a:t>
            </a:r>
          </a:p>
          <a:p>
            <a:r>
              <a:rPr lang="zh-CN" altLang="en-US" dirty="0"/>
              <a:t>         exploration </a:t>
            </a:r>
            <a:r>
              <a:rPr lang="zh-CN" altLang="en-US" i="1" dirty="0"/>
              <a:t>n</a:t>
            </a:r>
            <a:r>
              <a:rPr lang="zh-CN" altLang="en-US" dirty="0"/>
              <a:t>. 探索，开发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406439"/>
            <a:ext cx="7886700" cy="4112460"/>
          </a:xfrm>
        </p:spPr>
        <p:txBody>
          <a:bodyPr/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The expert had a chance </a:t>
            </a:r>
            <a:r>
              <a:rPr lang="en-US" altLang="zh-CN" dirty="0"/>
              <a:t>__________</a:t>
            </a:r>
            <a:r>
              <a:rPr lang="zh-CN" altLang="en-US" dirty="0"/>
              <a:t>（explore）the South Pole. </a:t>
            </a:r>
          </a:p>
          <a:p>
            <a:r>
              <a:rPr lang="zh-CN" altLang="en-US" dirty="0"/>
              <a:t>（2） Have you really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（explore）the nearby town? </a:t>
            </a:r>
          </a:p>
          <a:p>
            <a:r>
              <a:rPr lang="zh-CN" altLang="en-US" dirty="0"/>
              <a:t>（3） We set out on this voyage of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（explore）with an open mind.</a:t>
            </a:r>
          </a:p>
          <a:p>
            <a:r>
              <a:rPr lang="zh-CN" altLang="en-US" dirty="0"/>
              <a:t>（4） The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（explore）wrote what he had experienced in the </a:t>
            </a:r>
          </a:p>
          <a:p>
            <a:r>
              <a:rPr lang="zh-CN" altLang="en-US" dirty="0"/>
              <a:t>violent storm.</a:t>
            </a:r>
          </a:p>
          <a:p>
            <a:r>
              <a:rPr lang="zh-CN" altLang="en-US" dirty="0"/>
              <a:t>	</a:t>
            </a:r>
          </a:p>
          <a:p>
            <a:endParaRPr lang="zh-CN" altLang="en-US" dirty="0"/>
          </a:p>
          <a:p>
            <a:pPr algn="ctr"/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3387090" y="957593"/>
            <a:ext cx="131254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explore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850833" y="1422792"/>
            <a:ext cx="107489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explored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791427" y="1894542"/>
            <a:ext cx="185975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exploration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05940" y="2372269"/>
            <a:ext cx="99155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词汇十  turn around 转过身</a:t>
            </a:r>
            <a:endParaRPr lang="zh-CN" altLang="en-US" dirty="0"/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b="1" dirty="0"/>
              <a:t>Turning around</a:t>
            </a:r>
            <a:r>
              <a:rPr lang="zh-CN" altLang="en-US" dirty="0"/>
              <a:t>，I saw a white-haired man.我转过身来时，看到一位白发老人。</a:t>
            </a:r>
          </a:p>
          <a:p>
            <a:r>
              <a:rPr lang="zh-CN" altLang="en-US" b="1" dirty="0"/>
              <a:t>【要点必记】</a:t>
            </a:r>
            <a:endParaRPr lang="zh-CN" altLang="en-US" dirty="0"/>
          </a:p>
          <a:p>
            <a:r>
              <a:rPr lang="zh-CN" altLang="en-US" dirty="0"/>
              <a:t>turn up 调高；出现                                                          </a:t>
            </a:r>
            <a:r>
              <a:rPr lang="zh-CN" altLang="en-US" dirty="0">
                <a:sym typeface="+mn-ea"/>
              </a:rPr>
              <a:t>turn against 反对，与……为敌</a:t>
            </a:r>
            <a:endParaRPr lang="zh-CN" altLang="en-US" dirty="0"/>
          </a:p>
          <a:p>
            <a:r>
              <a:rPr lang="zh-CN" altLang="en-US" dirty="0"/>
              <a:t>turn down 调低；拒绝                                                     </a:t>
            </a:r>
            <a:r>
              <a:rPr lang="zh-CN" altLang="en-US" dirty="0">
                <a:sym typeface="+mn-ea"/>
              </a:rPr>
              <a:t>turn in 上交；产生</a:t>
            </a:r>
            <a:endParaRPr lang="zh-CN" altLang="en-US" dirty="0"/>
          </a:p>
          <a:p>
            <a:r>
              <a:rPr lang="zh-CN" altLang="en-US" dirty="0">
                <a:sym typeface="+mn-ea"/>
              </a:rPr>
              <a:t>turn out 结果是，最终成为                                             turn over 翻身；翻转</a:t>
            </a:r>
            <a:endParaRPr lang="zh-CN" altLang="en-US" dirty="0"/>
          </a:p>
          <a:p>
            <a:r>
              <a:rPr lang="zh-CN" altLang="en-US" dirty="0">
                <a:sym typeface="+mn-ea"/>
              </a:rPr>
              <a:t>turn off 关闭（水源、煤气、电灯等）（反义短语：turn on）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9282" y="711648"/>
            <a:ext cx="7886700" cy="4112460"/>
          </a:xfrm>
        </p:spPr>
        <p:txBody>
          <a:bodyPr/>
          <a:lstStyle/>
          <a:p>
            <a:r>
              <a:rPr lang="zh-CN" altLang="en-US" sz="1800" b="1" dirty="0"/>
              <a:t>【误区警示】</a:t>
            </a:r>
          </a:p>
          <a:p>
            <a:r>
              <a:rPr lang="zh-CN" altLang="en-US" sz="1800" dirty="0"/>
              <a:t>be senior/junior </a:t>
            </a:r>
            <a:r>
              <a:rPr lang="zh-CN" altLang="en-US" sz="1800" u="sng" dirty="0"/>
              <a:t>than</a:t>
            </a:r>
            <a:r>
              <a:rPr lang="zh-CN" altLang="en-US" sz="1800" dirty="0"/>
              <a:t> sb. （×）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Little Tom was very nervous in front of so many strangers，so he </a:t>
            </a:r>
          </a:p>
          <a:p>
            <a:r>
              <a:rPr lang="zh-CN" altLang="en-US" dirty="0"/>
              <a:t>turned </a:t>
            </a:r>
            <a:r>
              <a:rPr lang="en-US" altLang="zh-CN" dirty="0"/>
              <a:t>__________</a:t>
            </a:r>
            <a:r>
              <a:rPr lang="zh-CN" altLang="en-US" dirty="0"/>
              <a:t> and ran to his mother. </a:t>
            </a:r>
          </a:p>
          <a:p>
            <a:r>
              <a:rPr lang="zh-CN" altLang="en-US" dirty="0"/>
              <a:t>（2） Don’t forget to turn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the light when you leave the room.</a:t>
            </a:r>
          </a:p>
          <a:p>
            <a:r>
              <a:rPr lang="zh-CN" altLang="en-US" dirty="0"/>
              <a:t>（3） Can you turn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the TV a little? I can’t hear it clearly.</a:t>
            </a:r>
          </a:p>
          <a:p>
            <a:r>
              <a:rPr lang="zh-CN" altLang="en-US" dirty="0"/>
              <a:t>（4） He was disappointed with his suggestions turned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. </a:t>
            </a:r>
          </a:p>
          <a:p>
            <a:r>
              <a:rPr lang="zh-CN" altLang="en-US" dirty="0"/>
              <a:t>（5）［词汇复现］It turned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that he put up at the hotel last night.</a:t>
            </a:r>
          </a:p>
          <a:p>
            <a:r>
              <a:rPr lang="zh-CN" altLang="en-US" dirty="0"/>
              <a:t>（6） My wallet was turned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to the police two days later.</a:t>
            </a:r>
          </a:p>
          <a:p>
            <a:endParaRPr lang="zh-CN" altLang="en-US" dirty="0"/>
          </a:p>
          <a:p>
            <a:endParaRPr lang="zh-CN" altLang="en-US" dirty="0"/>
          </a:p>
          <a:p>
            <a:pPr algn="ctr"/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1470660" y="1548766"/>
            <a:ext cx="99202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397568" y="1965008"/>
            <a:ext cx="84724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674620" y="2417446"/>
            <a:ext cx="54768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564982" y="2892267"/>
            <a:ext cx="88820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559493" y="3313272"/>
            <a:ext cx="82677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397568" y="3732848"/>
            <a:ext cx="84724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词汇十一  one by one 依次地，一个接一个地</a:t>
            </a:r>
            <a:endParaRPr lang="zh-CN" altLang="en-US" dirty="0"/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dirty="0"/>
              <a:t>Before we start，please come to the front </a:t>
            </a:r>
            <a:r>
              <a:rPr lang="zh-CN" altLang="en-US" b="1" dirty="0"/>
              <a:t>one by one </a:t>
            </a:r>
            <a:r>
              <a:rPr lang="zh-CN" altLang="en-US" dirty="0"/>
              <a:t>and introduce yourself to the class. </a:t>
            </a:r>
            <a:endParaRPr lang="en-US" altLang="zh-CN" dirty="0" smtClean="0"/>
          </a:p>
          <a:p>
            <a:r>
              <a:rPr lang="zh-CN" altLang="en-US" dirty="0" smtClean="0"/>
              <a:t>在</a:t>
            </a:r>
            <a:r>
              <a:rPr lang="zh-CN" altLang="en-US" dirty="0"/>
              <a:t>我们开始上课之前，先请你们逐个走到教室前向全班同学作自我介绍。</a:t>
            </a:r>
          </a:p>
          <a:p>
            <a:r>
              <a:rPr lang="zh-CN" altLang="en-US" b="1" dirty="0"/>
              <a:t>【要点必记】</a:t>
            </a:r>
            <a:endParaRPr lang="zh-CN" altLang="en-US" dirty="0"/>
          </a:p>
          <a:p>
            <a:r>
              <a:rPr lang="zh-CN" altLang="en-US" dirty="0"/>
              <a:t>one by one 逐个地（强调一次一个）</a:t>
            </a:r>
          </a:p>
          <a:p>
            <a:r>
              <a:rPr lang="zh-CN" altLang="en-US" dirty="0"/>
              <a:t>one after another 一个接一个地；陆续地（强调连续性）</a:t>
            </a:r>
          </a:p>
          <a:p>
            <a:r>
              <a:rPr lang="zh-CN" altLang="en-US" dirty="0"/>
              <a:t>one another 相互，彼此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单句写作</a:t>
            </a:r>
            <a:endParaRPr lang="zh-CN" altLang="en-US" dirty="0"/>
          </a:p>
          <a:p>
            <a:r>
              <a:rPr lang="zh-CN" altLang="en-US" dirty="0"/>
              <a:t>（1）［词汇复现］The school </a:t>
            </a:r>
            <a:r>
              <a:rPr lang="zh-CN" altLang="en-US" i="1" dirty="0"/>
              <a:t>organized</a:t>
            </a:r>
            <a:r>
              <a:rPr lang="zh-CN" altLang="en-US" dirty="0"/>
              <a:t> a </a:t>
            </a:r>
            <a:r>
              <a:rPr lang="zh-CN" altLang="en-US" i="1" dirty="0"/>
              <a:t>collection</a:t>
            </a:r>
            <a:r>
              <a:rPr lang="zh-CN" altLang="en-US" dirty="0"/>
              <a:t> exhibition，and students </a:t>
            </a:r>
          </a:p>
          <a:p>
            <a:r>
              <a:rPr lang="zh-CN" altLang="en-US" dirty="0"/>
              <a:t>presented their collections </a:t>
            </a:r>
            <a:r>
              <a:rPr lang="en-US" altLang="zh-CN" dirty="0"/>
              <a:t>_____________</a:t>
            </a:r>
            <a:r>
              <a:rPr lang="zh-CN" altLang="en-US" dirty="0"/>
              <a:t>（一个一个地）. </a:t>
            </a:r>
          </a:p>
          <a:p>
            <a:r>
              <a:rPr lang="zh-CN" altLang="en-US" dirty="0"/>
              <a:t>（2） The meeting being over，people walked out of the reception building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____________________</a:t>
            </a:r>
            <a:r>
              <a:rPr lang="zh-CN" altLang="en-US" dirty="0"/>
              <a:t> （一个接一个地）. </a:t>
            </a:r>
          </a:p>
          <a:p>
            <a:r>
              <a:rPr lang="zh-CN" altLang="en-US" dirty="0"/>
              <a:t>（3） We all try and help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______________</a:t>
            </a:r>
            <a:r>
              <a:rPr lang="zh-CN" altLang="en-US" dirty="0"/>
              <a:t>（互相）.</a:t>
            </a:r>
          </a:p>
          <a:p>
            <a:endParaRPr lang="zh-CN" altLang="en-US" dirty="0"/>
          </a:p>
          <a:p>
            <a:endParaRPr lang="zh-CN" altLang="en-US" dirty="0"/>
          </a:p>
          <a:p>
            <a:pPr algn="ctr"/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3098959" y="1592581"/>
            <a:ext cx="135350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one by one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39641" y="2431733"/>
            <a:ext cx="197358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one after another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109436" y="2907031"/>
            <a:ext cx="154971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one another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pPr>
              <a:lnSpc>
                <a:spcPts val="2625"/>
              </a:lnSpc>
            </a:pPr>
            <a:r>
              <a:rPr lang="zh-CN" altLang="en-US" b="1" dirty="0">
                <a:solidFill>
                  <a:srgbClr val="00B0F0"/>
                </a:solidFill>
              </a:rPr>
              <a:t>词汇十二  organise </a:t>
            </a:r>
            <a:r>
              <a:rPr lang="zh-CN" altLang="en-US" b="1" i="1" dirty="0">
                <a:solidFill>
                  <a:srgbClr val="00B0F0"/>
                </a:solidFill>
              </a:rPr>
              <a:t>v</a:t>
            </a:r>
            <a:r>
              <a:rPr lang="zh-CN" altLang="en-US" b="1" dirty="0">
                <a:solidFill>
                  <a:srgbClr val="00B0F0"/>
                </a:solidFill>
              </a:rPr>
              <a:t>. 组织</a:t>
            </a:r>
            <a:r>
              <a:rPr lang="zh-CN" altLang="en-US" dirty="0"/>
              <a:t>	</a:t>
            </a:r>
          </a:p>
          <a:p>
            <a:pPr>
              <a:lnSpc>
                <a:spcPts val="2625"/>
              </a:lnSpc>
            </a:pPr>
            <a:r>
              <a:rPr lang="zh-CN" altLang="en-US" b="1" dirty="0"/>
              <a:t>【教材原句】</a:t>
            </a:r>
            <a:endParaRPr lang="zh-CN" altLang="en-US" dirty="0"/>
          </a:p>
          <a:p>
            <a:pPr>
              <a:lnSpc>
                <a:spcPts val="2625"/>
              </a:lnSpc>
            </a:pPr>
            <a:r>
              <a:rPr lang="zh-CN" altLang="en-US" dirty="0"/>
              <a:t>I was </a:t>
            </a:r>
            <a:r>
              <a:rPr lang="zh-CN" altLang="en-US" b="1" dirty="0"/>
              <a:t>organising </a:t>
            </a:r>
            <a:r>
              <a:rPr lang="zh-CN" altLang="en-US" dirty="0"/>
              <a:t>my words in my head when the girl next to me gave me a nudge</a:t>
            </a:r>
            <a:r>
              <a:rPr lang="zh-CN" altLang="en-US" dirty="0" smtClean="0"/>
              <a:t>.</a:t>
            </a:r>
            <a:endParaRPr lang="en-US" altLang="zh-CN" dirty="0" smtClean="0"/>
          </a:p>
          <a:p>
            <a:pPr>
              <a:lnSpc>
                <a:spcPts val="2625"/>
              </a:lnSpc>
            </a:pPr>
            <a:r>
              <a:rPr lang="zh-CN" altLang="en-US" dirty="0" smtClean="0"/>
              <a:t>我</a:t>
            </a:r>
            <a:r>
              <a:rPr lang="zh-CN" altLang="en-US" dirty="0"/>
              <a:t>正在整理我的思绪，这时我旁边的那个女孩轻轻推了我一下。</a:t>
            </a:r>
          </a:p>
          <a:p>
            <a:pPr>
              <a:lnSpc>
                <a:spcPts val="2625"/>
              </a:lnSpc>
            </a:pPr>
            <a:r>
              <a:rPr lang="zh-CN" altLang="en-US" b="1" dirty="0"/>
              <a:t>【要点必记】</a:t>
            </a:r>
            <a:endParaRPr lang="zh-CN" altLang="en-US" dirty="0"/>
          </a:p>
          <a:p>
            <a:pPr>
              <a:lnSpc>
                <a:spcPts val="2625"/>
              </a:lnSpc>
            </a:pPr>
            <a:r>
              <a:rPr lang="zh-CN" altLang="en-US" dirty="0"/>
              <a:t>organiser </a:t>
            </a:r>
            <a:r>
              <a:rPr lang="zh-CN" altLang="en-US" i="1" dirty="0"/>
              <a:t>n</a:t>
            </a:r>
            <a:r>
              <a:rPr lang="zh-CN" altLang="en-US" dirty="0"/>
              <a:t>. 组织者            organised </a:t>
            </a:r>
            <a:r>
              <a:rPr lang="zh-CN" altLang="en-US" i="1" dirty="0"/>
              <a:t>adj</a:t>
            </a:r>
            <a:r>
              <a:rPr lang="zh-CN" altLang="en-US" dirty="0"/>
              <a:t>. 有条理的              organisation </a:t>
            </a:r>
            <a:r>
              <a:rPr lang="zh-CN" altLang="en-US" i="1" dirty="0"/>
              <a:t>n</a:t>
            </a:r>
            <a:r>
              <a:rPr lang="zh-CN" altLang="en-US" dirty="0"/>
              <a:t>. 组织</a:t>
            </a:r>
          </a:p>
          <a:p>
            <a:pPr>
              <a:lnSpc>
                <a:spcPts val="2625"/>
              </a:lnSpc>
            </a:pPr>
            <a:r>
              <a:rPr lang="zh-CN" altLang="en-US" dirty="0"/>
              <a:t>   well organised 组织良好的</a:t>
            </a:r>
          </a:p>
          <a:p>
            <a:pPr>
              <a:lnSpc>
                <a:spcPts val="2625"/>
              </a:lnSpc>
            </a:pPr>
            <a:r>
              <a:rPr lang="zh-CN" altLang="en-US" dirty="0"/>
              <a:t>   badly organised 组织很糟的</a:t>
            </a:r>
          </a:p>
          <a:p>
            <a:pPr>
              <a:lnSpc>
                <a:spcPts val="2625"/>
              </a:lnSpc>
            </a:pPr>
            <a:r>
              <a:rPr lang="zh-CN" altLang="en-US" dirty="0"/>
              <a:t>  carefully organised 组织周密的</a:t>
            </a:r>
          </a:p>
        </p:txBody>
      </p:sp>
      <p:sp>
        <p:nvSpPr>
          <p:cNvPr id="2" name="左大括号 1"/>
          <p:cNvSpPr/>
          <p:nvPr/>
        </p:nvSpPr>
        <p:spPr>
          <a:xfrm>
            <a:off x="721519" y="3265170"/>
            <a:ext cx="56674" cy="9077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The</a:t>
            </a:r>
            <a:r>
              <a:rPr lang="en-US" altLang="zh-CN" dirty="0"/>
              <a:t>__________</a:t>
            </a:r>
            <a:r>
              <a:rPr lang="zh-CN" altLang="en-US" dirty="0"/>
              <a:t>（organise）announced the opening of the party.</a:t>
            </a:r>
          </a:p>
          <a:p>
            <a:r>
              <a:rPr lang="zh-CN" altLang="en-US" dirty="0"/>
              <a:t>（2） They set up an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（organise）to help the poor children </a:t>
            </a:r>
            <a:r>
              <a:rPr lang="zh-CN" altLang="en-US" dirty="0" smtClean="0"/>
              <a:t>who can</a:t>
            </a:r>
            <a:r>
              <a:rPr lang="zh-CN" altLang="en-US" dirty="0"/>
              <a:t>’t afford to go to school.</a:t>
            </a:r>
          </a:p>
          <a:p>
            <a:r>
              <a:rPr lang="zh-CN" altLang="en-US" dirty="0"/>
              <a:t>（3） Isn’t it time that you got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（organise）? </a:t>
            </a:r>
          </a:p>
          <a:p>
            <a:r>
              <a:rPr lang="zh-CN" altLang="en-US" dirty="0"/>
              <a:t>（4） We will attend a meeting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（organise）by the Students’ Union tonight.</a:t>
            </a:r>
          </a:p>
          <a:p>
            <a:r>
              <a:rPr lang="zh-CN" altLang="en-US" dirty="0"/>
              <a:t> 	</a:t>
            </a:r>
          </a:p>
          <a:p>
            <a:endParaRPr lang="zh-CN" altLang="en-US" dirty="0"/>
          </a:p>
          <a:p>
            <a:pPr algn="ctr"/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1699260" y="1027816"/>
            <a:ext cx="121872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organiser</a:t>
            </a:r>
            <a:endParaRPr lang="en-US" altLang="zh-CN" sz="1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41270" y="1480564"/>
            <a:ext cx="124968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organisation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574257" y="2260058"/>
            <a:ext cx="110537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organised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419475" y="2713234"/>
            <a:ext cx="119824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organised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词汇十三  butterflies in one’s stomach 情绪紧张，心里发慌</a:t>
            </a:r>
            <a:endParaRPr lang="zh-CN" altLang="en-US" dirty="0"/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dirty="0"/>
              <a:t>With </a:t>
            </a:r>
            <a:r>
              <a:rPr lang="zh-CN" altLang="en-US" b="1" dirty="0"/>
              <a:t>butterflies in my stomach</a:t>
            </a:r>
            <a:r>
              <a:rPr lang="zh-CN" altLang="en-US" dirty="0"/>
              <a:t>，I </a:t>
            </a:r>
            <a:r>
              <a:rPr lang="zh-CN" altLang="en-US" b="1" dirty="0"/>
              <a:t>breathed</a:t>
            </a:r>
            <a:r>
              <a:rPr lang="zh-CN" altLang="en-US" dirty="0"/>
              <a:t> deeply. </a:t>
            </a:r>
            <a:endParaRPr lang="en-US" altLang="zh-CN" dirty="0" smtClean="0"/>
          </a:p>
          <a:p>
            <a:r>
              <a:rPr lang="zh-CN" altLang="en-US" dirty="0" smtClean="0"/>
              <a:t>心里</a:t>
            </a:r>
            <a:r>
              <a:rPr lang="zh-CN" altLang="en-US" dirty="0"/>
              <a:t>七上八下的，我深深地吸了一口气。</a:t>
            </a:r>
          </a:p>
          <a:p>
            <a:r>
              <a:rPr lang="zh-CN" altLang="en-US" b="1" dirty="0"/>
              <a:t>【要点必记】</a:t>
            </a:r>
            <a:endParaRPr lang="zh-CN" altLang="en-US" dirty="0"/>
          </a:p>
          <a:p>
            <a:r>
              <a:rPr lang="zh-CN" altLang="en-US" dirty="0"/>
              <a:t>have/get butterflies（in one’s stomach）（做某事前）情绪紧张，心里发慌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单句写作</a:t>
            </a:r>
            <a:endParaRPr lang="zh-CN" altLang="en-US" dirty="0"/>
          </a:p>
          <a:p>
            <a:r>
              <a:rPr lang="zh-CN" altLang="en-US" dirty="0"/>
              <a:t>考试前我总是很紧张。</a:t>
            </a:r>
          </a:p>
          <a:p>
            <a:r>
              <a:rPr lang="zh-CN" altLang="en-US" dirty="0"/>
              <a:t>I always </a:t>
            </a:r>
            <a:r>
              <a:rPr lang="en-US" altLang="zh-CN" dirty="0"/>
              <a:t>_________  </a:t>
            </a:r>
            <a:r>
              <a:rPr lang="en-US" altLang="zh-CN" dirty="0">
                <a:sym typeface="+mn-ea"/>
              </a:rPr>
              <a:t>_________ </a:t>
            </a:r>
            <a:r>
              <a:rPr lang="zh-CN" altLang="en-US" dirty="0"/>
              <a:t>　</a:t>
            </a:r>
            <a:r>
              <a:rPr lang="en-US" altLang="zh-CN" dirty="0">
                <a:sym typeface="+mn-ea"/>
              </a:rPr>
              <a:t>_________ </a:t>
            </a:r>
            <a:r>
              <a:rPr lang="zh-CN" altLang="en-US" dirty="0"/>
              <a:t>　　</a:t>
            </a:r>
            <a:r>
              <a:rPr lang="en-US" altLang="zh-CN" dirty="0">
                <a:sym typeface="+mn-ea"/>
              </a:rPr>
              <a:t>_________ </a:t>
            </a:r>
            <a:r>
              <a:rPr lang="zh-CN" altLang="en-US" dirty="0"/>
              <a:t>　</a:t>
            </a:r>
            <a:r>
              <a:rPr lang="en-US" altLang="zh-CN" dirty="0">
                <a:sym typeface="+mn-ea"/>
              </a:rPr>
              <a:t>_________</a:t>
            </a:r>
            <a:r>
              <a:rPr lang="zh-CN" altLang="en-US" dirty="0"/>
              <a:t>before an exam.</a:t>
            </a:r>
          </a:p>
          <a:p>
            <a:endParaRPr lang="zh-CN" altLang="en-US" dirty="0"/>
          </a:p>
          <a:p>
            <a:pPr algn="ctr"/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1692117" y="1595438"/>
            <a:ext cx="71770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510790" y="1604487"/>
            <a:ext cx="115728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butterflies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003358" y="1616869"/>
            <a:ext cx="82629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420678" y="1592581"/>
            <a:ext cx="78533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205538" y="1585077"/>
            <a:ext cx="98488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stomach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词汇十四  breathe </a:t>
            </a:r>
            <a:r>
              <a:rPr lang="zh-CN" altLang="en-US" b="1" i="1" dirty="0">
                <a:solidFill>
                  <a:srgbClr val="00B0F0"/>
                </a:solidFill>
              </a:rPr>
              <a:t>v</a:t>
            </a:r>
            <a:r>
              <a:rPr lang="zh-CN" altLang="en-US" b="1" dirty="0">
                <a:solidFill>
                  <a:srgbClr val="00B0F0"/>
                </a:solidFill>
              </a:rPr>
              <a:t>. 呼吸</a:t>
            </a:r>
            <a:endParaRPr lang="zh-CN" altLang="en-US" dirty="0"/>
          </a:p>
          <a:p>
            <a:r>
              <a:rPr lang="zh-CN" altLang="en-US" b="1" dirty="0"/>
              <a:t>【要点必记】</a:t>
            </a:r>
            <a:endParaRPr lang="zh-CN" altLang="en-US" dirty="0"/>
          </a:p>
          <a:p>
            <a:r>
              <a:rPr lang="zh-CN" altLang="en-US" dirty="0"/>
              <a:t>breathe in/out 吸气 / 呼气</a:t>
            </a:r>
          </a:p>
          <a:p>
            <a:r>
              <a:rPr lang="zh-CN" altLang="en-US" dirty="0"/>
              <a:t>breathe deeply 深呼吸</a:t>
            </a:r>
          </a:p>
          <a:p>
            <a:r>
              <a:rPr lang="zh-CN" altLang="en-US" b="1" dirty="0"/>
              <a:t>【归纳拓展】</a:t>
            </a:r>
            <a:endParaRPr lang="zh-CN" altLang="en-US" dirty="0"/>
          </a:p>
          <a:p>
            <a:r>
              <a:rPr lang="zh-CN" altLang="en-US" dirty="0"/>
              <a:t>out of breath 气喘吁吁，上气不接下气        hold one’s breath 屏住呼吸</a:t>
            </a:r>
          </a:p>
          <a:p>
            <a:r>
              <a:rPr lang="zh-CN" altLang="en-US" dirty="0"/>
              <a:t>take a deep breath 深吸一口气                       lose one’s breath 喘不过气来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【误区警示】</a:t>
            </a:r>
            <a:endParaRPr lang="zh-CN" altLang="en-US" dirty="0"/>
          </a:p>
          <a:p>
            <a:r>
              <a:rPr lang="zh-CN" altLang="en-US" dirty="0"/>
              <a:t>虽然 lose one’s breath 与 be out of breath含义相同，但是 lose one’s breath 表示动</a:t>
            </a:r>
          </a:p>
          <a:p>
            <a:r>
              <a:rPr lang="zh-CN" altLang="en-US" dirty="0"/>
              <a:t>作，be out of breath 表示状态。	</a:t>
            </a:r>
          </a:p>
          <a:p>
            <a:endParaRPr lang="zh-CN" altLang="en-US" dirty="0"/>
          </a:p>
          <a:p>
            <a:pPr algn="ctr"/>
            <a:endParaRPr lang="zh-CN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8153400" cy="4112460"/>
          </a:xfrm>
        </p:spPr>
        <p:txBody>
          <a:bodyPr>
            <a:normAutofit/>
          </a:bodyPr>
          <a:lstStyle/>
          <a:p>
            <a:pPr>
              <a:lnSpc>
                <a:spcPts val="2625"/>
              </a:lnSpc>
            </a:pPr>
            <a:r>
              <a:rPr lang="zh-CN" altLang="en-US" b="1" dirty="0"/>
              <a:t>单句语法填空 </a:t>
            </a:r>
            <a:endParaRPr lang="zh-CN" altLang="en-US" dirty="0"/>
          </a:p>
          <a:p>
            <a:pPr>
              <a:lnSpc>
                <a:spcPts val="2625"/>
              </a:lnSpc>
            </a:pPr>
            <a:r>
              <a:rPr lang="zh-CN" altLang="en-US" dirty="0"/>
              <a:t>（1） I like getting up very early in summer. The morning air is so good</a:t>
            </a:r>
            <a:r>
              <a:rPr lang="en-US" altLang="zh-CN" dirty="0"/>
              <a:t>__________</a:t>
            </a:r>
            <a:r>
              <a:rPr lang="zh-CN" altLang="en-US" dirty="0"/>
              <a:t>（breathe）. </a:t>
            </a:r>
          </a:p>
          <a:p>
            <a:pPr>
              <a:lnSpc>
                <a:spcPts val="2625"/>
              </a:lnSpc>
            </a:pPr>
            <a:r>
              <a:rPr lang="zh-CN" altLang="en-US" dirty="0"/>
              <a:t>单句写作</a:t>
            </a:r>
          </a:p>
          <a:p>
            <a:pPr>
              <a:lnSpc>
                <a:spcPts val="2625"/>
              </a:lnSpc>
            </a:pPr>
            <a:r>
              <a:rPr lang="zh-CN" altLang="en-US" dirty="0"/>
              <a:t>（2） The doctor told me to </a:t>
            </a:r>
            <a:r>
              <a:rPr lang="en-US" altLang="zh-CN" dirty="0">
                <a:sym typeface="+mn-ea"/>
              </a:rPr>
              <a:t>__________ __________ __________</a:t>
            </a:r>
            <a:r>
              <a:rPr lang="zh-CN" altLang="en-US" dirty="0"/>
              <a:t>（深深吸气）and then 　　　　 　　　　 　　　　</a:t>
            </a:r>
            <a:r>
              <a:rPr lang="en-US" altLang="zh-CN" dirty="0">
                <a:sym typeface="+mn-ea"/>
              </a:rPr>
              <a:t>__________ __________ __________</a:t>
            </a:r>
            <a:r>
              <a:rPr lang="zh-CN" altLang="en-US" dirty="0"/>
              <a:t>（慢慢呼气）. </a:t>
            </a:r>
          </a:p>
          <a:p>
            <a:pPr>
              <a:lnSpc>
                <a:spcPts val="2625"/>
              </a:lnSpc>
            </a:pPr>
            <a:r>
              <a:rPr lang="zh-CN" altLang="en-US" dirty="0"/>
              <a:t>（3） Daniel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 __________ __________ ___________</a:t>
            </a:r>
            <a:r>
              <a:rPr lang="zh-CN" altLang="en-US" dirty="0"/>
              <a:t>（深吸一口气）and dived into the water. </a:t>
            </a:r>
          </a:p>
          <a:p>
            <a:pPr>
              <a:lnSpc>
                <a:spcPts val="2625"/>
              </a:lnSpc>
            </a:pPr>
            <a:r>
              <a:rPr lang="zh-CN" altLang="en-US" dirty="0"/>
              <a:t>（4） Fred entered without knocking and，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 </a:t>
            </a:r>
            <a:r>
              <a:rPr lang="zh-CN" altLang="en-US" dirty="0">
                <a:sym typeface="+mn-ea"/>
              </a:rPr>
              <a:t>　</a:t>
            </a:r>
            <a:r>
              <a:rPr lang="en-US" altLang="zh-CN" dirty="0">
                <a:sym typeface="+mn-ea"/>
              </a:rPr>
              <a:t>__________ __________ </a:t>
            </a:r>
            <a:r>
              <a:rPr lang="zh-CN" altLang="en-US" dirty="0"/>
              <a:t>（上气不接下气），sank into a chair.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818471" y="1016911"/>
            <a:ext cx="103346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breathe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212783" y="2223252"/>
            <a:ext cx="96059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breathe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576762" y="2216584"/>
            <a:ext cx="76485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575459" y="2182032"/>
            <a:ext cx="95059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deeply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04863" y="2554459"/>
            <a:ext cx="104346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breathe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034540" y="2561438"/>
            <a:ext cx="77485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102769" y="2525097"/>
            <a:ext cx="101250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slowly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055495" y="2989422"/>
            <a:ext cx="86772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took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329941" y="2985466"/>
            <a:ext cx="78533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421982" y="2941816"/>
            <a:ext cx="91963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471160" y="2961226"/>
            <a:ext cx="96107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breath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717733" y="3756349"/>
            <a:ext cx="85772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033136" y="3740584"/>
            <a:ext cx="78533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7066598" y="3732702"/>
            <a:ext cx="86820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He is also a manager，but senior</a:t>
            </a:r>
            <a:r>
              <a:rPr lang="en-US" altLang="zh-CN" dirty="0"/>
              <a:t>_________</a:t>
            </a:r>
            <a:r>
              <a:rPr lang="zh-CN" altLang="en-US" dirty="0"/>
              <a:t> me.</a:t>
            </a:r>
          </a:p>
          <a:p>
            <a:r>
              <a:rPr lang="zh-CN" altLang="en-US" b="1" dirty="0"/>
              <a:t>一句多译</a:t>
            </a:r>
            <a:endParaRPr lang="zh-CN" altLang="en-US" dirty="0"/>
          </a:p>
          <a:p>
            <a:r>
              <a:rPr lang="zh-CN" altLang="en-US" dirty="0"/>
              <a:t>（2） 他比我大 5 岁。</a:t>
            </a:r>
          </a:p>
          <a:p>
            <a:r>
              <a:rPr lang="zh-CN" altLang="en-US" dirty="0"/>
              <a:t> </a:t>
            </a:r>
            <a:r>
              <a:rPr lang="en-US" altLang="zh-CN" dirty="0"/>
              <a:t>________________________________________________________</a:t>
            </a:r>
          </a:p>
          <a:p>
            <a:r>
              <a:rPr lang="en-US" altLang="zh-CN" dirty="0"/>
              <a:t>________________________________________________________</a:t>
            </a:r>
          </a:p>
          <a:p>
            <a:r>
              <a:rPr lang="en-US" altLang="zh-CN" dirty="0" smtClean="0"/>
              <a:t>________________________________________________________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447223" y="1061562"/>
            <a:ext cx="71294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15816" y="2394586"/>
            <a:ext cx="593026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He is five years senior to me.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10114" y="2842737"/>
            <a:ext cx="468010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He is senior to me by five years.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54869" y="3260524"/>
            <a:ext cx="495966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He is my senior by five years.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pPr>
              <a:lnSpc>
                <a:spcPts val="2355"/>
              </a:lnSpc>
            </a:pPr>
            <a:r>
              <a:rPr lang="zh-CN" altLang="en-US" b="1" dirty="0">
                <a:solidFill>
                  <a:srgbClr val="00B0F0"/>
                </a:solidFill>
              </a:rPr>
              <a:t>词汇十五  in panic 惊慌地</a:t>
            </a:r>
          </a:p>
          <a:p>
            <a:pPr>
              <a:lnSpc>
                <a:spcPts val="2355"/>
              </a:lnSpc>
            </a:pPr>
            <a:r>
              <a:rPr lang="zh-CN" altLang="en-US" b="1" dirty="0">
                <a:solidFill>
                  <a:srgbClr val="00B0F0"/>
                </a:solidFill>
              </a:rPr>
              <a:t>                 panic （1）</a:t>
            </a:r>
            <a:r>
              <a:rPr lang="zh-CN" altLang="en-US" b="1" i="1" dirty="0">
                <a:solidFill>
                  <a:srgbClr val="00B0F0"/>
                </a:solidFill>
              </a:rPr>
              <a:t>n</a:t>
            </a:r>
            <a:r>
              <a:rPr lang="zh-CN" altLang="en-US" b="1" dirty="0">
                <a:solidFill>
                  <a:srgbClr val="00B0F0"/>
                </a:solidFill>
              </a:rPr>
              <a:t>. 惊恐，惊慌 （2）</a:t>
            </a:r>
            <a:r>
              <a:rPr lang="zh-CN" altLang="en-US" b="1" i="1" dirty="0">
                <a:solidFill>
                  <a:srgbClr val="00B0F0"/>
                </a:solidFill>
              </a:rPr>
              <a:t>v.</a:t>
            </a:r>
            <a:r>
              <a:rPr lang="zh-CN" altLang="en-US" b="1" dirty="0">
                <a:solidFill>
                  <a:srgbClr val="00B0F0"/>
                </a:solidFill>
              </a:rPr>
              <a:t>（使）恐慌，（使）惊慌失措	</a:t>
            </a:r>
            <a:endParaRPr lang="zh-CN" altLang="en-US" dirty="0"/>
          </a:p>
          <a:p>
            <a:pPr>
              <a:lnSpc>
                <a:spcPts val="2355"/>
              </a:lnSpc>
            </a:pPr>
            <a:r>
              <a:rPr lang="zh-CN" altLang="en-US" b="1" dirty="0"/>
              <a:t>【教材原句】</a:t>
            </a:r>
            <a:endParaRPr lang="zh-CN" altLang="en-US" dirty="0"/>
          </a:p>
          <a:p>
            <a:pPr>
              <a:lnSpc>
                <a:spcPts val="2355"/>
              </a:lnSpc>
            </a:pPr>
            <a:r>
              <a:rPr lang="zh-CN" altLang="en-US" dirty="0"/>
              <a:t>I looked at them </a:t>
            </a:r>
            <a:r>
              <a:rPr lang="zh-CN" altLang="en-US" b="1" dirty="0"/>
              <a:t>in panic</a:t>
            </a:r>
            <a:r>
              <a:rPr lang="zh-CN" altLang="en-US" dirty="0"/>
              <a:t>. 我惊慌地看着他们。</a:t>
            </a:r>
          </a:p>
          <a:p>
            <a:pPr>
              <a:lnSpc>
                <a:spcPts val="2355"/>
              </a:lnSpc>
            </a:pPr>
            <a:r>
              <a:rPr lang="zh-CN" altLang="en-US" b="1" dirty="0"/>
              <a:t>【要点必记】</a:t>
            </a:r>
            <a:endParaRPr lang="zh-CN" altLang="en-US" dirty="0"/>
          </a:p>
          <a:p>
            <a:pPr>
              <a:lnSpc>
                <a:spcPts val="2355"/>
              </a:lnSpc>
            </a:pPr>
            <a:r>
              <a:rPr lang="zh-CN" altLang="en-US" dirty="0"/>
              <a:t>（1）get into a panic 陷入恐慌（表示动作）</a:t>
            </a:r>
          </a:p>
          <a:p>
            <a:pPr>
              <a:lnSpc>
                <a:spcPts val="2355"/>
              </a:lnSpc>
            </a:pPr>
            <a:r>
              <a:rPr lang="zh-CN" altLang="en-US" dirty="0"/>
              <a:t>         be in a panic 处于恐慌中（表示状态）</a:t>
            </a:r>
          </a:p>
          <a:p>
            <a:pPr>
              <a:lnSpc>
                <a:spcPts val="2355"/>
              </a:lnSpc>
            </a:pPr>
            <a:r>
              <a:rPr lang="zh-CN" altLang="en-US" dirty="0"/>
              <a:t>（2）panic sb. into doing sth. 吓得某人做某事</a:t>
            </a:r>
          </a:p>
          <a:p>
            <a:pPr>
              <a:lnSpc>
                <a:spcPts val="2355"/>
              </a:lnSpc>
            </a:pPr>
            <a:r>
              <a:rPr lang="zh-CN" altLang="en-US" b="1" dirty="0"/>
              <a:t>【误区警示】</a:t>
            </a:r>
            <a:endParaRPr lang="zh-CN" altLang="en-US" dirty="0"/>
          </a:p>
          <a:p>
            <a:pPr>
              <a:lnSpc>
                <a:spcPts val="2355"/>
              </a:lnSpc>
            </a:pPr>
            <a:r>
              <a:rPr lang="zh-CN" altLang="en-US" dirty="0"/>
              <a:t>panic 的过去式、过去分词是 panicked，现在分词是 panicking。</a:t>
            </a:r>
          </a:p>
          <a:p>
            <a:pPr algn="ctr"/>
            <a:endParaRPr lang="zh-CN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单句写作</a:t>
            </a:r>
            <a:endParaRPr lang="zh-CN" altLang="en-US" dirty="0"/>
          </a:p>
          <a:p>
            <a:r>
              <a:rPr lang="zh-CN" altLang="en-US" dirty="0"/>
              <a:t>（1） Office workers fled </a:t>
            </a:r>
            <a:r>
              <a:rPr lang="en-US" altLang="zh-CN" dirty="0"/>
              <a:t>__________ __________</a:t>
            </a:r>
            <a:r>
              <a:rPr lang="zh-CN" altLang="en-US" dirty="0"/>
              <a:t>（惊慌地）as the fire broke </a:t>
            </a:r>
          </a:p>
          <a:p>
            <a:r>
              <a:rPr lang="zh-CN" altLang="en-US" dirty="0"/>
              <a:t>out.</a:t>
            </a:r>
          </a:p>
          <a:p>
            <a:r>
              <a:rPr lang="zh-CN" altLang="en-US" dirty="0"/>
              <a:t>（2） There’s no point </a:t>
            </a:r>
            <a:r>
              <a:rPr lang="en-US" altLang="zh-CN" dirty="0">
                <a:sym typeface="+mn-ea"/>
              </a:rPr>
              <a:t>__________ __________ __________ __________</a:t>
            </a:r>
            <a:r>
              <a:rPr lang="zh-CN" altLang="en-US" dirty="0"/>
              <a:t>（陷入恐慌）about the exams.</a:t>
            </a:r>
          </a:p>
          <a:p>
            <a:r>
              <a:rPr lang="zh-CN" altLang="en-US" dirty="0"/>
              <a:t>（3） The protests became more violent and many people </a:t>
            </a:r>
            <a:r>
              <a:rPr lang="en-US" altLang="zh-CN" dirty="0">
                <a:sym typeface="+mn-ea"/>
              </a:rPr>
              <a:t>__________ __________ __________ __________</a:t>
            </a:r>
            <a:r>
              <a:rPr lang="zh-CN" altLang="en-US" dirty="0"/>
              <a:t>（吓得离开）that country.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3190875" y="1014529"/>
            <a:ext cx="69246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307681" y="995907"/>
            <a:ext cx="70294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panic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47524" y="1869282"/>
            <a:ext cx="87820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getting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238149" y="1871187"/>
            <a:ext cx="84724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350669" y="1871187"/>
            <a:ext cx="56816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276499" y="1882617"/>
            <a:ext cx="104346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panic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810727" y="2646046"/>
            <a:ext cx="101774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839426" y="2614137"/>
            <a:ext cx="108489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panicked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94861" y="2958466"/>
            <a:ext cx="75438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786890" y="2945607"/>
            <a:ext cx="91963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词汇十六  challenge </a:t>
            </a:r>
            <a:r>
              <a:rPr lang="zh-CN" altLang="en-US" b="1" i="1" dirty="0">
                <a:solidFill>
                  <a:srgbClr val="00B0F0"/>
                </a:solidFill>
              </a:rPr>
              <a:t>n</a:t>
            </a:r>
            <a:r>
              <a:rPr lang="zh-CN" altLang="en-US" b="1" dirty="0">
                <a:solidFill>
                  <a:srgbClr val="00B0F0"/>
                </a:solidFill>
              </a:rPr>
              <a:t>. &amp; </a:t>
            </a:r>
            <a:r>
              <a:rPr lang="zh-CN" altLang="en-US" b="1" i="1" dirty="0">
                <a:solidFill>
                  <a:srgbClr val="00B0F0"/>
                </a:solidFill>
              </a:rPr>
              <a:t>v</a:t>
            </a:r>
            <a:r>
              <a:rPr lang="zh-CN" altLang="en-US" b="1" dirty="0">
                <a:solidFill>
                  <a:srgbClr val="00B0F0"/>
                </a:solidFill>
              </a:rPr>
              <a:t>. 挑战</a:t>
            </a:r>
            <a:r>
              <a:rPr lang="zh-CN" altLang="en-US" dirty="0"/>
              <a:t>	</a:t>
            </a:r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b="1" dirty="0"/>
              <a:t>Challenges</a:t>
            </a:r>
            <a:r>
              <a:rPr lang="zh-CN" altLang="en-US" dirty="0"/>
              <a:t> like this might sometimes put you under pressure. </a:t>
            </a:r>
            <a:endParaRPr lang="en-US" altLang="zh-CN" dirty="0" smtClean="0"/>
          </a:p>
          <a:p>
            <a:r>
              <a:rPr lang="zh-CN" altLang="en-US" dirty="0" smtClean="0"/>
              <a:t>类似</a:t>
            </a:r>
            <a:r>
              <a:rPr lang="zh-CN" altLang="en-US" dirty="0"/>
              <a:t>的挑战有时可能会给你们带来压力。</a:t>
            </a:r>
          </a:p>
          <a:p>
            <a:r>
              <a:rPr lang="zh-CN" altLang="en-US" b="1" dirty="0"/>
              <a:t>【要点必记】</a:t>
            </a:r>
            <a:endParaRPr lang="zh-CN" altLang="en-US" dirty="0"/>
          </a:p>
          <a:p>
            <a:r>
              <a:rPr lang="zh-CN" altLang="en-US" dirty="0"/>
              <a:t>（1）the challenge of doing sth. 做某事的挑战</a:t>
            </a:r>
          </a:p>
          <a:p>
            <a:r>
              <a:rPr lang="zh-CN" altLang="en-US" dirty="0"/>
              <a:t>          meet the challenge of 迎接……的挑战</a:t>
            </a:r>
          </a:p>
          <a:p>
            <a:r>
              <a:rPr lang="zh-CN" altLang="en-US" dirty="0"/>
              <a:t>         take up/accept/face a challenge接受 / 面对挑战</a:t>
            </a:r>
          </a:p>
          <a:p>
            <a:pPr algn="ctr"/>
            <a:endParaRPr lang="zh-CN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dirty="0"/>
              <a:t>（2）challenge sb. to sth. 向某人挑战某事</a:t>
            </a:r>
          </a:p>
          <a:p>
            <a:r>
              <a:rPr lang="zh-CN" altLang="en-US" dirty="0"/>
              <a:t>         challenge sb. to do sth. 向某人挑战做某事</a:t>
            </a:r>
          </a:p>
          <a:p>
            <a:r>
              <a:rPr lang="zh-CN" altLang="en-US" dirty="0"/>
              <a:t>（3）challenging adj. 富有挑战性的，困难的</a:t>
            </a:r>
          </a:p>
          <a:p>
            <a:r>
              <a:rPr lang="zh-CN" altLang="en-US" b="1" dirty="0"/>
              <a:t>【误区警示】</a:t>
            </a:r>
            <a:endParaRPr lang="zh-CN" altLang="en-US" dirty="0"/>
          </a:p>
          <a:p>
            <a:r>
              <a:rPr lang="zh-CN" altLang="en-US" dirty="0"/>
              <a:t>“向某人挑战”的表达：</a:t>
            </a:r>
          </a:p>
          <a:p>
            <a:r>
              <a:rPr lang="zh-CN" altLang="en-US" dirty="0"/>
              <a:t>challenge sb.（√）	</a:t>
            </a:r>
          </a:p>
          <a:p>
            <a:r>
              <a:rPr lang="zh-CN" altLang="en-US" dirty="0"/>
              <a:t>challenge to sb.（×）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 b="1" dirty="0"/>
              <a:t>【一言助记】</a:t>
            </a:r>
            <a:endParaRPr lang="zh-CN" altLang="en-US" dirty="0"/>
          </a:p>
          <a:p>
            <a:pPr algn="just" fontAlgn="auto">
              <a:lnSpc>
                <a:spcPct val="200000"/>
              </a:lnSpc>
            </a:pPr>
            <a:r>
              <a:rPr lang="zh-CN" altLang="en-US" dirty="0"/>
              <a:t>There is a </a:t>
            </a:r>
            <a:r>
              <a:rPr lang="zh-CN" altLang="en-US" b="1" dirty="0"/>
              <a:t>challenge</a:t>
            </a:r>
            <a:r>
              <a:rPr lang="zh-CN" altLang="en-US" dirty="0"/>
              <a:t> from Class 20 and they want to </a:t>
            </a:r>
            <a:r>
              <a:rPr lang="zh-CN" altLang="en-US" b="1" dirty="0"/>
              <a:t>challenge</a:t>
            </a:r>
            <a:r>
              <a:rPr lang="zh-CN" altLang="en-US" dirty="0"/>
              <a:t> us to a game of basketball. Though a little </a:t>
            </a:r>
            <a:r>
              <a:rPr lang="zh-CN" altLang="en-US" b="1" dirty="0"/>
              <a:t>challenging</a:t>
            </a:r>
            <a:r>
              <a:rPr lang="zh-CN" altLang="en-US" dirty="0"/>
              <a:t>，we still get ready to meet the </a:t>
            </a:r>
            <a:r>
              <a:rPr lang="zh-CN" altLang="en-US" b="1" dirty="0"/>
              <a:t>challenge</a:t>
            </a:r>
            <a:r>
              <a:rPr lang="zh-CN" altLang="en-US" dirty="0"/>
              <a:t> next week. 20 班（向我们）发起了挑战，他们想向我们挑战一场篮球赛。尽管有点儿挑战性，我们还是做好了下周迎接这个挑战的准备。	</a:t>
            </a:r>
          </a:p>
          <a:p>
            <a:endParaRPr lang="zh-CN" altLang="en-US" dirty="0"/>
          </a:p>
          <a:p>
            <a:pPr algn="ctr"/>
            <a:endParaRPr lang="zh-CN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（1）［词汇复现］</a:t>
            </a:r>
            <a:r>
              <a:rPr lang="zh-CN" altLang="en-US" i="1" dirty="0"/>
              <a:t>Exploring</a:t>
            </a:r>
            <a:r>
              <a:rPr lang="zh-CN" altLang="en-US" dirty="0"/>
              <a:t> outer space is a challenge，I guess，</a:t>
            </a:r>
            <a:r>
              <a:rPr lang="en-US" altLang="zh-CN" dirty="0"/>
              <a:t>__________ </a:t>
            </a:r>
            <a:r>
              <a:rPr lang="zh-CN" altLang="en-US" dirty="0"/>
              <a:t>man against nature.</a:t>
            </a:r>
          </a:p>
          <a:p>
            <a:r>
              <a:rPr lang="zh-CN" altLang="en-US" dirty="0"/>
              <a:t>（2） He challenged me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（play）another tennis game.</a:t>
            </a:r>
          </a:p>
          <a:p>
            <a:r>
              <a:rPr lang="zh-CN" altLang="en-US" dirty="0"/>
              <a:t>（3） I challenged him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a game of chess. </a:t>
            </a:r>
          </a:p>
          <a:p>
            <a:r>
              <a:rPr lang="zh-CN" altLang="en-US" dirty="0"/>
              <a:t>（4） It is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challenge for graduates to find jobs as unemployment is very high nowadays.</a:t>
            </a:r>
          </a:p>
          <a:p>
            <a:r>
              <a:rPr lang="zh-CN" altLang="en-US" dirty="0"/>
              <a:t>（5） Some graduates find it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（challenge）to find a suitable job after graduation.	</a:t>
            </a:r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6851333" y="1084898"/>
            <a:ext cx="75390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047524" y="1842942"/>
            <a:ext cx="126015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play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146584" y="2324742"/>
            <a:ext cx="133302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003108" y="2763106"/>
            <a:ext cx="98155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236595" y="3572352"/>
            <a:ext cx="116776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6697" y="520065"/>
            <a:ext cx="8443913" cy="4112419"/>
          </a:xfrm>
        </p:spPr>
        <p:txBody>
          <a:bodyPr>
            <a:normAutofit/>
          </a:bodyPr>
          <a:lstStyle/>
          <a:p>
            <a:r>
              <a:rPr lang="zh-CN" altLang="en-US" dirty="0"/>
              <a:t>（6）［词汇复现］If he takes on the work，he will have to meet the challenge of  </a:t>
            </a:r>
            <a:r>
              <a:rPr lang="en-US" altLang="zh-CN" dirty="0"/>
              <a:t>__________</a:t>
            </a:r>
            <a:r>
              <a:rPr lang="zh-CN" altLang="en-US" dirty="0"/>
              <a:t>（</a:t>
            </a:r>
            <a:r>
              <a:rPr lang="zh-CN" altLang="en-US" i="1" dirty="0"/>
              <a:t>organise</a:t>
            </a:r>
            <a:r>
              <a:rPr lang="zh-CN" altLang="en-US" dirty="0"/>
              <a:t>）a team all by himself.	</a:t>
            </a:r>
          </a:p>
          <a:p>
            <a:r>
              <a:rPr lang="zh-CN" altLang="en-US" dirty="0"/>
              <a:t>单句写作</a:t>
            </a:r>
          </a:p>
          <a:p>
            <a:r>
              <a:rPr lang="zh-CN" altLang="en-US" dirty="0"/>
              <a:t>（7）［词汇复现］When you </a:t>
            </a:r>
            <a:r>
              <a:rPr lang="en-US" altLang="zh-CN" dirty="0">
                <a:sym typeface="+mn-ea"/>
              </a:rPr>
              <a:t>__________ </a:t>
            </a:r>
            <a:r>
              <a:rPr lang="zh-CN" altLang="en-US" dirty="0"/>
              <a:t>　</a:t>
            </a:r>
            <a:r>
              <a:rPr lang="en-US" altLang="zh-CN" dirty="0">
                <a:sym typeface="+mn-ea"/>
              </a:rPr>
              <a:t>__________ </a:t>
            </a:r>
            <a:r>
              <a:rPr lang="zh-CN" altLang="en-US" dirty="0"/>
              <a:t>　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　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（面对挑战），you will feel </a:t>
            </a:r>
            <a:r>
              <a:rPr lang="zh-CN" altLang="en-US" i="1" dirty="0"/>
              <a:t>pressure</a:t>
            </a:r>
            <a:r>
              <a:rPr lang="zh-CN" altLang="en-US" dirty="0"/>
              <a:t>，but keep </a:t>
            </a:r>
            <a:r>
              <a:rPr lang="zh-CN" altLang="en-US" i="1" dirty="0"/>
              <a:t>calm</a:t>
            </a:r>
            <a:r>
              <a:rPr lang="zh-CN" altLang="en-US" dirty="0"/>
              <a:t>. </a:t>
            </a:r>
          </a:p>
          <a:p>
            <a:r>
              <a:rPr lang="zh-CN" altLang="en-US" dirty="0"/>
              <a:t>（8） Have you got ready to </a:t>
            </a:r>
            <a:r>
              <a:rPr lang="en-US" altLang="zh-CN" dirty="0"/>
              <a:t>_______________________________________________________</a:t>
            </a:r>
          </a:p>
          <a:p>
            <a:r>
              <a:rPr lang="zh-CN" altLang="en-US" dirty="0"/>
              <a:t>（迎接自己解决问题的挑战）? </a:t>
            </a:r>
          </a:p>
          <a:p>
            <a:endParaRPr lang="zh-CN" altLang="en-US" dirty="0"/>
          </a:p>
          <a:p>
            <a:pPr algn="ctr"/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7428547" y="613411"/>
            <a:ext cx="133254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organising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450432" y="1967389"/>
            <a:ext cx="83677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757261" y="1967389"/>
            <a:ext cx="83724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faced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898833" y="1983582"/>
            <a:ext cx="82629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883718" y="1973581"/>
            <a:ext cx="111490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769394" y="2807018"/>
            <a:ext cx="6211729" cy="59247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meet/face/take up the challenge of dealing with problems all by yourself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pPr>
              <a:lnSpc>
                <a:spcPts val="2145"/>
              </a:lnSpc>
            </a:pPr>
            <a:r>
              <a:rPr lang="zh-CN" altLang="en-US" b="1" dirty="0">
                <a:solidFill>
                  <a:srgbClr val="00B0F0"/>
                </a:solidFill>
              </a:rPr>
              <a:t>词汇十七  pressure </a:t>
            </a:r>
            <a:r>
              <a:rPr lang="zh-CN" altLang="en-US" b="1" i="1" dirty="0">
                <a:solidFill>
                  <a:srgbClr val="00B0F0"/>
                </a:solidFill>
              </a:rPr>
              <a:t>n</a:t>
            </a:r>
            <a:r>
              <a:rPr lang="zh-CN" altLang="en-US" b="1" dirty="0">
                <a:solidFill>
                  <a:srgbClr val="00B0F0"/>
                </a:solidFill>
              </a:rPr>
              <a:t>. 压力</a:t>
            </a:r>
            <a:r>
              <a:rPr lang="zh-CN" altLang="en-US" dirty="0">
                <a:solidFill>
                  <a:srgbClr val="00B0F0"/>
                </a:solidFill>
              </a:rPr>
              <a:t>	</a:t>
            </a:r>
            <a:endParaRPr lang="zh-CN" altLang="en-US" dirty="0"/>
          </a:p>
          <a:p>
            <a:pPr>
              <a:lnSpc>
                <a:spcPts val="2145"/>
              </a:lnSpc>
            </a:pPr>
            <a:r>
              <a:rPr lang="zh-CN" altLang="en-US" b="1" dirty="0"/>
              <a:t>【教材原句】</a:t>
            </a:r>
            <a:endParaRPr lang="zh-CN" altLang="en-US" dirty="0"/>
          </a:p>
          <a:p>
            <a:pPr>
              <a:lnSpc>
                <a:spcPts val="2145"/>
              </a:lnSpc>
            </a:pPr>
            <a:r>
              <a:rPr lang="zh-CN" altLang="en-US" dirty="0"/>
              <a:t>Challenges like this might sometimes put you under</a:t>
            </a:r>
            <a:r>
              <a:rPr lang="zh-CN" altLang="en-US" b="1" dirty="0"/>
              <a:t> pressure</a:t>
            </a:r>
            <a:r>
              <a:rPr lang="zh-CN" altLang="en-US" dirty="0"/>
              <a:t>. </a:t>
            </a:r>
            <a:endParaRPr lang="en-US" altLang="zh-CN" dirty="0" smtClean="0"/>
          </a:p>
          <a:p>
            <a:pPr>
              <a:lnSpc>
                <a:spcPts val="2145"/>
              </a:lnSpc>
            </a:pPr>
            <a:r>
              <a:rPr lang="zh-CN" altLang="en-US" dirty="0" smtClean="0"/>
              <a:t>类似</a:t>
            </a:r>
            <a:r>
              <a:rPr lang="zh-CN" altLang="en-US" dirty="0"/>
              <a:t>的挑战有时可能会给你们带来压力。</a:t>
            </a:r>
          </a:p>
          <a:p>
            <a:pPr>
              <a:lnSpc>
                <a:spcPts val="2145"/>
              </a:lnSpc>
            </a:pPr>
            <a:r>
              <a:rPr lang="zh-CN" altLang="en-US" dirty="0"/>
              <a:t>【要点必记】</a:t>
            </a:r>
          </a:p>
          <a:p>
            <a:pPr>
              <a:lnSpc>
                <a:spcPts val="2145"/>
              </a:lnSpc>
            </a:pPr>
            <a:r>
              <a:rPr lang="zh-CN" altLang="en-US" dirty="0"/>
              <a:t>（1）under pressure 在压力下（pressure 前无任何冠词）</a:t>
            </a:r>
          </a:p>
          <a:p>
            <a:pPr>
              <a:lnSpc>
                <a:spcPts val="2145"/>
              </a:lnSpc>
            </a:pPr>
            <a:r>
              <a:rPr lang="zh-CN" altLang="en-US" dirty="0"/>
              <a:t>          under the pressure of... 在……的压力下</a:t>
            </a:r>
          </a:p>
          <a:p>
            <a:pPr>
              <a:lnSpc>
                <a:spcPts val="2145"/>
              </a:lnSpc>
            </a:pPr>
            <a:r>
              <a:rPr lang="zh-CN" altLang="en-US" dirty="0"/>
              <a:t>         put pressure on sb. 给某人施加压力</a:t>
            </a:r>
          </a:p>
          <a:p>
            <a:pPr>
              <a:lnSpc>
                <a:spcPts val="2145"/>
              </a:lnSpc>
            </a:pPr>
            <a:r>
              <a:rPr lang="zh-CN" altLang="en-US" dirty="0"/>
              <a:t>         blood pressure 血压</a:t>
            </a:r>
          </a:p>
          <a:p>
            <a:pPr>
              <a:lnSpc>
                <a:spcPts val="2145"/>
              </a:lnSpc>
            </a:pPr>
            <a:r>
              <a:rPr lang="zh-CN" altLang="en-US" dirty="0"/>
              <a:t>        reduce pressure 减轻压力</a:t>
            </a:r>
          </a:p>
          <a:p>
            <a:pPr>
              <a:lnSpc>
                <a:spcPts val="2145"/>
              </a:lnSpc>
            </a:pPr>
            <a:r>
              <a:rPr lang="zh-CN" altLang="en-US" dirty="0"/>
              <a:t>        </a:t>
            </a:r>
            <a:r>
              <a:rPr lang="zh-CN" altLang="en-US" dirty="0">
                <a:sym typeface="+mn-ea"/>
              </a:rPr>
              <a:t>give in to pressure 屈服于压力</a:t>
            </a:r>
            <a:endParaRPr lang="zh-CN" altLang="en-US" dirty="0"/>
          </a:p>
          <a:p>
            <a:pPr>
              <a:lnSpc>
                <a:spcPts val="2145"/>
              </a:lnSpc>
            </a:pP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dirty="0"/>
              <a:t>	</a:t>
            </a:r>
          </a:p>
          <a:p>
            <a:r>
              <a:rPr lang="zh-CN" altLang="en-US" dirty="0"/>
              <a:t>（2）press </a:t>
            </a:r>
            <a:r>
              <a:rPr lang="zh-CN" altLang="en-US" i="1" dirty="0"/>
              <a:t>v</a:t>
            </a:r>
            <a:r>
              <a:rPr lang="zh-CN" altLang="en-US" dirty="0"/>
              <a:t>. 按，压</a:t>
            </a:r>
          </a:p>
          <a:p>
            <a:r>
              <a:rPr lang="zh-CN" altLang="en-US" dirty="0"/>
              <a:t>press on 用力按压；奋力前进；坚持</a:t>
            </a:r>
          </a:p>
          <a:p>
            <a:pPr algn="ctr"/>
            <a:endParaRPr lang="zh-CN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pPr>
              <a:lnSpc>
                <a:spcPts val="2550"/>
              </a:lnSpc>
            </a:pPr>
            <a:r>
              <a:rPr lang="zh-CN" altLang="en-US" b="1" dirty="0"/>
              <a:t>单句语法填空</a:t>
            </a:r>
            <a:endParaRPr lang="zh-CN" altLang="en-US" dirty="0"/>
          </a:p>
          <a:p>
            <a:pPr>
              <a:lnSpc>
                <a:spcPts val="2550"/>
              </a:lnSpc>
            </a:pPr>
            <a:r>
              <a:rPr lang="zh-CN" altLang="en-US" dirty="0"/>
              <a:t>（1） She said she hated to see her students study day and night </a:t>
            </a:r>
            <a:r>
              <a:rPr lang="en-US" altLang="zh-CN" dirty="0"/>
              <a:t>__________ t</a:t>
            </a:r>
            <a:r>
              <a:rPr lang="zh-CN" altLang="en-US" dirty="0"/>
              <a:t>he pressure of exams.</a:t>
            </a:r>
          </a:p>
          <a:p>
            <a:pPr>
              <a:lnSpc>
                <a:spcPts val="2550"/>
              </a:lnSpc>
            </a:pPr>
            <a:r>
              <a:rPr lang="zh-CN" altLang="en-US" dirty="0"/>
              <a:t>（2） Extra lessons on Sundays put more pressure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students，who already have piles of homework to do. </a:t>
            </a:r>
          </a:p>
          <a:p>
            <a:pPr>
              <a:lnSpc>
                <a:spcPts val="2550"/>
              </a:lnSpc>
            </a:pPr>
            <a:r>
              <a:rPr lang="zh-CN" altLang="en-US" b="1" dirty="0"/>
              <a:t>单句写作</a:t>
            </a:r>
            <a:endParaRPr lang="zh-CN" altLang="en-US" dirty="0"/>
          </a:p>
          <a:p>
            <a:pPr>
              <a:lnSpc>
                <a:spcPts val="2550"/>
              </a:lnSpc>
            </a:pPr>
            <a:r>
              <a:rPr lang="zh-CN" altLang="en-US" dirty="0"/>
              <a:t>（3） The team performed well </a:t>
            </a:r>
            <a:r>
              <a:rPr lang="en-US" altLang="zh-CN" dirty="0"/>
              <a:t>__________ ___________</a:t>
            </a:r>
            <a:r>
              <a:rPr lang="zh-CN" altLang="en-US" dirty="0"/>
              <a:t>（在压力下）. </a:t>
            </a:r>
          </a:p>
          <a:p>
            <a:pPr>
              <a:lnSpc>
                <a:spcPts val="2550"/>
              </a:lnSpc>
            </a:pPr>
            <a:r>
              <a:rPr lang="zh-CN" altLang="en-US" dirty="0"/>
              <a:t>（4） Something as simple as drinking some cold water may clear your </a:t>
            </a:r>
          </a:p>
          <a:p>
            <a:pPr>
              <a:lnSpc>
                <a:spcPts val="2550"/>
              </a:lnSpc>
            </a:pPr>
            <a:r>
              <a:rPr lang="zh-CN" altLang="en-US" dirty="0"/>
              <a:t>mind and </a:t>
            </a:r>
            <a:r>
              <a:rPr lang="en-US" altLang="zh-CN" dirty="0">
                <a:sym typeface="+mn-ea"/>
              </a:rPr>
              <a:t>__________ </a:t>
            </a:r>
            <a:r>
              <a:rPr lang="zh-CN" altLang="en-US" dirty="0"/>
              <a:t>　</a:t>
            </a:r>
            <a:r>
              <a:rPr lang="en-US" altLang="zh-CN" dirty="0">
                <a:sym typeface="+mn-ea"/>
              </a:rPr>
              <a:t>__________ __________</a:t>
            </a:r>
            <a:r>
              <a:rPr lang="zh-CN" altLang="en-US" dirty="0"/>
              <a:t>　（减轻你的压力）.</a:t>
            </a:r>
          </a:p>
          <a:p>
            <a:pPr>
              <a:lnSpc>
                <a:spcPts val="2550"/>
              </a:lnSpc>
            </a:pPr>
            <a:r>
              <a:rPr lang="zh-CN" altLang="en-US" dirty="0"/>
              <a:t>	</a:t>
            </a:r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6417469" y="1032034"/>
            <a:ext cx="88868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356384" y="1758908"/>
            <a:ext cx="91963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563779" y="2922747"/>
            <a:ext cx="80629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66311" y="2928938"/>
            <a:ext cx="132254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817847" y="3739418"/>
            <a:ext cx="97107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180874" y="3732012"/>
            <a:ext cx="79581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996690" y="3733178"/>
            <a:ext cx="119014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pPr>
              <a:lnSpc>
                <a:spcPts val="2550"/>
              </a:lnSpc>
            </a:pPr>
            <a:r>
              <a:rPr lang="zh-CN" altLang="en-US" b="1" dirty="0">
                <a:solidFill>
                  <a:srgbClr val="00B0F0"/>
                </a:solidFill>
                <a:sym typeface="+mn-ea"/>
              </a:rPr>
              <a:t>词汇二  </a:t>
            </a:r>
            <a:r>
              <a:rPr lang="en-US" altLang="zh-CN" b="1" dirty="0">
                <a:solidFill>
                  <a:srgbClr val="00B0F0"/>
                </a:solidFill>
                <a:sym typeface="+mn-ea"/>
              </a:rPr>
              <a:t>curious </a:t>
            </a:r>
            <a:r>
              <a:rPr lang="en-US" altLang="zh-CN" b="1" i="1" dirty="0">
                <a:solidFill>
                  <a:srgbClr val="00B0F0"/>
                </a:solidFill>
                <a:sym typeface="+mn-ea"/>
              </a:rPr>
              <a:t>adj.</a:t>
            </a:r>
            <a:r>
              <a:rPr lang="en-US" altLang="zh-CN" b="1" dirty="0">
                <a:solidFill>
                  <a:srgbClr val="00B0F0"/>
                </a:solidFill>
                <a:sym typeface="+mn-ea"/>
              </a:rPr>
              <a:t> 好奇的</a:t>
            </a:r>
          </a:p>
          <a:p>
            <a:pPr>
              <a:lnSpc>
                <a:spcPts val="2550"/>
              </a:lnSpc>
            </a:pPr>
            <a:r>
              <a:rPr lang="zh-CN" altLang="en-US" b="1" dirty="0">
                <a:solidFill>
                  <a:schemeClr val="tx1"/>
                </a:solidFill>
                <a:sym typeface="+mn-ea"/>
              </a:rPr>
              <a:t>【</a:t>
            </a:r>
            <a:r>
              <a:rPr lang="en-US" altLang="zh-CN" b="1" dirty="0">
                <a:solidFill>
                  <a:schemeClr val="tx1"/>
                </a:solidFill>
                <a:sym typeface="+mn-ea"/>
              </a:rPr>
              <a:t>要点必记</a:t>
            </a:r>
            <a:r>
              <a:rPr lang="zh-CN" altLang="en-US" b="1" dirty="0">
                <a:solidFill>
                  <a:schemeClr val="tx1"/>
                </a:solidFill>
                <a:sym typeface="+mn-ea"/>
              </a:rPr>
              <a:t>】</a:t>
            </a:r>
            <a:endParaRPr lang="en-US" altLang="zh-CN" b="1" dirty="0">
              <a:solidFill>
                <a:schemeClr val="tx1"/>
              </a:solidFill>
              <a:sym typeface="+mn-ea"/>
            </a:endParaRPr>
          </a:p>
          <a:p>
            <a:pPr>
              <a:lnSpc>
                <a:spcPts val="2550"/>
              </a:lnSpc>
            </a:pPr>
            <a:r>
              <a:rPr lang="en-US" altLang="zh-CN" dirty="0">
                <a:solidFill>
                  <a:schemeClr val="tx1"/>
                </a:solidFill>
                <a:sym typeface="+mn-ea"/>
              </a:rPr>
              <a:t>（1）be curious about 对……感到好奇</a:t>
            </a:r>
          </a:p>
          <a:p>
            <a:pPr>
              <a:lnSpc>
                <a:spcPts val="2550"/>
              </a:lnSpc>
            </a:pPr>
            <a:r>
              <a:rPr lang="en-US" altLang="zh-CN" dirty="0">
                <a:solidFill>
                  <a:schemeClr val="tx1"/>
                </a:solidFill>
                <a:sym typeface="+mn-ea"/>
              </a:rPr>
              <a:t>         be curious to do sth. 很想做某事</a:t>
            </a:r>
          </a:p>
          <a:p>
            <a:pPr>
              <a:lnSpc>
                <a:spcPts val="2550"/>
              </a:lnSpc>
            </a:pPr>
            <a:r>
              <a:rPr lang="en-US" altLang="zh-CN" dirty="0">
                <a:solidFill>
                  <a:schemeClr val="tx1"/>
                </a:solidFill>
                <a:sym typeface="+mn-ea"/>
              </a:rPr>
              <a:t>         It is curious that... ……是奇怪的。</a:t>
            </a:r>
          </a:p>
          <a:p>
            <a:pPr>
              <a:lnSpc>
                <a:spcPts val="2550"/>
              </a:lnSpc>
            </a:pPr>
            <a:r>
              <a:rPr lang="en-US" altLang="zh-CN" dirty="0">
                <a:solidFill>
                  <a:schemeClr val="tx1"/>
                </a:solidFill>
                <a:sym typeface="+mn-ea"/>
              </a:rPr>
              <a:t>（2）curiously </a:t>
            </a:r>
            <a:r>
              <a:rPr lang="en-US" altLang="zh-CN" i="1" dirty="0">
                <a:solidFill>
                  <a:schemeClr val="tx1"/>
                </a:solidFill>
                <a:sym typeface="+mn-ea"/>
              </a:rPr>
              <a:t>adv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. 好奇地</a:t>
            </a:r>
          </a:p>
          <a:p>
            <a:pPr>
              <a:lnSpc>
                <a:spcPts val="2550"/>
              </a:lnSpc>
            </a:pPr>
            <a:r>
              <a:rPr lang="en-US" altLang="zh-CN" dirty="0">
                <a:solidFill>
                  <a:schemeClr val="tx1"/>
                </a:solidFill>
                <a:sym typeface="+mn-ea"/>
              </a:rPr>
              <a:t>（3）curiosity </a:t>
            </a:r>
            <a:r>
              <a:rPr lang="en-US" altLang="zh-CN" i="1" dirty="0">
                <a:solidFill>
                  <a:schemeClr val="tx1"/>
                </a:solidFill>
                <a:sym typeface="+mn-ea"/>
              </a:rPr>
              <a:t>n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. 好奇心</a:t>
            </a:r>
          </a:p>
          <a:p>
            <a:pPr>
              <a:lnSpc>
                <a:spcPts val="2550"/>
              </a:lnSpc>
            </a:pPr>
            <a:r>
              <a:rPr lang="en-US" altLang="zh-CN" dirty="0">
                <a:solidFill>
                  <a:schemeClr val="tx1"/>
                </a:solidFill>
                <a:sym typeface="+mn-ea"/>
              </a:rPr>
              <a:t>       with curiosity 好奇地</a:t>
            </a:r>
          </a:p>
          <a:p>
            <a:pPr>
              <a:lnSpc>
                <a:spcPts val="2550"/>
              </a:lnSpc>
            </a:pPr>
            <a:r>
              <a:rPr lang="en-US" altLang="zh-CN" dirty="0">
                <a:solidFill>
                  <a:schemeClr val="tx1"/>
                </a:solidFill>
                <a:sym typeface="+mn-ea"/>
              </a:rPr>
              <a:t>        out of curiosity 出于好奇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词汇十八  depend on 相信，信赖；依靠；取决于，由……决定</a:t>
            </a:r>
            <a:r>
              <a:rPr lang="zh-CN" altLang="en-US" dirty="0"/>
              <a:t>	</a:t>
            </a:r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dirty="0"/>
              <a:t>But it all </a:t>
            </a:r>
            <a:r>
              <a:rPr lang="zh-CN" altLang="en-US" b="1" dirty="0"/>
              <a:t>depends on </a:t>
            </a:r>
            <a:r>
              <a:rPr lang="zh-CN" altLang="en-US" dirty="0"/>
              <a:t>what you do. 但这完全取决于你们如何做。</a:t>
            </a:r>
          </a:p>
          <a:p>
            <a:r>
              <a:rPr lang="zh-CN" altLang="en-US" b="1" dirty="0"/>
              <a:t>【要点必记】</a:t>
            </a:r>
            <a:endParaRPr lang="zh-CN" altLang="en-US" dirty="0"/>
          </a:p>
          <a:p>
            <a:r>
              <a:rPr lang="zh-CN" altLang="en-US" dirty="0"/>
              <a:t>depend on how / what / whether 从句取决于……</a:t>
            </a:r>
          </a:p>
          <a:p>
            <a:r>
              <a:rPr lang="zh-CN" altLang="en-US" dirty="0"/>
              <a:t>depend on sb. to do sth.              </a:t>
            </a:r>
            <a:r>
              <a:rPr lang="zh-CN" altLang="en-US" dirty="0">
                <a:sym typeface="+mn-ea"/>
              </a:rPr>
              <a:t>指望某人做某事 </a:t>
            </a:r>
            <a:endParaRPr lang="zh-CN" altLang="en-US" dirty="0"/>
          </a:p>
          <a:p>
            <a:r>
              <a:rPr lang="zh-CN" altLang="en-US" dirty="0"/>
              <a:t>depend on one’s doing sth.</a:t>
            </a:r>
          </a:p>
          <a:p>
            <a:endParaRPr lang="zh-CN" altLang="en-US" dirty="0"/>
          </a:p>
          <a:p>
            <a:endParaRPr lang="zh-CN" altLang="en-US" dirty="0"/>
          </a:p>
          <a:p>
            <a:pPr algn="ctr"/>
            <a:endParaRPr lang="zh-CN" altLang="en-US" sz="1800" b="1" dirty="0"/>
          </a:p>
        </p:txBody>
      </p:sp>
      <p:sp>
        <p:nvSpPr>
          <p:cNvPr id="2" name="右大括号 1"/>
          <p:cNvSpPr/>
          <p:nvPr/>
        </p:nvSpPr>
        <p:spPr>
          <a:xfrm>
            <a:off x="3158490" y="3075147"/>
            <a:ext cx="62865" cy="56626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depend on sb. for sth. 指望某人（做）某事</a:t>
            </a:r>
          </a:p>
          <a:p>
            <a:r>
              <a:rPr lang="zh-CN" altLang="en-US" dirty="0"/>
              <a:t>depend on it 请放心（常用于句首或句末）</a:t>
            </a:r>
          </a:p>
          <a:p>
            <a:r>
              <a:rPr lang="zh-CN" altLang="en-US" dirty="0"/>
              <a:t>depend on it that... 相信……</a:t>
            </a:r>
          </a:p>
          <a:p>
            <a:r>
              <a:rPr lang="zh-CN" altLang="en-US" dirty="0"/>
              <a:t>It / That（all） depends. 看情况而定。</a:t>
            </a:r>
          </a:p>
          <a:p>
            <a:r>
              <a:rPr lang="zh-CN" altLang="en-US" b="1" dirty="0"/>
              <a:t>【词语积累】</a:t>
            </a:r>
            <a:endParaRPr lang="zh-CN" altLang="en-US" dirty="0"/>
          </a:p>
          <a:p>
            <a:r>
              <a:rPr lang="zh-CN" altLang="en-US" dirty="0"/>
              <a:t>dependent </a:t>
            </a:r>
            <a:r>
              <a:rPr lang="zh-CN" altLang="en-US" i="1" dirty="0"/>
              <a:t>adj</a:t>
            </a:r>
            <a:r>
              <a:rPr lang="zh-CN" altLang="en-US" dirty="0"/>
              <a:t>. 依赖的，依靠的</a:t>
            </a:r>
          </a:p>
          <a:p>
            <a:r>
              <a:rPr lang="zh-CN" altLang="en-US" dirty="0"/>
              <a:t>dependence </a:t>
            </a:r>
            <a:r>
              <a:rPr lang="zh-CN" altLang="en-US" i="1" dirty="0"/>
              <a:t>n</a:t>
            </a:r>
            <a:r>
              <a:rPr lang="zh-CN" altLang="en-US" dirty="0"/>
              <a:t>. 依赖，依靠</a:t>
            </a:r>
          </a:p>
          <a:p>
            <a:r>
              <a:rPr lang="zh-CN" altLang="en-US" dirty="0"/>
              <a:t>independent </a:t>
            </a:r>
            <a:r>
              <a:rPr lang="zh-CN" altLang="en-US" i="1" dirty="0"/>
              <a:t>adj</a:t>
            </a:r>
            <a:r>
              <a:rPr lang="zh-CN" altLang="en-US" dirty="0"/>
              <a:t>. 独立的</a:t>
            </a:r>
          </a:p>
          <a:p>
            <a:r>
              <a:rPr lang="zh-CN" altLang="en-US" dirty="0"/>
              <a:t>independence </a:t>
            </a:r>
            <a:r>
              <a:rPr lang="zh-CN" altLang="en-US" i="1" dirty="0"/>
              <a:t>n.</a:t>
            </a:r>
            <a:r>
              <a:rPr lang="zh-CN" altLang="en-US" dirty="0"/>
              <a:t> 独立	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pPr>
              <a:lnSpc>
                <a:spcPts val="2400"/>
              </a:lnSpc>
            </a:pPr>
            <a:r>
              <a:rPr lang="zh-CN" altLang="en-US" b="1" dirty="0"/>
              <a:t>单句语法填空</a:t>
            </a:r>
            <a:endParaRPr lang="zh-CN" altLang="en-US" dirty="0"/>
          </a:p>
          <a:p>
            <a:pPr>
              <a:lnSpc>
                <a:spcPts val="2400"/>
              </a:lnSpc>
            </a:pPr>
            <a:r>
              <a:rPr lang="zh-CN" altLang="en-US" dirty="0"/>
              <a:t>（1） Choosing the right bike depends on</a:t>
            </a:r>
            <a:r>
              <a:rPr lang="en-US" altLang="zh-CN" dirty="0"/>
              <a:t>__________</a:t>
            </a:r>
            <a:r>
              <a:rPr lang="zh-CN" altLang="en-US" dirty="0"/>
              <a:t> you want to use it for.</a:t>
            </a:r>
          </a:p>
          <a:p>
            <a:pPr>
              <a:lnSpc>
                <a:spcPts val="2400"/>
              </a:lnSpc>
            </a:pPr>
            <a:r>
              <a:rPr lang="zh-CN" altLang="en-US" dirty="0"/>
              <a:t>（2） All living things depend on the sun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（grow）. </a:t>
            </a:r>
          </a:p>
          <a:p>
            <a:pPr>
              <a:lnSpc>
                <a:spcPts val="2400"/>
              </a:lnSpc>
            </a:pPr>
            <a:r>
              <a:rPr lang="zh-CN" altLang="en-US" dirty="0"/>
              <a:t>（3） Children depend on their parents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　 adequate food and clothing.</a:t>
            </a:r>
          </a:p>
          <a:p>
            <a:pPr>
              <a:lnSpc>
                <a:spcPts val="2400"/>
              </a:lnSpc>
            </a:pPr>
            <a:r>
              <a:rPr lang="zh-CN" altLang="en-US" dirty="0"/>
              <a:t>（4） You may depend on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that your parents will help you.</a:t>
            </a:r>
          </a:p>
          <a:p>
            <a:pPr>
              <a:lnSpc>
                <a:spcPts val="2400"/>
              </a:lnSpc>
            </a:pPr>
            <a:r>
              <a:rPr lang="zh-CN" altLang="en-US" dirty="0"/>
              <a:t>（5） You can depend on your son’s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（make）steady progress.</a:t>
            </a:r>
          </a:p>
          <a:p>
            <a:pPr>
              <a:lnSpc>
                <a:spcPts val="2400"/>
              </a:lnSpc>
            </a:pPr>
            <a:r>
              <a:rPr lang="zh-CN" altLang="en-US" b="1" dirty="0"/>
              <a:t>单句写作</a:t>
            </a:r>
            <a:endParaRPr lang="zh-CN" altLang="en-US" dirty="0"/>
          </a:p>
          <a:p>
            <a:pPr>
              <a:lnSpc>
                <a:spcPts val="2400"/>
              </a:lnSpc>
            </a:pPr>
            <a:r>
              <a:rPr lang="zh-CN" altLang="en-US" dirty="0"/>
              <a:t>（6）［山东卷］—Are you going to Tom’s birthday party?</a:t>
            </a:r>
          </a:p>
          <a:p>
            <a:pPr>
              <a:lnSpc>
                <a:spcPts val="2400"/>
              </a:lnSpc>
            </a:pPr>
            <a:r>
              <a:rPr lang="zh-CN" altLang="en-US" dirty="0"/>
              <a:t>—</a:t>
            </a:r>
            <a:r>
              <a:rPr lang="en-US" altLang="zh-CN" dirty="0"/>
              <a:t>_________________</a:t>
            </a:r>
            <a:r>
              <a:rPr lang="zh-CN" altLang="en-US" dirty="0"/>
              <a:t>（视情况而定）. I might have to work.</a:t>
            </a:r>
          </a:p>
          <a:p>
            <a:pPr>
              <a:lnSpc>
                <a:spcPts val="2400"/>
              </a:lnSpc>
            </a:pPr>
            <a:endParaRPr lang="zh-CN" altLang="en-US" dirty="0"/>
          </a:p>
          <a:p>
            <a:pPr>
              <a:lnSpc>
                <a:spcPts val="2400"/>
              </a:lnSpc>
            </a:pPr>
            <a:endParaRPr lang="zh-CN" altLang="en-US" dirty="0"/>
          </a:p>
          <a:p>
            <a:pPr algn="ctr"/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4488657" y="1000602"/>
            <a:ext cx="97107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514374" y="1386364"/>
            <a:ext cx="94059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34828" y="1788796"/>
            <a:ext cx="77485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69933" y="2197418"/>
            <a:ext cx="95059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184333" y="2605564"/>
            <a:ext cx="79581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94422" y="3800476"/>
            <a:ext cx="178784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It/That depends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lnSpcReduction="10000"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词汇十九  calm（1）</a:t>
            </a:r>
            <a:r>
              <a:rPr lang="zh-CN" altLang="en-US" b="1" i="1" dirty="0">
                <a:solidFill>
                  <a:srgbClr val="00B0F0"/>
                </a:solidFill>
              </a:rPr>
              <a:t>adj</a:t>
            </a:r>
            <a:r>
              <a:rPr lang="zh-CN" altLang="en-US" b="1" dirty="0">
                <a:solidFill>
                  <a:srgbClr val="00B0F0"/>
                </a:solidFill>
              </a:rPr>
              <a:t>. 镇静的，沉着的；（海洋）风平浪静的；（天气）无风的</a:t>
            </a:r>
          </a:p>
          <a:p>
            <a:r>
              <a:rPr lang="zh-CN" altLang="en-US" b="1" dirty="0">
                <a:solidFill>
                  <a:srgbClr val="00B0F0"/>
                </a:solidFill>
              </a:rPr>
              <a:t>　                      （2）</a:t>
            </a:r>
            <a:r>
              <a:rPr lang="zh-CN" altLang="en-US" b="1" i="1" dirty="0">
                <a:solidFill>
                  <a:srgbClr val="00B0F0"/>
                </a:solidFill>
              </a:rPr>
              <a:t>v</a:t>
            </a:r>
            <a:r>
              <a:rPr lang="zh-CN" altLang="en-US" b="1" dirty="0">
                <a:solidFill>
                  <a:srgbClr val="00B0F0"/>
                </a:solidFill>
              </a:rPr>
              <a:t>.（使）平静，（使）镇定</a:t>
            </a:r>
            <a:endParaRPr lang="zh-CN" altLang="en-US" dirty="0"/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dirty="0"/>
              <a:t>Keep</a:t>
            </a:r>
            <a:r>
              <a:rPr lang="zh-CN" altLang="en-US" b="1" dirty="0"/>
              <a:t> calm </a:t>
            </a:r>
            <a:r>
              <a:rPr lang="zh-CN" altLang="en-US" dirty="0"/>
              <a:t>and be prepared. 保持冷静，做好准备。</a:t>
            </a:r>
          </a:p>
          <a:p>
            <a:r>
              <a:rPr lang="zh-CN" altLang="en-US" b="1" dirty="0"/>
              <a:t>【要点必记】</a:t>
            </a:r>
            <a:endParaRPr lang="zh-CN" altLang="en-US" dirty="0"/>
          </a:p>
          <a:p>
            <a:r>
              <a:rPr lang="zh-CN" altLang="en-US" dirty="0"/>
              <a:t>（1）keep/stay/remain calm 保持镇静</a:t>
            </a:r>
          </a:p>
          <a:p>
            <a:r>
              <a:rPr lang="zh-CN" altLang="en-US" dirty="0"/>
              <a:t>         calm（...）down（使）平静下来，（使）镇定下来</a:t>
            </a:r>
          </a:p>
          <a:p>
            <a:r>
              <a:rPr lang="zh-CN" altLang="en-US" dirty="0"/>
              <a:t>（2）calmly </a:t>
            </a:r>
            <a:r>
              <a:rPr lang="zh-CN" altLang="en-US" i="1" dirty="0"/>
              <a:t>adv</a:t>
            </a:r>
            <a:r>
              <a:rPr lang="zh-CN" altLang="en-US" dirty="0"/>
              <a:t>. 镇静地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【词语辨析】</a:t>
            </a:r>
            <a:endParaRPr lang="zh-CN" altLang="en-US" dirty="0"/>
          </a:p>
          <a:p>
            <a:r>
              <a:rPr lang="zh-CN" altLang="en-US" dirty="0"/>
              <a:t>calm，quiet，still 与 silent</a:t>
            </a:r>
          </a:p>
          <a:p>
            <a:r>
              <a:rPr lang="zh-CN" altLang="en-US" dirty="0"/>
              <a:t>（1）calm 表示人在危急情形中保持镇静；</a:t>
            </a:r>
          </a:p>
          <a:p>
            <a:r>
              <a:rPr lang="zh-CN" altLang="en-US" dirty="0"/>
              <a:t>（2）quiet 表示人的性格安静或性情稳定；	</a:t>
            </a:r>
          </a:p>
          <a:p>
            <a:r>
              <a:rPr lang="zh-CN" altLang="en-US" dirty="0"/>
              <a:t>（3）still 表示站、坐、躺的姿势静止、不动；</a:t>
            </a:r>
          </a:p>
          <a:p>
            <a:r>
              <a:rPr lang="zh-CN" altLang="en-US" dirty="0"/>
              <a:t>（4）silent 表示没有声音，沉默，不讲话。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【一言辨异】</a:t>
            </a:r>
            <a:endParaRPr lang="zh-CN" altLang="en-US" dirty="0"/>
          </a:p>
          <a:p>
            <a:r>
              <a:rPr lang="zh-CN" altLang="en-US" dirty="0"/>
              <a:t>不一样的“静”：calm，still，quiet，silent</a:t>
            </a:r>
          </a:p>
          <a:p>
            <a:r>
              <a:rPr lang="zh-CN" altLang="en-US" dirty="0"/>
              <a:t>In the face of danger，you must keep </a:t>
            </a:r>
            <a:r>
              <a:rPr lang="zh-CN" altLang="en-US" b="1" dirty="0"/>
              <a:t>calm</a:t>
            </a:r>
            <a:r>
              <a:rPr lang="zh-CN" altLang="en-US" dirty="0"/>
              <a:t>；when you have a photo taken，you should stay </a:t>
            </a:r>
            <a:r>
              <a:rPr lang="zh-CN" altLang="en-US" b="1" dirty="0"/>
              <a:t>still</a:t>
            </a:r>
            <a:r>
              <a:rPr lang="zh-CN" altLang="en-US" dirty="0"/>
              <a:t>；while someone else is asleep，you ought to remain</a:t>
            </a:r>
            <a:r>
              <a:rPr lang="zh-CN" altLang="en-US" b="1" dirty="0"/>
              <a:t> quiet</a:t>
            </a:r>
            <a:r>
              <a:rPr lang="zh-CN" altLang="en-US" dirty="0"/>
              <a:t>；in class you can’t be </a:t>
            </a:r>
            <a:r>
              <a:rPr lang="zh-CN" altLang="en-US" b="1" dirty="0"/>
              <a:t>silent</a:t>
            </a:r>
            <a:r>
              <a:rPr lang="zh-CN" altLang="en-US" dirty="0"/>
              <a:t> about the teacher’s questions. 面对危险时，你必须保持冷静；当你拍照时，</a:t>
            </a:r>
          </a:p>
          <a:p>
            <a:r>
              <a:rPr lang="zh-CN" altLang="en-US" dirty="0"/>
              <a:t>你应该保持不动；当其他人睡着时，你应该保持安静；在课堂上，你不能对老师的</a:t>
            </a:r>
          </a:p>
          <a:p>
            <a:r>
              <a:rPr lang="zh-CN" altLang="en-US" dirty="0"/>
              <a:t>问题保持沉默。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单句写作 </a:t>
            </a:r>
            <a:endParaRPr lang="zh-CN" altLang="en-US" dirty="0"/>
          </a:p>
          <a:p>
            <a:r>
              <a:rPr lang="zh-CN" altLang="en-US" dirty="0"/>
              <a:t>（1） Don’t be nervous! </a:t>
            </a:r>
            <a:r>
              <a:rPr lang="en-US" altLang="zh-CN" dirty="0"/>
              <a:t>_________ __________</a:t>
            </a:r>
            <a:r>
              <a:rPr lang="zh-CN" altLang="en-US" dirty="0"/>
              <a:t>（保持镇静）even when you are in the face of danger.</a:t>
            </a:r>
          </a:p>
          <a:p>
            <a:r>
              <a:rPr lang="zh-CN" altLang="en-US" dirty="0"/>
              <a:t>（2） Moved by what she said，he could hardly</a:t>
            </a:r>
            <a:r>
              <a:rPr lang="en-US" altLang="zh-CN" dirty="0">
                <a:sym typeface="+mn-ea"/>
              </a:rPr>
              <a:t>_________ __________</a:t>
            </a:r>
            <a:r>
              <a:rPr lang="zh-CN" altLang="en-US" dirty="0"/>
              <a:t>（平静下来）. </a:t>
            </a:r>
          </a:p>
          <a:p>
            <a:r>
              <a:rPr lang="zh-CN" altLang="en-US" dirty="0"/>
              <a:t>（3） The child was crying，so the nurse had got to give him some toys to</a:t>
            </a:r>
            <a:r>
              <a:rPr lang="en-US" altLang="zh-CN" dirty="0">
                <a:sym typeface="+mn-ea"/>
              </a:rPr>
              <a:t>_________ __________ __________</a:t>
            </a:r>
            <a:r>
              <a:rPr lang="zh-CN" altLang="en-US" dirty="0"/>
              <a:t>（使他平静下来）.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903173" y="1105330"/>
            <a:ext cx="1755490" cy="59247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Keep/Stay/Remain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587720" y="1112209"/>
            <a:ext cx="87820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calm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925854" y="1970412"/>
            <a:ext cx="83677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calm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028849" y="1984534"/>
            <a:ext cx="96059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231856" y="2437351"/>
            <a:ext cx="69246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calm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63467" y="2822637"/>
            <a:ext cx="94059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076926" y="2813802"/>
            <a:ext cx="126015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辨析填空</a:t>
            </a:r>
            <a:r>
              <a:rPr lang="zh-CN" altLang="en-US" dirty="0"/>
              <a:t>（calm/still/silent/quiet） </a:t>
            </a:r>
          </a:p>
          <a:p>
            <a:r>
              <a:rPr lang="zh-CN" altLang="en-US" dirty="0"/>
              <a:t>（4） You should stay</a:t>
            </a:r>
            <a:r>
              <a:rPr lang="en-US" altLang="zh-CN" dirty="0"/>
              <a:t>__________</a:t>
            </a:r>
            <a:r>
              <a:rPr lang="zh-CN" altLang="en-US" dirty="0"/>
              <a:t> even in an emergency.</a:t>
            </a:r>
          </a:p>
          <a:p>
            <a:r>
              <a:rPr lang="zh-CN" altLang="en-US" dirty="0"/>
              <a:t>（5） Could you keep the kids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while I’m on the phone?</a:t>
            </a:r>
          </a:p>
          <a:p>
            <a:r>
              <a:rPr lang="zh-CN" altLang="en-US" dirty="0"/>
              <a:t>（6） Keep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! The photographer is ready. </a:t>
            </a:r>
          </a:p>
          <a:p>
            <a:r>
              <a:rPr lang="zh-CN" altLang="en-US" dirty="0"/>
              <a:t>（7） He was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for a moment，and then began his answer.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2865597" y="1128713"/>
            <a:ext cx="99202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calm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598545" y="1591628"/>
            <a:ext cx="108489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quiet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64068" y="2084547"/>
            <a:ext cx="104346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045018" y="2523173"/>
            <a:ext cx="72342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6" grpId="0"/>
      <p:bldP spid="6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2205"/>
              </a:lnSpc>
            </a:pPr>
            <a:r>
              <a:rPr lang="zh-CN" altLang="en-US" b="1" dirty="0">
                <a:solidFill>
                  <a:srgbClr val="00B0F0"/>
                </a:solidFill>
              </a:rPr>
              <a:t>词汇二十  make the most of 充分利用</a:t>
            </a:r>
            <a:r>
              <a:rPr lang="zh-CN" altLang="en-US" b="1" dirty="0"/>
              <a:t>	</a:t>
            </a:r>
            <a:endParaRPr lang="zh-CN" altLang="en-US" dirty="0"/>
          </a:p>
          <a:p>
            <a:pPr>
              <a:lnSpc>
                <a:spcPts val="2205"/>
              </a:lnSpc>
            </a:pPr>
            <a:r>
              <a:rPr lang="zh-CN" altLang="en-US" b="1" dirty="0"/>
              <a:t>【教材原句】</a:t>
            </a:r>
            <a:endParaRPr lang="zh-CN" altLang="en-US" dirty="0"/>
          </a:p>
          <a:p>
            <a:pPr>
              <a:lnSpc>
                <a:spcPts val="2205"/>
              </a:lnSpc>
            </a:pPr>
            <a:r>
              <a:rPr lang="zh-CN" altLang="en-US" dirty="0"/>
              <a:t>That way，you’ll </a:t>
            </a:r>
            <a:r>
              <a:rPr lang="zh-CN" altLang="en-US" b="1" dirty="0"/>
              <a:t>make the most of </a:t>
            </a:r>
            <a:r>
              <a:rPr lang="zh-CN" altLang="en-US" dirty="0"/>
              <a:t>your time at senior high. </a:t>
            </a:r>
            <a:endParaRPr lang="en-US" altLang="zh-CN" dirty="0" smtClean="0"/>
          </a:p>
          <a:p>
            <a:pPr>
              <a:lnSpc>
                <a:spcPts val="2205"/>
              </a:lnSpc>
            </a:pPr>
            <a:r>
              <a:rPr lang="zh-CN" altLang="en-US" dirty="0" smtClean="0"/>
              <a:t>那样</a:t>
            </a:r>
            <a:r>
              <a:rPr lang="zh-CN" altLang="en-US" dirty="0"/>
              <a:t>的话，你们就能充分利用好高中的时光。</a:t>
            </a:r>
          </a:p>
          <a:p>
            <a:pPr>
              <a:lnSpc>
                <a:spcPts val="2205"/>
              </a:lnSpc>
            </a:pPr>
            <a:r>
              <a:rPr lang="zh-CN" altLang="en-US" b="1" dirty="0"/>
              <a:t>【要点必记】</a:t>
            </a:r>
            <a:endParaRPr lang="zh-CN" altLang="en-US" dirty="0"/>
          </a:p>
          <a:p>
            <a:pPr>
              <a:lnSpc>
                <a:spcPts val="2205"/>
              </a:lnSpc>
            </a:pPr>
            <a:r>
              <a:rPr lang="zh-CN" altLang="en-US" dirty="0"/>
              <a:t>make（good）use of（好好）利用 / 使用</a:t>
            </a:r>
          </a:p>
          <a:p>
            <a:pPr>
              <a:lnSpc>
                <a:spcPts val="2205"/>
              </a:lnSpc>
            </a:pPr>
            <a:r>
              <a:rPr lang="zh-CN" altLang="en-US" dirty="0"/>
              <a:t>make full use of 充分利用</a:t>
            </a:r>
          </a:p>
          <a:p>
            <a:pPr>
              <a:lnSpc>
                <a:spcPts val="2205"/>
              </a:lnSpc>
            </a:pPr>
            <a:r>
              <a:rPr lang="zh-CN" altLang="en-US" dirty="0"/>
              <a:t>make the best of 充分利用（不利条件）</a:t>
            </a:r>
          </a:p>
          <a:p>
            <a:pPr>
              <a:lnSpc>
                <a:spcPts val="2205"/>
              </a:lnSpc>
            </a:pPr>
            <a:r>
              <a:rPr lang="zh-CN" altLang="en-US" dirty="0"/>
              <a:t>make the most of 充分利用（有利条件）</a:t>
            </a:r>
          </a:p>
          <a:p>
            <a:pPr>
              <a:lnSpc>
                <a:spcPts val="2205"/>
              </a:lnSpc>
            </a:pPr>
            <a:r>
              <a:rPr lang="zh-CN" altLang="en-US" dirty="0"/>
              <a:t>be of（no）use（没）有用</a:t>
            </a:r>
          </a:p>
          <a:p>
            <a:pPr>
              <a:lnSpc>
                <a:spcPts val="2205"/>
              </a:lnSpc>
            </a:pPr>
            <a:r>
              <a:rPr lang="zh-CN" altLang="en-US" dirty="0"/>
              <a:t>It’s no use doing sth. 做某事没有意义 / 没有用处。</a:t>
            </a:r>
          </a:p>
          <a:p>
            <a:pPr algn="ctr"/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The money should be made good use of </a:t>
            </a:r>
            <a:r>
              <a:rPr lang="en-US" altLang="zh-CN" dirty="0">
                <a:sym typeface="+mn-ea"/>
              </a:rPr>
              <a:t>___________ </a:t>
            </a:r>
            <a:r>
              <a:rPr lang="zh-CN" altLang="en-US" dirty="0"/>
              <a:t>（help）the people in that terrible earthquake.</a:t>
            </a:r>
          </a:p>
          <a:p>
            <a:r>
              <a:rPr lang="zh-CN" altLang="en-US" dirty="0"/>
              <a:t>（2） Good use has been made </a:t>
            </a:r>
            <a:r>
              <a:rPr lang="en-US" altLang="zh-CN" dirty="0">
                <a:sym typeface="+mn-ea"/>
              </a:rPr>
              <a:t>___________ </a:t>
            </a:r>
            <a:r>
              <a:rPr lang="zh-CN" altLang="en-US" dirty="0"/>
              <a:t> your time to study English.</a:t>
            </a:r>
          </a:p>
          <a:p>
            <a:r>
              <a:rPr lang="zh-CN" altLang="en-US" dirty="0"/>
              <a:t>单句写作</a:t>
            </a:r>
          </a:p>
          <a:p>
            <a:r>
              <a:rPr lang="zh-CN" altLang="en-US" dirty="0"/>
              <a:t>（3） Don’t throw away the diary；it may </a:t>
            </a:r>
            <a:r>
              <a:rPr lang="en-US" altLang="zh-CN" dirty="0"/>
              <a:t>__________ ___________ </a:t>
            </a:r>
            <a:r>
              <a:rPr lang="en-US" altLang="zh-CN" dirty="0">
                <a:sym typeface="+mn-ea"/>
              </a:rPr>
              <a:t>___________ </a:t>
            </a:r>
            <a:r>
              <a:rPr lang="zh-CN" altLang="en-US" dirty="0"/>
              <a:t>（有用）. </a:t>
            </a:r>
          </a:p>
          <a:p>
            <a:r>
              <a:rPr lang="zh-CN" altLang="en-US" dirty="0"/>
              <a:t>（4）［浙江卷］The school isn’t the one I really wanted to go to，but I suppose I’ll just have to </a:t>
            </a:r>
            <a:r>
              <a:rPr lang="en-US" altLang="zh-CN" dirty="0">
                <a:sym typeface="+mn-ea"/>
              </a:rPr>
              <a:t>___________ __________ ___________ ___________</a:t>
            </a:r>
            <a:r>
              <a:rPr lang="zh-CN" altLang="en-US" dirty="0"/>
              <a:t>（充分利用）it.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4973955" y="1009358"/>
            <a:ext cx="113680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help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01904" y="1896428"/>
            <a:ext cx="78533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890611" y="2776062"/>
            <a:ext cx="79533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826919" y="2779823"/>
            <a:ext cx="60960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133272" y="2754533"/>
            <a:ext cx="67151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086452" y="3924777"/>
            <a:ext cx="70246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044667" y="3928111"/>
            <a:ext cx="48529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323874" y="3927634"/>
            <a:ext cx="51673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546884" y="3950018"/>
            <a:ext cx="54768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They were very curious </a:t>
            </a:r>
            <a:r>
              <a:rPr lang="en-US" altLang="zh-CN" dirty="0"/>
              <a:t>________</a:t>
            </a:r>
            <a:r>
              <a:rPr lang="zh-CN" altLang="en-US" dirty="0"/>
              <a:t> the people who lived upstairs.</a:t>
            </a:r>
          </a:p>
          <a:p>
            <a:r>
              <a:rPr lang="zh-CN" altLang="en-US" dirty="0"/>
              <a:t>（2） I was curious </a:t>
            </a:r>
            <a:r>
              <a:rPr lang="en-US" altLang="zh-CN" dirty="0">
                <a:sym typeface="+mn-ea"/>
              </a:rPr>
              <a:t>________</a:t>
            </a:r>
            <a:r>
              <a:rPr lang="zh-CN" altLang="en-US" dirty="0"/>
              <a:t>（find）out what she had said.</a:t>
            </a:r>
          </a:p>
          <a:p>
            <a:r>
              <a:rPr lang="zh-CN" altLang="en-US" dirty="0"/>
              <a:t>（3） It was curious </a:t>
            </a:r>
            <a:r>
              <a:rPr lang="en-US" altLang="zh-CN" dirty="0">
                <a:sym typeface="+mn-ea"/>
              </a:rPr>
              <a:t>________</a:t>
            </a:r>
            <a:r>
              <a:rPr lang="zh-CN" altLang="en-US" dirty="0"/>
              <a:t> she didn’t tell anyone.</a:t>
            </a:r>
          </a:p>
          <a:p>
            <a:r>
              <a:rPr lang="zh-CN" altLang="en-US" dirty="0"/>
              <a:t>（4） The salesgirl in the shop looked at them </a:t>
            </a:r>
            <a:r>
              <a:rPr lang="en-US" altLang="zh-CN" dirty="0">
                <a:sym typeface="+mn-ea"/>
              </a:rPr>
              <a:t>________</a:t>
            </a:r>
            <a:r>
              <a:rPr lang="zh-CN" altLang="en-US" dirty="0"/>
              <a:t>（curious）.</a:t>
            </a:r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3335179" y="1101334"/>
            <a:ext cx="74390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517457" y="1591152"/>
            <a:ext cx="88868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find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659381" y="2038681"/>
            <a:ext cx="85772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21066" y="2494928"/>
            <a:ext cx="101250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curiously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词汇二十一   description </a:t>
            </a:r>
            <a:r>
              <a:rPr lang="zh-CN" altLang="en-US" b="1" i="1" dirty="0">
                <a:solidFill>
                  <a:srgbClr val="00B0F0"/>
                </a:solidFill>
              </a:rPr>
              <a:t>n</a:t>
            </a:r>
            <a:r>
              <a:rPr lang="zh-CN" altLang="en-US" b="1" dirty="0">
                <a:solidFill>
                  <a:srgbClr val="00B0F0"/>
                </a:solidFill>
              </a:rPr>
              <a:t>. 描述，描写，叙述，形容</a:t>
            </a:r>
            <a:r>
              <a:rPr lang="zh-CN" altLang="en-US" dirty="0">
                <a:solidFill>
                  <a:srgbClr val="00B0F0"/>
                </a:solidFill>
              </a:rPr>
              <a:t>	</a:t>
            </a:r>
            <a:endParaRPr lang="zh-CN" altLang="en-US" dirty="0"/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dirty="0"/>
              <a:t>Choose the best</a:t>
            </a:r>
            <a:r>
              <a:rPr lang="zh-CN" altLang="en-US" b="1" dirty="0"/>
              <a:t> description</a:t>
            </a:r>
            <a:r>
              <a:rPr lang="zh-CN" altLang="en-US" dirty="0"/>
              <a:t> of Meng Hao’s first day at senior high. </a:t>
            </a:r>
            <a:endParaRPr lang="en-US" altLang="zh-CN" dirty="0" smtClean="0"/>
          </a:p>
          <a:p>
            <a:r>
              <a:rPr lang="zh-CN" altLang="en-US" dirty="0" smtClean="0"/>
              <a:t>选出</a:t>
            </a:r>
            <a:r>
              <a:rPr lang="zh-CN" altLang="en-US" dirty="0"/>
              <a:t>孟浩在高中第一天的最好描述。</a:t>
            </a:r>
          </a:p>
          <a:p>
            <a:r>
              <a:rPr lang="zh-CN" altLang="en-US" b="1" dirty="0"/>
              <a:t>【要点必记】</a:t>
            </a:r>
            <a:endParaRPr lang="zh-CN" altLang="en-US" dirty="0"/>
          </a:p>
          <a:p>
            <a:r>
              <a:rPr lang="zh-CN" altLang="en-US" dirty="0"/>
              <a:t>write a description of 描写……</a:t>
            </a:r>
          </a:p>
          <a:p>
            <a:r>
              <a:rPr lang="zh-CN" altLang="en-US" dirty="0"/>
              <a:t>give a detailed/general/brief description of  对……作详尽的 / 概括性的 / 简短的描述</a:t>
            </a:r>
          </a:p>
          <a:p>
            <a:r>
              <a:rPr lang="zh-CN" altLang="en-US" dirty="0"/>
              <a:t>beyond description 无法形容；难以描述</a:t>
            </a:r>
          </a:p>
          <a:p>
            <a:pPr algn="ctr"/>
            <a:endParaRPr lang="zh-CN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fontScale="92500"/>
          </a:bodyPr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He gave me a detailed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（describe）of how he managed to get the information.</a:t>
            </a:r>
          </a:p>
          <a:p>
            <a:r>
              <a:rPr lang="zh-CN" altLang="en-US" dirty="0"/>
              <a:t>（2） The beauty of the West Lake is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description.</a:t>
            </a:r>
          </a:p>
          <a:p>
            <a:r>
              <a:rPr lang="zh-CN" altLang="en-US" b="1" dirty="0"/>
              <a:t>单句写作</a:t>
            </a:r>
            <a:endParaRPr lang="zh-CN" altLang="en-US" dirty="0"/>
          </a:p>
          <a:p>
            <a:r>
              <a:rPr lang="zh-CN" altLang="en-US" dirty="0"/>
              <a:t>（3） 她对这个很棒的教室作了简短的描述。</a:t>
            </a:r>
          </a:p>
          <a:p>
            <a:r>
              <a:rPr lang="zh-CN" altLang="en-US" dirty="0"/>
              <a:t>She </a:t>
            </a:r>
            <a:r>
              <a:rPr lang="en-US" altLang="zh-CN" dirty="0"/>
              <a:t>__________ 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 </a:t>
            </a:r>
            <a:r>
              <a:rPr lang="zh-CN" altLang="en-US" dirty="0"/>
              <a:t>　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 </a:t>
            </a:r>
            <a:r>
              <a:rPr lang="zh-CN" altLang="en-US" dirty="0"/>
              <a:t>　　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 </a:t>
            </a:r>
            <a:r>
              <a:rPr lang="zh-CN" altLang="en-US" dirty="0"/>
              <a:t>　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　the amazing classroom. </a:t>
            </a:r>
          </a:p>
          <a:p>
            <a:r>
              <a:rPr lang="zh-CN" altLang="en-US" dirty="0"/>
              <a:t>（4） My teacher asked us to </a:t>
            </a:r>
            <a:r>
              <a:rPr lang="en-US" altLang="zh-CN" dirty="0">
                <a:sym typeface="+mn-ea"/>
              </a:rPr>
              <a:t>__________ 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 </a:t>
            </a:r>
            <a:r>
              <a:rPr lang="zh-CN" altLang="en-US" dirty="0">
                <a:sym typeface="+mn-ea"/>
              </a:rPr>
              <a:t>　 </a:t>
            </a:r>
            <a:r>
              <a:rPr lang="en-US" altLang="zh-CN" dirty="0">
                <a:sym typeface="+mn-ea"/>
              </a:rPr>
              <a:t>__________ </a:t>
            </a:r>
            <a:r>
              <a:rPr lang="zh-CN" altLang="en-US" dirty="0">
                <a:sym typeface="+mn-ea"/>
              </a:rPr>
              <a:t>　　 </a:t>
            </a:r>
            <a:r>
              <a:rPr lang="en-US" altLang="zh-CN" dirty="0">
                <a:sym typeface="+mn-ea"/>
              </a:rPr>
              <a:t>__________ </a:t>
            </a:r>
            <a:r>
              <a:rPr lang="zh-CN" altLang="en-US" dirty="0"/>
              <a:t>（描写）the province we live in.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3191828" y="1037749"/>
            <a:ext cx="120919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075748" y="1783081"/>
            <a:ext cx="95059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85875" y="3056573"/>
            <a:ext cx="103346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gave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595563" y="3046572"/>
            <a:ext cx="36195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846196" y="3046572"/>
            <a:ext cx="98155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106829" y="3026899"/>
            <a:ext cx="117205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799421" y="3090386"/>
            <a:ext cx="547688" cy="2846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424714" y="3794284"/>
            <a:ext cx="65103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827747" y="3818097"/>
            <a:ext cx="56816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857876" y="3799523"/>
            <a:ext cx="130159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7670006" y="3814287"/>
            <a:ext cx="79533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10" grpId="0"/>
      <p:bldP spid="10" grpId="1"/>
      <p:bldP spid="14" grpId="0"/>
      <p:bldP spid="14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2220"/>
              </a:lnSpc>
            </a:pPr>
            <a:r>
              <a:rPr lang="zh-CN" altLang="en-US" b="1" dirty="0">
                <a:solidFill>
                  <a:srgbClr val="00B0F0"/>
                </a:solidFill>
              </a:rPr>
              <a:t>词汇二十二  confident </a:t>
            </a:r>
            <a:r>
              <a:rPr lang="zh-CN" altLang="en-US" b="1" i="1" dirty="0">
                <a:solidFill>
                  <a:srgbClr val="00B0F0"/>
                </a:solidFill>
              </a:rPr>
              <a:t>adj</a:t>
            </a:r>
            <a:r>
              <a:rPr lang="zh-CN" altLang="en-US" b="1" dirty="0">
                <a:solidFill>
                  <a:srgbClr val="00B0F0"/>
                </a:solidFill>
              </a:rPr>
              <a:t>. 有信心的，自信的</a:t>
            </a:r>
            <a:endParaRPr lang="zh-CN" altLang="en-US" dirty="0"/>
          </a:p>
          <a:p>
            <a:pPr>
              <a:lnSpc>
                <a:spcPts val="2220"/>
              </a:lnSpc>
            </a:pPr>
            <a:r>
              <a:rPr lang="zh-CN" altLang="en-US" b="1" dirty="0"/>
              <a:t>【教材原句】</a:t>
            </a:r>
            <a:endParaRPr lang="zh-CN" altLang="en-US" dirty="0"/>
          </a:p>
          <a:p>
            <a:pPr>
              <a:lnSpc>
                <a:spcPts val="2220"/>
              </a:lnSpc>
            </a:pPr>
            <a:r>
              <a:rPr lang="zh-CN" altLang="en-US" dirty="0"/>
              <a:t>...he thought senior high was easy and felt </a:t>
            </a:r>
            <a:r>
              <a:rPr lang="zh-CN" altLang="en-US" b="1" dirty="0"/>
              <a:t>confident </a:t>
            </a:r>
            <a:r>
              <a:rPr lang="zh-CN" altLang="en-US" dirty="0"/>
              <a:t>about his future. </a:t>
            </a:r>
            <a:endParaRPr lang="en-US" altLang="zh-CN" dirty="0" smtClean="0"/>
          </a:p>
          <a:p>
            <a:pPr>
              <a:lnSpc>
                <a:spcPts val="2220"/>
              </a:lnSpc>
            </a:pPr>
            <a:r>
              <a:rPr lang="zh-CN" altLang="en-US" dirty="0" smtClean="0"/>
              <a:t>……</a:t>
            </a:r>
            <a:r>
              <a:rPr lang="zh-CN" altLang="en-US" dirty="0"/>
              <a:t>他认为高中生活很轻松，对自己的未来充满信心。</a:t>
            </a:r>
          </a:p>
          <a:p>
            <a:pPr>
              <a:lnSpc>
                <a:spcPts val="2220"/>
              </a:lnSpc>
            </a:pPr>
            <a:r>
              <a:rPr lang="zh-CN" altLang="en-US" b="1" dirty="0"/>
              <a:t>【要点必记】</a:t>
            </a:r>
            <a:endParaRPr lang="zh-CN" altLang="en-US" dirty="0"/>
          </a:p>
          <a:p>
            <a:pPr>
              <a:lnSpc>
                <a:spcPts val="2220"/>
              </a:lnSpc>
            </a:pPr>
            <a:r>
              <a:rPr lang="zh-CN" altLang="en-US" dirty="0"/>
              <a:t>（1）be/feel confident about 对……有信心</a:t>
            </a:r>
          </a:p>
          <a:p>
            <a:pPr>
              <a:lnSpc>
                <a:spcPts val="2220"/>
              </a:lnSpc>
            </a:pPr>
            <a:r>
              <a:rPr lang="zh-CN" altLang="en-US" dirty="0"/>
              <a:t>         a confident smile/manner/mood 自信的微笑 / 态度 / 心态</a:t>
            </a:r>
          </a:p>
          <a:p>
            <a:pPr>
              <a:lnSpc>
                <a:spcPts val="2220"/>
              </a:lnSpc>
            </a:pPr>
            <a:r>
              <a:rPr lang="zh-CN" altLang="en-US" dirty="0"/>
              <a:t>         be confident of 对……有把握</a:t>
            </a:r>
          </a:p>
          <a:p>
            <a:pPr>
              <a:lnSpc>
                <a:spcPts val="2220"/>
              </a:lnSpc>
            </a:pPr>
            <a:r>
              <a:rPr lang="zh-CN" altLang="en-US" dirty="0"/>
              <a:t>         be confident that... 确信……</a:t>
            </a:r>
          </a:p>
          <a:p>
            <a:pPr>
              <a:lnSpc>
                <a:spcPts val="2220"/>
              </a:lnSpc>
            </a:pPr>
            <a:r>
              <a:rPr lang="zh-CN" altLang="en-US" dirty="0"/>
              <a:t>（2）confidently </a:t>
            </a:r>
            <a:r>
              <a:rPr lang="zh-CN" altLang="en-US" i="1" dirty="0"/>
              <a:t>adv</a:t>
            </a:r>
            <a:r>
              <a:rPr lang="zh-CN" altLang="en-US" dirty="0"/>
              <a:t>. 自信地；确信地</a:t>
            </a:r>
          </a:p>
          <a:p>
            <a:pPr>
              <a:lnSpc>
                <a:spcPts val="2220"/>
              </a:lnSpc>
            </a:pPr>
            <a:r>
              <a:rPr lang="zh-CN" altLang="en-US" dirty="0"/>
              <a:t>        confidence </a:t>
            </a:r>
            <a:r>
              <a:rPr lang="zh-CN" altLang="en-US" i="1" dirty="0"/>
              <a:t>n</a:t>
            </a:r>
            <a:r>
              <a:rPr lang="zh-CN" altLang="en-US" dirty="0"/>
              <a:t>. 信心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The young man is confident about </a:t>
            </a:r>
            <a:r>
              <a:rPr lang="en-US" altLang="zh-CN" dirty="0"/>
              <a:t>__________</a:t>
            </a:r>
            <a:r>
              <a:rPr lang="zh-CN" altLang="en-US" dirty="0"/>
              <a:t>（persuade）people to </a:t>
            </a:r>
          </a:p>
          <a:p>
            <a:r>
              <a:rPr lang="zh-CN" altLang="en-US" dirty="0"/>
              <a:t>buy what he sells. </a:t>
            </a:r>
          </a:p>
          <a:p>
            <a:r>
              <a:rPr lang="zh-CN" altLang="en-US" dirty="0"/>
              <a:t>（2）［辽宁卷］We are confident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the environment will be improved </a:t>
            </a:r>
          </a:p>
          <a:p>
            <a:r>
              <a:rPr lang="zh-CN" altLang="en-US" dirty="0"/>
              <a:t>by our further efforts to reduce pollution.</a:t>
            </a:r>
          </a:p>
          <a:p>
            <a:r>
              <a:rPr lang="zh-CN" altLang="en-US" dirty="0"/>
              <a:t>（3）［天津卷］Clearly and thoughtfully written，the book inspires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（confident）in students who wish to seek their own answers.	</a:t>
            </a:r>
          </a:p>
          <a:p>
            <a:r>
              <a:rPr lang="zh-CN" altLang="en-US" dirty="0"/>
              <a:t>（4） You should have more confidence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your own abilities. </a:t>
            </a:r>
          </a:p>
          <a:p>
            <a:endParaRPr lang="zh-CN" altLang="en-US" dirty="0"/>
          </a:p>
          <a:p>
            <a:pPr algn="ctr"/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4266724" y="1032987"/>
            <a:ext cx="129159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persuading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954304" y="1879283"/>
            <a:ext cx="69199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632734" y="2735104"/>
            <a:ext cx="131159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confidence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407218" y="3471387"/>
            <a:ext cx="77485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6" grpId="0"/>
      <p:bldP spid="6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重点句式</a:t>
            </a:r>
            <a:endParaRPr lang="zh-CN" altLang="en-US" dirty="0"/>
          </a:p>
          <a:p>
            <a:pPr fontAlgn="auto"/>
            <a:r>
              <a:rPr lang="zh-CN" altLang="en-US" b="1" dirty="0">
                <a:solidFill>
                  <a:srgbClr val="00B0F0"/>
                </a:solidFill>
              </a:rPr>
              <a:t>句式一  was doing sth. when ... 正在做某事，这时……</a:t>
            </a:r>
            <a:endParaRPr lang="zh-CN" altLang="en-US" dirty="0"/>
          </a:p>
          <a:p>
            <a:pPr fontAlgn="auto"/>
            <a:r>
              <a:rPr lang="zh-CN" altLang="en-US" b="1" dirty="0"/>
              <a:t>【教材原句】</a:t>
            </a:r>
          </a:p>
          <a:p>
            <a:pPr fontAlgn="auto"/>
            <a:r>
              <a:rPr lang="zh-CN" altLang="en-US" dirty="0"/>
              <a:t>I </a:t>
            </a:r>
            <a:r>
              <a:rPr lang="zh-CN" altLang="en-US" b="1" dirty="0"/>
              <a:t>was looking at</a:t>
            </a:r>
            <a:r>
              <a:rPr lang="zh-CN" altLang="en-US" dirty="0"/>
              <a:t> the photos on the noticeboard</a:t>
            </a:r>
            <a:r>
              <a:rPr lang="zh-CN" altLang="en-US" b="1" dirty="0"/>
              <a:t> when</a:t>
            </a:r>
            <a:r>
              <a:rPr lang="zh-CN" altLang="en-US" dirty="0"/>
              <a:t> I heard a voice behind me. </a:t>
            </a:r>
            <a:endParaRPr lang="en-US" altLang="zh-CN" dirty="0" smtClean="0"/>
          </a:p>
          <a:p>
            <a:pPr fontAlgn="auto"/>
            <a:r>
              <a:rPr lang="zh-CN" altLang="en-US" dirty="0" smtClean="0"/>
              <a:t>我</a:t>
            </a:r>
            <a:r>
              <a:rPr lang="zh-CN" altLang="en-US" dirty="0"/>
              <a:t>正在看布告栏上的照片，突然听到身后有个声音。</a:t>
            </a:r>
          </a:p>
          <a:p>
            <a:pPr fontAlgn="auto"/>
            <a:r>
              <a:rPr lang="zh-CN" altLang="en-US" b="1" dirty="0"/>
              <a:t>【句法分析】</a:t>
            </a:r>
            <a:endParaRPr lang="zh-CN" altLang="en-US" dirty="0"/>
          </a:p>
          <a:p>
            <a:pPr fontAlgn="auto"/>
            <a:r>
              <a:rPr lang="zh-CN" altLang="en-US" dirty="0"/>
              <a:t>此句是 was doing...when... 结构，表示一件事情正在进行，这时另一件事情发生了，when 后的句子用一般过去时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dirty="0"/>
              <a:t>	</a:t>
            </a:r>
          </a:p>
          <a:p>
            <a:pPr fontAlgn="auto">
              <a:lnSpc>
                <a:spcPct val="100000"/>
              </a:lnSpc>
            </a:pPr>
            <a:r>
              <a:rPr lang="zh-CN" altLang="en-US" b="1" dirty="0"/>
              <a:t>【要点必记】</a:t>
            </a:r>
            <a:endParaRPr lang="zh-CN" altLang="en-US" dirty="0"/>
          </a:p>
          <a:p>
            <a:pPr fontAlgn="auto">
              <a:lnSpc>
                <a:spcPct val="100000"/>
              </a:lnSpc>
            </a:pPr>
            <a:r>
              <a:rPr lang="zh-CN" altLang="en-US" dirty="0"/>
              <a:t>be about to do...when... 刚要做……这时（突然）……</a:t>
            </a:r>
          </a:p>
          <a:p>
            <a:pPr fontAlgn="auto">
              <a:lnSpc>
                <a:spcPct val="100000"/>
              </a:lnSpc>
            </a:pPr>
            <a:r>
              <a:rPr lang="zh-CN" altLang="en-US" dirty="0"/>
              <a:t>be on the point of doing...when... 刚 要做……，突然……</a:t>
            </a:r>
          </a:p>
          <a:p>
            <a:pPr fontAlgn="auto">
              <a:lnSpc>
                <a:spcPct val="100000"/>
              </a:lnSpc>
            </a:pPr>
            <a:r>
              <a:rPr lang="zh-CN" altLang="en-US" dirty="0"/>
              <a:t>had just/hardly/scarcely done...when... 刚做完……，这时</a:t>
            </a:r>
            <a:r>
              <a:rPr lang="zh-CN" altLang="en-US" dirty="0" smtClean="0"/>
              <a:t>……</a:t>
            </a:r>
            <a:endParaRPr lang="zh-CN" altLang="en-US" dirty="0"/>
          </a:p>
          <a:p>
            <a:r>
              <a:rPr lang="en-US" altLang="zh-CN" sz="1800" dirty="0"/>
              <a:t>【</a:t>
            </a:r>
            <a:r>
              <a:rPr lang="zh-CN" altLang="en-US" sz="1800" b="1" dirty="0"/>
              <a:t>误区警示</a:t>
            </a:r>
            <a:r>
              <a:rPr lang="en-US" altLang="zh-CN" sz="1800" dirty="0"/>
              <a:t>】</a:t>
            </a:r>
          </a:p>
          <a:p>
            <a:r>
              <a:rPr lang="zh-CN" altLang="en-US" sz="1800" dirty="0"/>
              <a:t>上面句式中的</a:t>
            </a:r>
            <a:r>
              <a:rPr lang="en-US" altLang="zh-CN" sz="1800" dirty="0"/>
              <a:t>when </a:t>
            </a:r>
            <a:r>
              <a:rPr lang="zh-CN" altLang="en-US" sz="1800" dirty="0"/>
              <a:t>用作并列连词，相当于</a:t>
            </a:r>
            <a:r>
              <a:rPr lang="en-US" altLang="zh-CN" sz="1800" dirty="0"/>
              <a:t>just at this/that time</a:t>
            </a:r>
            <a:r>
              <a:rPr lang="zh-CN" altLang="en-US" sz="1800" dirty="0"/>
              <a:t>。	</a:t>
            </a:r>
          </a:p>
          <a:p>
            <a:pPr algn="ctr"/>
            <a:endParaRPr lang="zh-CN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He </a:t>
            </a:r>
            <a:r>
              <a:rPr lang="en-US" altLang="zh-CN" dirty="0"/>
              <a:t>__________</a:t>
            </a:r>
            <a:r>
              <a:rPr lang="zh-CN" altLang="en-US" dirty="0"/>
              <a:t>（do）his homework when the power was out.</a:t>
            </a:r>
          </a:p>
          <a:p>
            <a:r>
              <a:rPr lang="zh-CN" altLang="en-US" dirty="0"/>
              <a:t>（2） I was about to take part in the basketball match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I hurt my left leg.</a:t>
            </a:r>
          </a:p>
          <a:p>
            <a:r>
              <a:rPr lang="zh-CN" altLang="en-US" dirty="0"/>
              <a:t>（3） I was on the point of opening the door when it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（begin）to rain.</a:t>
            </a:r>
          </a:p>
          <a:p>
            <a:r>
              <a:rPr lang="zh-CN" altLang="en-US" dirty="0"/>
              <a:t>（4） We had just left home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Mr. Wang called me.	</a:t>
            </a:r>
          </a:p>
          <a:p>
            <a:endParaRPr lang="zh-CN" altLang="en-US" dirty="0"/>
          </a:p>
          <a:p>
            <a:pPr algn="ctr"/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1745456" y="1137286"/>
            <a:ext cx="144684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doing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470207" y="1613536"/>
            <a:ext cx="86772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320665" y="2059782"/>
            <a:ext cx="116728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began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353753" y="2543175"/>
            <a:ext cx="114681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when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句式仿写</a:t>
            </a:r>
            <a:endParaRPr lang="zh-CN" altLang="en-US" dirty="0"/>
          </a:p>
          <a:p>
            <a:r>
              <a:rPr lang="zh-CN" altLang="en-US" dirty="0"/>
              <a:t>（5） 我正在街上骑自行车，突然，一辆车停在了我前面。</a:t>
            </a:r>
          </a:p>
          <a:p>
            <a:r>
              <a:rPr lang="zh-CN" altLang="en-US" dirty="0"/>
              <a:t>　　 </a:t>
            </a:r>
            <a:r>
              <a:rPr lang="en-US" altLang="zh-CN" dirty="0"/>
              <a:t>_____________________________________________________________</a:t>
            </a:r>
            <a:r>
              <a:rPr lang="zh-CN" altLang="en-US" dirty="0"/>
              <a:t>　</a:t>
            </a:r>
          </a:p>
          <a:p>
            <a:r>
              <a:rPr lang="zh-CN" altLang="en-US" dirty="0"/>
              <a:t>（6） 汤姆正打算放弃，这时他突然想到了问题的答案。</a:t>
            </a:r>
          </a:p>
          <a:p>
            <a:r>
              <a:rPr lang="zh-CN" altLang="en-US" dirty="0"/>
              <a:t>　　 </a:t>
            </a:r>
            <a:r>
              <a:rPr lang="en-US" altLang="zh-CN" dirty="0">
                <a:sym typeface="+mn-ea"/>
              </a:rPr>
              <a:t>_____________________________________________________________</a:t>
            </a:r>
            <a:r>
              <a:rPr lang="zh-CN" altLang="en-US" dirty="0"/>
              <a:t>　　</a:t>
            </a:r>
          </a:p>
          <a:p>
            <a:r>
              <a:rPr lang="zh-CN" altLang="en-US" dirty="0"/>
              <a:t>（7）［全国Ⅱ卷］我刚到办公室，我妻子就打电话让我立刻回家。	</a:t>
            </a:r>
          </a:p>
          <a:p>
            <a:r>
              <a:rPr lang="en-US" altLang="zh-CN" dirty="0">
                <a:sym typeface="+mn-ea"/>
              </a:rPr>
              <a:t>        ___________________________________________________________________</a:t>
            </a:r>
            <a:endParaRPr lang="zh-CN" altLang="en-US" dirty="0"/>
          </a:p>
          <a:p>
            <a:pPr algn="ctr"/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1187767" y="1591152"/>
            <a:ext cx="574452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was cycling in the street when a car stopped in front of me.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87767" y="2541271"/>
            <a:ext cx="574452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was cycling in the street when a car stopped in front of me.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18687" y="3433995"/>
            <a:ext cx="7489984" cy="59247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had just/hardly/scarcely got to the office when my wife phoned me to go back home at once.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lnSpcReduction="10000"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句式二  现在分词短语作状语</a:t>
            </a:r>
            <a:endParaRPr lang="zh-CN" altLang="en-US" dirty="0"/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b="1" dirty="0"/>
              <a:t>Turning around</a:t>
            </a:r>
            <a:r>
              <a:rPr lang="zh-CN" altLang="en-US" dirty="0"/>
              <a:t>，I saw a white-haired man.我转过身来时，看到一位白发老人。</a:t>
            </a:r>
          </a:p>
          <a:p>
            <a:r>
              <a:rPr lang="zh-CN" altLang="en-US" b="1" dirty="0"/>
              <a:t>【句式分析】</a:t>
            </a:r>
            <a:endParaRPr lang="zh-CN" altLang="en-US" dirty="0"/>
          </a:p>
          <a:p>
            <a:r>
              <a:rPr lang="zh-CN" altLang="en-US" dirty="0"/>
              <a:t>turning around 是现在分词短语，作时间状语。</a:t>
            </a:r>
          </a:p>
          <a:p>
            <a:r>
              <a:rPr lang="zh-CN" altLang="en-US" b="1" dirty="0"/>
              <a:t>【学法点拨】</a:t>
            </a:r>
            <a:endParaRPr lang="zh-CN" altLang="en-US" dirty="0"/>
          </a:p>
          <a:p>
            <a:r>
              <a:rPr lang="zh-CN" altLang="en-US" dirty="0"/>
              <a:t>现在分词（短语）作状语，可表示时间、原因、条件、让步、结果或伴随情况等。现在分词作状语时，句子主语是现在分词动作的执行者，主语与现在分词是主动关系。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15500"/>
            <a:ext cx="7886700" cy="411246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（1）作时间状语（可转换为时间状语从句）</a:t>
            </a:r>
          </a:p>
          <a:p>
            <a:r>
              <a:rPr lang="zh-CN" altLang="en-US" b="1" dirty="0"/>
              <a:t>Working as a volunteer teacher in the west</a:t>
            </a:r>
            <a:r>
              <a:rPr lang="zh-CN" altLang="en-US" dirty="0"/>
              <a:t>，the girl took up growing vegetables.</a:t>
            </a:r>
          </a:p>
          <a:p>
            <a:r>
              <a:rPr lang="zh-CN" altLang="en-US" dirty="0"/>
              <a:t>在西部地区当志愿者老师时，这个女孩对种菜产生了兴趣。</a:t>
            </a:r>
          </a:p>
          <a:p>
            <a:r>
              <a:rPr lang="zh-CN" altLang="en-US" dirty="0"/>
              <a:t>（2）作原因状语（可转换为原因状语从句）</a:t>
            </a:r>
          </a:p>
          <a:p>
            <a:r>
              <a:rPr lang="zh-CN" altLang="en-US" b="1" dirty="0"/>
              <a:t>Being ill</a:t>
            </a:r>
            <a:r>
              <a:rPr lang="zh-CN" altLang="en-US" dirty="0"/>
              <a:t>，she didn’t go to school as usual today. </a:t>
            </a:r>
            <a:endParaRPr lang="en-US" altLang="zh-CN" dirty="0" smtClean="0"/>
          </a:p>
          <a:p>
            <a:r>
              <a:rPr lang="zh-CN" altLang="en-US" dirty="0" smtClean="0"/>
              <a:t>因为</a:t>
            </a:r>
            <a:r>
              <a:rPr lang="zh-CN" altLang="en-US" dirty="0"/>
              <a:t>生病，她今天没像往常一样</a:t>
            </a:r>
            <a:r>
              <a:rPr lang="zh-CN" altLang="en-US" dirty="0" smtClean="0"/>
              <a:t>去上学</a:t>
            </a:r>
            <a:r>
              <a:rPr lang="zh-CN" altLang="en-US" dirty="0"/>
              <a:t>。	</a:t>
            </a:r>
          </a:p>
          <a:p>
            <a:r>
              <a:rPr lang="zh-CN" altLang="en-US" dirty="0"/>
              <a:t>（3）作条件状语（可转换为条件状语从句）</a:t>
            </a:r>
          </a:p>
          <a:p>
            <a:r>
              <a:rPr lang="zh-CN" altLang="en-US" b="1" dirty="0"/>
              <a:t>Turning right</a:t>
            </a:r>
            <a:r>
              <a:rPr lang="zh-CN" altLang="en-US" dirty="0"/>
              <a:t>，you will find the place you want. </a:t>
            </a:r>
            <a:endParaRPr lang="en-US" altLang="zh-CN" dirty="0" smtClean="0"/>
          </a:p>
          <a:p>
            <a:r>
              <a:rPr lang="zh-CN" altLang="en-US" dirty="0" smtClean="0"/>
              <a:t>往</a:t>
            </a:r>
            <a:r>
              <a:rPr lang="zh-CN" altLang="en-US" dirty="0"/>
              <a:t>右转弯，你就会找到你要找的地方了。</a:t>
            </a:r>
          </a:p>
          <a:p>
            <a:pPr algn="ctr"/>
            <a:endParaRPr lang="zh-CN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15976"/>
            <a:ext cx="7886700" cy="411246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词汇三  impression </a:t>
            </a:r>
            <a:r>
              <a:rPr lang="zh-CN" altLang="en-US" b="1" i="1" dirty="0">
                <a:solidFill>
                  <a:srgbClr val="00B0F0"/>
                </a:solidFill>
              </a:rPr>
              <a:t>n</a:t>
            </a:r>
            <a:r>
              <a:rPr lang="zh-CN" altLang="en-US" b="1" dirty="0">
                <a:solidFill>
                  <a:srgbClr val="00B0F0"/>
                </a:solidFill>
              </a:rPr>
              <a:t>. 印象，感想</a:t>
            </a:r>
          </a:p>
          <a:p>
            <a:r>
              <a:rPr lang="zh-CN" altLang="en-US" b="1" dirty="0">
                <a:solidFill>
                  <a:schemeClr val="tx1"/>
                </a:solidFill>
              </a:rPr>
              <a:t>【教材原句】</a:t>
            </a:r>
          </a:p>
          <a:p>
            <a:r>
              <a:rPr lang="zh-CN" altLang="en-US" dirty="0">
                <a:solidFill>
                  <a:schemeClr val="tx1"/>
                </a:solidFill>
              </a:rPr>
              <a:t>What was your first</a:t>
            </a:r>
            <a:r>
              <a:rPr lang="zh-CN" altLang="en-US" b="1" dirty="0">
                <a:solidFill>
                  <a:schemeClr val="tx1"/>
                </a:solidFill>
              </a:rPr>
              <a:t> impression</a:t>
            </a:r>
            <a:r>
              <a:rPr lang="zh-CN" altLang="en-US" dirty="0">
                <a:solidFill>
                  <a:schemeClr val="tx1"/>
                </a:solidFill>
              </a:rPr>
              <a:t> of your new school? 你对新学校的第一印象是什么？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/>
              <a:t>要点必记</a:t>
            </a:r>
            <a:r>
              <a:rPr lang="en-US" altLang="zh-CN" dirty="0" smtClean="0">
                <a:solidFill>
                  <a:schemeClr val="tx1"/>
                </a:solidFill>
              </a:rPr>
              <a:t>】</a:t>
            </a:r>
            <a:endParaRPr lang="zh-CN" altLang="en-US" dirty="0">
              <a:solidFill>
                <a:schemeClr val="tx1"/>
              </a:solidFill>
            </a:endParaRPr>
          </a:p>
          <a:p>
            <a:r>
              <a:rPr lang="zh-CN" altLang="en-US" dirty="0">
                <a:solidFill>
                  <a:schemeClr val="tx1"/>
                </a:solidFill>
              </a:rPr>
              <a:t>（1）leave/make a...impression on sb. 给某人留下……印象</a:t>
            </a:r>
          </a:p>
          <a:p>
            <a:r>
              <a:rPr lang="zh-CN" altLang="en-US" dirty="0">
                <a:solidFill>
                  <a:schemeClr val="tx1"/>
                </a:solidFill>
              </a:rPr>
              <a:t>         first impression 第一印象</a:t>
            </a:r>
          </a:p>
          <a:p>
            <a:r>
              <a:rPr lang="zh-CN" altLang="en-US" dirty="0">
                <a:solidFill>
                  <a:schemeClr val="tx1"/>
                </a:solidFill>
              </a:rPr>
              <a:t>        give an impression 给人印象</a:t>
            </a:r>
          </a:p>
          <a:p>
            <a:r>
              <a:rPr lang="zh-CN" altLang="en-US" dirty="0">
                <a:solidFill>
                  <a:schemeClr val="tx1"/>
                </a:solidFill>
              </a:rPr>
              <a:t>        get an impression 获得印象</a:t>
            </a:r>
          </a:p>
          <a:p>
            <a:r>
              <a:rPr lang="zh-CN" altLang="en-US" dirty="0">
                <a:solidFill>
                  <a:schemeClr val="tx1"/>
                </a:solidFill>
              </a:rPr>
              <a:t>        a good/bad impression 好 / 不好的印象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（4）作让步状语（可转换为让步状语从句）</a:t>
            </a:r>
          </a:p>
          <a:p>
            <a:r>
              <a:rPr lang="zh-CN" altLang="en-US" b="1" dirty="0"/>
              <a:t>Living miles away</a:t>
            </a:r>
            <a:r>
              <a:rPr lang="zh-CN" altLang="en-US" dirty="0"/>
              <a:t>，he attended the course. </a:t>
            </a:r>
          </a:p>
          <a:p>
            <a:r>
              <a:rPr lang="zh-CN" altLang="en-US" dirty="0"/>
              <a:t>虽然住在数英里以外，他仍去上课。</a:t>
            </a:r>
          </a:p>
          <a:p>
            <a:r>
              <a:rPr lang="zh-CN" altLang="en-US" dirty="0"/>
              <a:t>（5）作结果状语（表示自然而然的结果）</a:t>
            </a:r>
          </a:p>
          <a:p>
            <a:r>
              <a:rPr lang="zh-CN" altLang="en-US" dirty="0"/>
              <a:t>She tried a new diet，</a:t>
            </a:r>
            <a:r>
              <a:rPr lang="zh-CN" altLang="en-US" b="1" dirty="0"/>
              <a:t>reducing her weight</a:t>
            </a:r>
            <a:r>
              <a:rPr lang="zh-CN" altLang="en-US" dirty="0"/>
              <a:t>.</a:t>
            </a:r>
          </a:p>
          <a:p>
            <a:r>
              <a:rPr lang="zh-CN" altLang="en-US" dirty="0"/>
              <a:t>她尝试了一种新的食谱，结果减肥了。</a:t>
            </a:r>
          </a:p>
          <a:p>
            <a:r>
              <a:rPr lang="zh-CN" altLang="en-US" dirty="0"/>
              <a:t>（6）作伴随状语</a:t>
            </a:r>
          </a:p>
          <a:p>
            <a:r>
              <a:rPr lang="zh-CN" altLang="en-US" dirty="0"/>
              <a:t>He sat at the table </a:t>
            </a:r>
            <a:r>
              <a:rPr lang="zh-CN" altLang="en-US" b="1" dirty="0"/>
              <a:t>reading </a:t>
            </a:r>
            <a:r>
              <a:rPr lang="zh-CN" altLang="en-US" b="1" i="1" dirty="0"/>
              <a:t>China Daily</a:t>
            </a:r>
            <a:r>
              <a:rPr lang="zh-CN" altLang="en-US" dirty="0"/>
              <a:t>. </a:t>
            </a:r>
          </a:p>
          <a:p>
            <a:r>
              <a:rPr lang="zh-CN" altLang="en-US" dirty="0"/>
              <a:t>他坐在桌子旁看《中国日报》。	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lnSpcReduction="10000"/>
          </a:bodyPr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（1）［2017·天津卷］The hospital has recently obtained new medical equipment，　　　　   </a:t>
            </a:r>
          </a:p>
          <a:p>
            <a:r>
              <a:rPr lang="zh-CN" altLang="en-US" dirty="0"/>
              <a:t>          </a:t>
            </a:r>
            <a:r>
              <a:rPr lang="en-US" altLang="zh-CN" dirty="0"/>
              <a:t>__________</a:t>
            </a:r>
            <a:r>
              <a:rPr lang="zh-CN" altLang="en-US" dirty="0"/>
              <a:t>（allow）more patients to be treated.</a:t>
            </a:r>
          </a:p>
          <a:p>
            <a:r>
              <a:rPr lang="zh-CN" altLang="en-US" dirty="0"/>
              <a:t>（2）［2016·北京卷］Newly-built wooden cottages line the street，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（turn） </a:t>
            </a:r>
          </a:p>
          <a:p>
            <a:r>
              <a:rPr lang="zh-CN" altLang="en-US" dirty="0"/>
              <a:t>           the old town into a dreamland.</a:t>
            </a:r>
          </a:p>
          <a:p>
            <a:r>
              <a:rPr lang="zh-CN" altLang="en-US" dirty="0"/>
              <a:t>（3）［2015·重庆卷］Like ancient sailors，birds can find their way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（use）  </a:t>
            </a:r>
          </a:p>
          <a:p>
            <a:r>
              <a:rPr lang="zh-CN" altLang="en-US" dirty="0"/>
              <a:t>         the sun and the stars.	</a:t>
            </a:r>
          </a:p>
          <a:p>
            <a:endParaRPr lang="zh-CN" altLang="en-US" dirty="0"/>
          </a:p>
          <a:p>
            <a:pPr algn="ctr"/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1311593" y="1560263"/>
            <a:ext cx="123967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allowing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80847" y="2029632"/>
            <a:ext cx="128111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turning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947535" y="2995467"/>
            <a:ext cx="97155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fontScale="92500"/>
          </a:bodyPr>
          <a:lstStyle/>
          <a:p>
            <a:r>
              <a:rPr lang="zh-CN" altLang="en-US" b="1" dirty="0"/>
              <a:t>单句写作</a:t>
            </a:r>
            <a:endParaRPr lang="zh-CN" altLang="en-US" dirty="0"/>
          </a:p>
          <a:p>
            <a:r>
              <a:rPr lang="zh-CN" altLang="en-US" dirty="0"/>
              <a:t>（4） He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>
                <a:sym typeface="+mn-ea"/>
              </a:rPr>
              <a:t>__________________</a:t>
            </a:r>
            <a:r>
              <a:rPr lang="zh-CN" altLang="en-US" dirty="0"/>
              <a:t>（跑着回来）to tell us the news.</a:t>
            </a:r>
          </a:p>
          <a:p>
            <a:r>
              <a:rPr lang="zh-CN" altLang="en-US" dirty="0"/>
              <a:t>（5） </a:t>
            </a:r>
            <a:r>
              <a:rPr lang="en-US" altLang="zh-CN" dirty="0">
                <a:sym typeface="+mn-ea"/>
              </a:rPr>
              <a:t>___________________</a:t>
            </a:r>
            <a:r>
              <a:rPr lang="zh-CN" altLang="en-US" dirty="0"/>
              <a:t>（又说又笑地），the students went out of the </a:t>
            </a:r>
          </a:p>
          <a:p>
            <a:r>
              <a:rPr lang="zh-CN" altLang="en-US" dirty="0"/>
              <a:t>classroom.</a:t>
            </a:r>
          </a:p>
          <a:p>
            <a:r>
              <a:rPr lang="zh-CN" altLang="en-US" dirty="0"/>
              <a:t>（6）</a:t>
            </a:r>
            <a:r>
              <a:rPr lang="en-US" altLang="zh-CN" dirty="0">
                <a:sym typeface="+mn-ea"/>
              </a:rPr>
              <a:t>_________________________________</a:t>
            </a:r>
            <a:r>
              <a:rPr lang="zh-CN" altLang="en-US" dirty="0"/>
              <a:t>（走在三月下午的田野里），he could feel the warmth of spring.</a:t>
            </a:r>
          </a:p>
          <a:p>
            <a:r>
              <a:rPr lang="zh-CN" altLang="en-US" dirty="0"/>
              <a:t>（7）［天津卷］He got up late and hurried to his office，</a:t>
            </a:r>
            <a:r>
              <a:rPr lang="en-US" altLang="zh-CN" dirty="0">
                <a:sym typeface="+mn-ea"/>
              </a:rPr>
              <a:t>_________________________</a:t>
            </a:r>
            <a:r>
              <a:rPr lang="zh-CN" altLang="en-US" dirty="0"/>
              <a:t> （早饭连动都没动）. </a:t>
            </a:r>
          </a:p>
          <a:p>
            <a:r>
              <a:rPr lang="zh-CN" altLang="en-US" dirty="0"/>
              <a:t>（8） Mary sent me an e-mail， </a:t>
            </a:r>
            <a:r>
              <a:rPr lang="en-US" altLang="zh-CN" dirty="0">
                <a:sym typeface="+mn-ea"/>
              </a:rPr>
              <a:t>__________________________</a:t>
            </a:r>
            <a:r>
              <a:rPr lang="zh-CN" altLang="en-US" dirty="0"/>
              <a:t>（表达对我的感谢）.	</a:t>
            </a:r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694021" y="996646"/>
            <a:ext cx="268605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 running back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11593" y="1391622"/>
            <a:ext cx="197405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Talking and laughing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87755" y="2254208"/>
            <a:ext cx="426720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Walking in the fields on a March afternoon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745480" y="2999014"/>
            <a:ext cx="304038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leaving the breakfast untouched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543301" y="3747203"/>
            <a:ext cx="259318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expressing her thanks to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6" grpId="0"/>
      <p:bldP spid="6" grpId="1"/>
      <p:bldP spid="7" grpId="0"/>
      <p:bldP spid="7" grpId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fontScale="92500"/>
          </a:bodyPr>
          <a:lstStyle/>
          <a:p>
            <a:pPr>
              <a:lnSpc>
                <a:spcPts val="2280"/>
              </a:lnSpc>
            </a:pPr>
            <a:r>
              <a:rPr lang="zh-CN" altLang="en-US" b="1" dirty="0">
                <a:solidFill>
                  <a:srgbClr val="00B0F0"/>
                </a:solidFill>
              </a:rPr>
              <a:t>句式三  the same +先行词+ that 引导的定语从句（that 在从句中作宾语时可以省略）</a:t>
            </a:r>
            <a:endParaRPr lang="zh-CN" altLang="en-US" dirty="0"/>
          </a:p>
          <a:p>
            <a:pPr>
              <a:lnSpc>
                <a:spcPts val="2280"/>
              </a:lnSpc>
            </a:pPr>
            <a:r>
              <a:rPr lang="zh-CN" altLang="en-US" b="1" dirty="0"/>
              <a:t>【教材原句】</a:t>
            </a:r>
            <a:endParaRPr lang="zh-CN" altLang="en-US" dirty="0"/>
          </a:p>
          <a:p>
            <a:pPr>
              <a:lnSpc>
                <a:spcPts val="2280"/>
              </a:lnSpc>
            </a:pPr>
            <a:r>
              <a:rPr lang="zh-CN" altLang="en-US" dirty="0"/>
              <a:t>...I was surprised to see </a:t>
            </a:r>
            <a:r>
              <a:rPr lang="zh-CN" altLang="en-US" b="1" dirty="0"/>
              <a:t>the same man I had met earlier</a:t>
            </a:r>
            <a:r>
              <a:rPr lang="zh-CN" altLang="en-US" dirty="0"/>
              <a:t>. </a:t>
            </a:r>
            <a:r>
              <a:rPr lang="zh-CN" altLang="en-US" dirty="0" smtClean="0"/>
              <a:t>……</a:t>
            </a:r>
            <a:endParaRPr lang="en-US" altLang="zh-CN" dirty="0" smtClean="0"/>
          </a:p>
          <a:p>
            <a:pPr>
              <a:lnSpc>
                <a:spcPts val="2280"/>
              </a:lnSpc>
            </a:pPr>
            <a:r>
              <a:rPr lang="zh-CN" altLang="en-US" dirty="0" smtClean="0"/>
              <a:t>我</a:t>
            </a:r>
            <a:r>
              <a:rPr lang="zh-CN" altLang="en-US" dirty="0"/>
              <a:t>惊讶地发现他就是我一早遇见的那位老人。</a:t>
            </a:r>
          </a:p>
          <a:p>
            <a:pPr>
              <a:lnSpc>
                <a:spcPts val="2280"/>
              </a:lnSpc>
            </a:pPr>
            <a:r>
              <a:rPr lang="zh-CN" altLang="en-US" b="1" dirty="0"/>
              <a:t>【学法点拨】</a:t>
            </a:r>
            <a:endParaRPr lang="zh-CN" altLang="en-US" dirty="0"/>
          </a:p>
          <a:p>
            <a:pPr>
              <a:lnSpc>
                <a:spcPts val="2280"/>
              </a:lnSpc>
            </a:pPr>
            <a:r>
              <a:rPr lang="zh-CN" altLang="en-US" dirty="0"/>
              <a:t>the same+先行词 +  that 从句（指同一个人或物品）</a:t>
            </a:r>
          </a:p>
          <a:p>
            <a:pPr>
              <a:lnSpc>
                <a:spcPts val="2280"/>
              </a:lnSpc>
            </a:pPr>
            <a:r>
              <a:rPr lang="zh-CN" altLang="en-US" dirty="0"/>
              <a:t>                                 as 从句（指同类人或物品）</a:t>
            </a:r>
          </a:p>
          <a:p>
            <a:pPr>
              <a:lnSpc>
                <a:spcPts val="2280"/>
              </a:lnSpc>
            </a:pPr>
            <a:r>
              <a:rPr lang="zh-CN" altLang="en-US" b="1" dirty="0"/>
              <a:t>【比较】</a:t>
            </a:r>
            <a:endParaRPr lang="zh-CN" altLang="en-US" dirty="0"/>
          </a:p>
          <a:p>
            <a:pPr>
              <a:lnSpc>
                <a:spcPts val="2280"/>
              </a:lnSpc>
            </a:pPr>
            <a:r>
              <a:rPr lang="zh-CN" altLang="en-US" dirty="0"/>
              <a:t>  such...as 引导的定语从句</a:t>
            </a:r>
          </a:p>
          <a:p>
            <a:pPr>
              <a:lnSpc>
                <a:spcPts val="2280"/>
              </a:lnSpc>
            </a:pPr>
            <a:r>
              <a:rPr lang="zh-CN" altLang="en-US" dirty="0"/>
              <a:t>  such...that 引导的结果状语从句</a:t>
            </a:r>
          </a:p>
          <a:p>
            <a:pPr algn="ctr"/>
            <a:endParaRPr lang="zh-CN" altLang="en-US" sz="1800" b="1" dirty="0"/>
          </a:p>
        </p:txBody>
      </p:sp>
      <p:sp>
        <p:nvSpPr>
          <p:cNvPr id="2" name="左大括号 1"/>
          <p:cNvSpPr/>
          <p:nvPr/>
        </p:nvSpPr>
        <p:spPr>
          <a:xfrm>
            <a:off x="2365534" y="2436495"/>
            <a:ext cx="56674" cy="5753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4" name="左大括号 3"/>
          <p:cNvSpPr/>
          <p:nvPr/>
        </p:nvSpPr>
        <p:spPr>
          <a:xfrm>
            <a:off x="690087" y="3649504"/>
            <a:ext cx="56674" cy="52101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He is the same boy </a:t>
            </a:r>
            <a:r>
              <a:rPr lang="en-US" altLang="zh-CN" dirty="0"/>
              <a:t>_________</a:t>
            </a:r>
            <a:r>
              <a:rPr lang="zh-CN" altLang="en-US" dirty="0"/>
              <a:t> helped me yesterday.</a:t>
            </a:r>
          </a:p>
          <a:p>
            <a:r>
              <a:rPr lang="zh-CN" altLang="en-US" dirty="0"/>
              <a:t>（2） I had the same experience in America </a:t>
            </a:r>
            <a:r>
              <a:rPr lang="en-US" altLang="zh-CN" dirty="0"/>
              <a:t>___________</a:t>
            </a:r>
            <a:r>
              <a:rPr lang="zh-CN" altLang="en-US" dirty="0"/>
              <a:t> you had there. </a:t>
            </a:r>
          </a:p>
          <a:p>
            <a:r>
              <a:rPr lang="zh-CN" altLang="en-US" dirty="0"/>
              <a:t>（3） This is such a difficult problem </a:t>
            </a:r>
            <a:r>
              <a:rPr lang="en-US" altLang="zh-CN" dirty="0">
                <a:sym typeface="+mn-ea"/>
              </a:rPr>
              <a:t>___________</a:t>
            </a:r>
            <a:r>
              <a:rPr lang="zh-CN" altLang="en-US" dirty="0"/>
              <a:t> I can’t solve.</a:t>
            </a:r>
          </a:p>
          <a:p>
            <a:r>
              <a:rPr lang="zh-CN" altLang="en-US" dirty="0"/>
              <a:t>（4） This is such a difficult problem </a:t>
            </a:r>
            <a:r>
              <a:rPr lang="en-US" altLang="zh-CN" dirty="0">
                <a:sym typeface="+mn-ea"/>
              </a:rPr>
              <a:t>___________</a:t>
            </a:r>
            <a:r>
              <a:rPr lang="zh-CN" altLang="en-US" dirty="0"/>
              <a:t> I can’t solve it.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3078480" y="1129666"/>
            <a:ext cx="67151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845368" y="1603058"/>
            <a:ext cx="90916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235768" y="2075974"/>
            <a:ext cx="61960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163378" y="2533174"/>
            <a:ext cx="83677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 fontScale="92500"/>
          </a:bodyPr>
          <a:lstStyle/>
          <a:p>
            <a:r>
              <a:rPr lang="zh-CN" altLang="en-US" b="1" dirty="0">
                <a:solidFill>
                  <a:srgbClr val="00B0F0"/>
                </a:solidFill>
              </a:rPr>
              <a:t>句式四   too...to... 太……而不能……（表示否定意义）</a:t>
            </a:r>
            <a:endParaRPr lang="zh-CN" altLang="en-US" dirty="0"/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dirty="0"/>
              <a:t>I had been </a:t>
            </a:r>
            <a:r>
              <a:rPr lang="zh-CN" altLang="en-US" b="1" dirty="0"/>
              <a:t>too</a:t>
            </a:r>
            <a:r>
              <a:rPr lang="zh-CN" altLang="en-US" dirty="0"/>
              <a:t> nervous</a:t>
            </a:r>
            <a:r>
              <a:rPr lang="zh-CN" altLang="en-US" b="1" dirty="0"/>
              <a:t> to</a:t>
            </a:r>
            <a:r>
              <a:rPr lang="zh-CN" altLang="en-US" dirty="0"/>
              <a:t> pay attention when he introduced himself! </a:t>
            </a:r>
            <a:endParaRPr lang="en-US" altLang="zh-CN" dirty="0" smtClean="0"/>
          </a:p>
          <a:p>
            <a:r>
              <a:rPr lang="zh-CN" altLang="en-US" dirty="0" smtClean="0"/>
              <a:t>他</a:t>
            </a:r>
            <a:r>
              <a:rPr lang="zh-CN" altLang="en-US" dirty="0"/>
              <a:t>作自我介绍时，我太紧张了，根本没注意！</a:t>
            </a:r>
          </a:p>
          <a:p>
            <a:r>
              <a:rPr lang="zh-CN" altLang="en-US" b="1" dirty="0"/>
              <a:t>【语言揭秘】</a:t>
            </a:r>
            <a:endParaRPr lang="zh-CN" altLang="en-US" dirty="0"/>
          </a:p>
          <a:p>
            <a:pPr algn="l"/>
            <a:r>
              <a:rPr lang="zh-CN" altLang="en-US" dirty="0"/>
              <a:t>学习 too...to... 结构，要从道理上理解才是正道。我们知道 too 表示“超过极限”，例如“问题太难，水太热”等，当事物超过了承受的极限，那就“做不到”了，所以不定式自然表示否定意义。这是因为，too 后面的词语和不定式动作之间意义是相悖的、矛盾的。如果 too 后面的词语和不定式的动作之间的关系是相向的、正面的，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dirty="0"/>
              <a:t>即便加了 too 也“不超限”，而是加大了形容词的程度（too 意为“十分；非常”），这时不定式没有否定含义。请比较：</a:t>
            </a:r>
          </a:p>
          <a:p>
            <a:r>
              <a:rPr lang="zh-CN" altLang="en-US" dirty="0"/>
              <a:t>This question is</a:t>
            </a:r>
            <a:r>
              <a:rPr lang="zh-CN" altLang="en-US" u="sng" dirty="0"/>
              <a:t> too difficult to answer</a:t>
            </a:r>
            <a:r>
              <a:rPr lang="zh-CN" altLang="en-US" dirty="0"/>
              <a:t>. </a:t>
            </a:r>
          </a:p>
          <a:p>
            <a:r>
              <a:rPr lang="zh-CN" altLang="en-US" dirty="0"/>
              <a:t>这个问题太难了，无法回答。</a:t>
            </a:r>
          </a:p>
          <a:p>
            <a:r>
              <a:rPr lang="zh-CN" altLang="en-US" dirty="0"/>
              <a:t>The girl is</a:t>
            </a:r>
            <a:r>
              <a:rPr lang="zh-CN" altLang="en-US" u="sng" dirty="0"/>
              <a:t> too pleased to help others</a:t>
            </a:r>
            <a:r>
              <a:rPr lang="zh-CN" altLang="en-US" dirty="0"/>
              <a:t>. </a:t>
            </a:r>
          </a:p>
          <a:p>
            <a:r>
              <a:rPr lang="zh-CN" altLang="en-US" dirty="0"/>
              <a:t>这个女孩十分乐意帮助别人。	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pPr>
              <a:lnSpc>
                <a:spcPts val="2550"/>
              </a:lnSpc>
            </a:pPr>
            <a:r>
              <a:rPr lang="zh-CN" altLang="en-US" b="1" dirty="0"/>
              <a:t>【要点必记】</a:t>
            </a:r>
            <a:endParaRPr lang="zh-CN" altLang="en-US" dirty="0"/>
          </a:p>
          <a:p>
            <a:pPr>
              <a:lnSpc>
                <a:spcPts val="2550"/>
              </a:lnSpc>
            </a:pPr>
            <a:r>
              <a:rPr lang="zh-CN" altLang="en-US" dirty="0"/>
              <a:t>（1）too anxious（eager，glad，pleased，thank_x0002_ful，willing，delighted）to do 表示肯定意义</a:t>
            </a:r>
          </a:p>
          <a:p>
            <a:pPr>
              <a:lnSpc>
                <a:spcPts val="2550"/>
              </a:lnSpc>
            </a:pPr>
            <a:r>
              <a:rPr lang="zh-CN" altLang="en-US" dirty="0"/>
              <a:t>（2）not/never too...to 表示肯定意义</a:t>
            </a:r>
          </a:p>
          <a:p>
            <a:pPr>
              <a:lnSpc>
                <a:spcPts val="2550"/>
              </a:lnSpc>
            </a:pPr>
            <a:r>
              <a:rPr lang="zh-CN" altLang="en-US" dirty="0"/>
              <a:t>（3）can not/never...too much/enough 无论怎样……也不过分；越……越好</a:t>
            </a:r>
          </a:p>
          <a:p>
            <a:pPr>
              <a:lnSpc>
                <a:spcPts val="2550"/>
              </a:lnSpc>
            </a:pPr>
            <a:r>
              <a:rPr lang="zh-CN" altLang="en-US" dirty="0"/>
              <a:t>         She is too anxious to leave. 她急于离开。</a:t>
            </a:r>
          </a:p>
          <a:p>
            <a:pPr>
              <a:lnSpc>
                <a:spcPts val="2550"/>
              </a:lnSpc>
            </a:pPr>
            <a:r>
              <a:rPr lang="zh-CN" altLang="en-US" dirty="0"/>
              <a:t>         It’s never too old to learn . 活到老，学到老。</a:t>
            </a:r>
          </a:p>
          <a:p>
            <a:pPr>
              <a:lnSpc>
                <a:spcPts val="2550"/>
              </a:lnSpc>
            </a:pPr>
            <a:r>
              <a:rPr lang="zh-CN" altLang="en-US" dirty="0"/>
              <a:t>        I can’t thank you enough. 我对你感激不尽。	</a:t>
            </a:r>
          </a:p>
          <a:p>
            <a:endParaRPr lang="zh-CN" altLang="en-US" dirty="0"/>
          </a:p>
          <a:p>
            <a:pPr algn="ctr"/>
            <a:endParaRPr lang="zh-CN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pPr>
              <a:lnSpc>
                <a:spcPts val="2400"/>
              </a:lnSpc>
            </a:pPr>
            <a:r>
              <a:rPr lang="zh-CN" altLang="en-US" b="1" dirty="0"/>
              <a:t>单句写作</a:t>
            </a:r>
            <a:r>
              <a:rPr lang="zh-CN" altLang="en-US" dirty="0"/>
              <a:t>（用 too...to... 结构）</a:t>
            </a:r>
          </a:p>
          <a:p>
            <a:pPr>
              <a:lnSpc>
                <a:spcPts val="2400"/>
              </a:lnSpc>
            </a:pPr>
            <a:r>
              <a:rPr lang="zh-CN" altLang="en-US" dirty="0"/>
              <a:t>（1）［2016·天津卷］I hate it when she calls me at work—I’m always</a:t>
            </a:r>
            <a:r>
              <a:rPr lang="en-US" altLang="zh-CN" dirty="0"/>
              <a:t>___________ </a:t>
            </a:r>
            <a:r>
              <a:rPr lang="en-US" altLang="zh-CN" dirty="0">
                <a:sym typeface="+mn-ea"/>
              </a:rPr>
              <a:t>___________ ___________</a:t>
            </a:r>
            <a:r>
              <a:rPr lang="zh-CN" altLang="en-US" dirty="0"/>
              <a:t>（太忙而不能）carry on a conversation with her.</a:t>
            </a:r>
          </a:p>
          <a:p>
            <a:pPr>
              <a:lnSpc>
                <a:spcPts val="2400"/>
              </a:lnSpc>
            </a:pPr>
            <a:r>
              <a:rPr lang="zh-CN" altLang="en-US" dirty="0"/>
              <a:t>（2） The students are </a:t>
            </a:r>
            <a:r>
              <a:rPr lang="en-US" altLang="zh-CN" dirty="0">
                <a:sym typeface="+mn-ea"/>
              </a:rPr>
              <a:t>___________ ___________ ___________ ___________</a:t>
            </a:r>
            <a:r>
              <a:rPr lang="zh-CN" altLang="en-US" dirty="0"/>
              <a:t>（急于知道）</a:t>
            </a:r>
          </a:p>
          <a:p>
            <a:pPr>
              <a:lnSpc>
                <a:spcPts val="2400"/>
              </a:lnSpc>
            </a:pPr>
            <a:r>
              <a:rPr lang="zh-CN" altLang="en-US" dirty="0"/>
              <a:t>the result of the exam.</a:t>
            </a:r>
          </a:p>
          <a:p>
            <a:pPr>
              <a:lnSpc>
                <a:spcPts val="2400"/>
              </a:lnSpc>
            </a:pPr>
            <a:r>
              <a:rPr lang="zh-CN" altLang="en-US" dirty="0"/>
              <a:t>（3） The question is </a:t>
            </a:r>
            <a:r>
              <a:rPr lang="en-US" altLang="zh-CN" dirty="0">
                <a:sym typeface="+mn-ea"/>
              </a:rPr>
              <a:t>___________ ___________ ___________ __________ __________</a:t>
            </a:r>
            <a:r>
              <a:rPr lang="zh-CN" altLang="en-US" dirty="0"/>
              <a:t>（不太难回答）. </a:t>
            </a:r>
          </a:p>
          <a:p>
            <a:pPr>
              <a:lnSpc>
                <a:spcPts val="2400"/>
              </a:lnSpc>
            </a:pPr>
            <a:r>
              <a:rPr lang="zh-CN" altLang="en-US" dirty="0"/>
              <a:t>（4） —Must I turn off the gas after cooking?</a:t>
            </a:r>
          </a:p>
          <a:p>
            <a:pPr>
              <a:lnSpc>
                <a:spcPts val="2400"/>
              </a:lnSpc>
            </a:pPr>
            <a:r>
              <a:rPr lang="zh-CN" altLang="en-US" dirty="0"/>
              <a:t>—Of course. You </a:t>
            </a:r>
            <a:r>
              <a:rPr lang="en-US" altLang="zh-CN" dirty="0">
                <a:sym typeface="+mn-ea"/>
              </a:rPr>
              <a:t>___________ ___________ ___________ __________ ___________</a:t>
            </a:r>
            <a:r>
              <a:rPr lang="zh-CN" altLang="en-US" dirty="0"/>
              <a:t> （再怎么小心都不为过）with that.</a:t>
            </a:r>
          </a:p>
          <a:p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7319486" y="1004888"/>
            <a:ext cx="89916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12508" y="1253509"/>
            <a:ext cx="114681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busy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237899" y="1311117"/>
            <a:ext cx="89868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947988" y="1692972"/>
            <a:ext cx="85772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160521" y="1684399"/>
            <a:ext cx="93011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anxious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584508" y="1726883"/>
            <a:ext cx="50625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601778" y="1709262"/>
            <a:ext cx="84724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844641" y="2817972"/>
            <a:ext cx="75438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107180" y="2820829"/>
            <a:ext cx="104394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300186" y="2810828"/>
            <a:ext cx="91916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343174" y="2820829"/>
            <a:ext cx="110585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7397115" y="2796541"/>
            <a:ext cx="743903" cy="59247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427447" y="3926682"/>
            <a:ext cx="91963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437097" y="3916681"/>
            <a:ext cx="111585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4938236" y="3926682"/>
            <a:ext cx="50101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090762" y="3924301"/>
            <a:ext cx="70246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169468" y="3912871"/>
            <a:ext cx="795814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6" grpId="0"/>
      <p:bldP spid="6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dirty="0"/>
              <a:t>（5） 我非常高兴接受你的邀请。</a:t>
            </a:r>
          </a:p>
          <a:p>
            <a:r>
              <a:rPr lang="zh-CN" altLang="en-US" dirty="0"/>
              <a:t>　　 </a:t>
            </a:r>
            <a:r>
              <a:rPr lang="en-US" altLang="zh-CN" dirty="0"/>
              <a:t>_________________________________________</a:t>
            </a:r>
            <a:r>
              <a:rPr lang="zh-CN" altLang="en-US" dirty="0"/>
              <a:t>　　</a:t>
            </a:r>
          </a:p>
          <a:p>
            <a:r>
              <a:rPr lang="zh-CN" altLang="en-US" dirty="0"/>
              <a:t>（6）［陕西卷］I </a:t>
            </a:r>
            <a:r>
              <a:rPr lang="zh-CN" altLang="en-US" dirty="0">
                <a:sym typeface="+mn-ea"/>
              </a:rPr>
              <a:t> </a:t>
            </a:r>
            <a:r>
              <a:rPr lang="en-US" altLang="zh-CN" dirty="0" smtClean="0">
                <a:sym typeface="+mn-ea"/>
              </a:rPr>
              <a:t>______________________________________________</a:t>
            </a:r>
            <a:r>
              <a:rPr lang="zh-CN" altLang="en-US" dirty="0" smtClean="0"/>
              <a:t>（</a:t>
            </a:r>
            <a:r>
              <a:rPr lang="zh-CN" altLang="en-US" dirty="0"/>
              <a:t>对你感激不尽）</a:t>
            </a:r>
            <a:r>
              <a:rPr lang="en-US" altLang="zh-CN" dirty="0"/>
              <a:t>fo</a:t>
            </a:r>
            <a:r>
              <a:rPr lang="zh-CN" altLang="en-US" dirty="0"/>
              <a:t>r  </a:t>
            </a:r>
            <a:r>
              <a:rPr lang="zh-CN" altLang="en-US" dirty="0" smtClean="0"/>
              <a:t>all </a:t>
            </a:r>
            <a:r>
              <a:rPr lang="zh-CN" altLang="en-US" dirty="0"/>
              <a:t>your help to my son while we were away from home.</a:t>
            </a:r>
          </a:p>
          <a:p>
            <a:r>
              <a:rPr lang="zh-CN" altLang="en-US" dirty="0"/>
              <a:t>（7） 过马路时，你再怎么小心也不为过。</a:t>
            </a:r>
          </a:p>
          <a:p>
            <a:r>
              <a:rPr lang="zh-CN" altLang="en-US" dirty="0"/>
              <a:t>         </a:t>
            </a:r>
            <a:r>
              <a:rPr lang="en-US" altLang="zh-CN" dirty="0"/>
              <a:t>_______________________________________</a:t>
            </a:r>
            <a:endParaRPr lang="zh-CN" altLang="en-US" dirty="0"/>
          </a:p>
          <a:p>
            <a:pPr algn="ctr"/>
            <a:endParaRPr lang="zh-CN" altLang="en-US" sz="1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1290162" y="1135381"/>
            <a:ext cx="489727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I’m only too delighted to accept your invitation.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464593" y="1559069"/>
            <a:ext cx="512650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can’t thank you too much / can’t thank you enough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84718" y="2878210"/>
            <a:ext cx="479582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can’t be too careful when crossing the road.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4830" y="916026"/>
            <a:ext cx="7886700" cy="4112460"/>
          </a:xfrm>
        </p:spPr>
        <p:txBody>
          <a:bodyPr/>
          <a:lstStyle/>
          <a:p>
            <a:r>
              <a:rPr lang="zh-CN" altLang="en-US" dirty="0"/>
              <a:t>（2）impress sb. with sth. 某物给某人留下深刻印象</a:t>
            </a:r>
          </a:p>
          <a:p>
            <a:r>
              <a:rPr lang="zh-CN" altLang="en-US" dirty="0"/>
              <a:t>         be impressed with/by 对……印象深刻</a:t>
            </a:r>
          </a:p>
          <a:p>
            <a:r>
              <a:rPr lang="zh-CN" altLang="en-US" dirty="0"/>
              <a:t>        </a:t>
            </a:r>
            <a:r>
              <a:rPr lang="zh-CN" altLang="en-US" dirty="0" smtClean="0"/>
              <a:t> impress </a:t>
            </a:r>
            <a:r>
              <a:rPr lang="zh-CN" altLang="en-US" dirty="0"/>
              <a:t>sth. on sb. 使某人了解某事的重要性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/>
          <a:lstStyle/>
          <a:p>
            <a:r>
              <a:rPr lang="zh-CN" altLang="en-US" b="1" dirty="0">
                <a:solidFill>
                  <a:srgbClr val="00B0F0"/>
                </a:solidFill>
              </a:rPr>
              <a:t>句式五  make + 宾语 + 宾语补足语</a:t>
            </a:r>
            <a:endParaRPr lang="zh-CN" altLang="en-US" dirty="0"/>
          </a:p>
          <a:p>
            <a:r>
              <a:rPr lang="zh-CN" altLang="en-US" b="1" dirty="0"/>
              <a:t>【教材原句】</a:t>
            </a:r>
            <a:endParaRPr lang="zh-CN" altLang="en-US" dirty="0"/>
          </a:p>
          <a:p>
            <a:r>
              <a:rPr lang="zh-CN" altLang="en-US" dirty="0"/>
              <a:t>Although I was embarrassed，his words </a:t>
            </a:r>
            <a:r>
              <a:rPr lang="zh-CN" altLang="en-US" b="1" dirty="0"/>
              <a:t>made me a lot more relaxed</a:t>
            </a:r>
            <a:r>
              <a:rPr lang="zh-CN" altLang="en-US" dirty="0"/>
              <a:t>! </a:t>
            </a:r>
            <a:endParaRPr lang="en-US" altLang="zh-CN" dirty="0" smtClean="0"/>
          </a:p>
          <a:p>
            <a:r>
              <a:rPr lang="zh-CN" altLang="en-US" dirty="0" smtClean="0"/>
              <a:t>虽然</a:t>
            </a:r>
            <a:r>
              <a:rPr lang="zh-CN" altLang="en-US" dirty="0"/>
              <a:t>我很</a:t>
            </a:r>
            <a:r>
              <a:rPr lang="zh-CN" altLang="en-US" dirty="0" smtClean="0"/>
              <a:t>尴尬</a:t>
            </a:r>
            <a:r>
              <a:rPr lang="zh-CN" altLang="en-US" dirty="0"/>
              <a:t>，但他的话让我轻松多了！</a:t>
            </a:r>
          </a:p>
          <a:p>
            <a:r>
              <a:rPr lang="zh-CN" altLang="en-US" b="1" dirty="0"/>
              <a:t>【要点必记】</a:t>
            </a:r>
            <a:endParaRPr lang="zh-CN" altLang="en-US" dirty="0"/>
          </a:p>
          <a:p>
            <a:r>
              <a:rPr lang="zh-CN" altLang="en-US" dirty="0"/>
              <a:t>make + 宾语 + 名词 / 形容词</a:t>
            </a:r>
          </a:p>
          <a:p>
            <a:r>
              <a:rPr lang="zh-CN" altLang="en-US" dirty="0"/>
              <a:t>make+ 宾语 + 过去分词</a:t>
            </a:r>
          </a:p>
          <a:p>
            <a:r>
              <a:rPr lang="zh-CN" altLang="en-US" dirty="0"/>
              <a:t>make+ 宾语 + 不带 to 的不定式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1025" y="844112"/>
            <a:ext cx="8286750" cy="2575363"/>
          </a:xfrm>
        </p:spPr>
        <p:txBody>
          <a:bodyPr/>
          <a:lstStyle/>
          <a:p>
            <a:r>
              <a:rPr lang="zh-CN" altLang="en-US" b="1" dirty="0"/>
              <a:t>【学法点拨】　</a:t>
            </a:r>
            <a:endParaRPr lang="zh-CN" altLang="en-US" dirty="0"/>
          </a:p>
          <a:p>
            <a:r>
              <a:rPr lang="zh-CN" altLang="en-US" dirty="0"/>
              <a:t>（1）make 后不接现在分词作宾补；</a:t>
            </a:r>
          </a:p>
          <a:p>
            <a:r>
              <a:rPr lang="zh-CN" altLang="en-US" dirty="0"/>
              <a:t>（2）make 后作宾补的不定式不带 to，变成被动语态时不定式要带 to； </a:t>
            </a:r>
          </a:p>
          <a:p>
            <a:r>
              <a:rPr lang="zh-CN" altLang="en-US" dirty="0"/>
              <a:t>（3）“make it </a:t>
            </a:r>
            <a:r>
              <a:rPr lang="zh-CN" altLang="en-US" i="1" dirty="0"/>
              <a:t>+ adj</a:t>
            </a:r>
            <a:r>
              <a:rPr lang="zh-CN" altLang="en-US" dirty="0"/>
              <a:t>. /</a:t>
            </a:r>
            <a:r>
              <a:rPr lang="zh-CN" altLang="en-US" i="1" dirty="0"/>
              <a:t>n</a:t>
            </a:r>
            <a:r>
              <a:rPr lang="zh-CN" altLang="en-US" dirty="0"/>
              <a:t>. + 带 to 的不定式 /that 从句”中 it 是形式宾语，带 to 的不定</a:t>
            </a:r>
          </a:p>
          <a:p>
            <a:r>
              <a:rPr lang="zh-CN" altLang="en-US" dirty="0"/>
              <a:t>式或 that 从句是真正的宾语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520262"/>
            <a:ext cx="7886700" cy="41124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He spoke loudly in order to make himself </a:t>
            </a:r>
            <a:r>
              <a:rPr lang="en-US" altLang="zh-CN" dirty="0"/>
              <a:t>__________</a:t>
            </a:r>
            <a:r>
              <a:rPr lang="zh-CN" altLang="en-US" dirty="0"/>
              <a:t>（hear）. </a:t>
            </a:r>
          </a:p>
          <a:p>
            <a:r>
              <a:rPr lang="zh-CN" altLang="en-US" dirty="0"/>
              <a:t>（2） Our parents always make me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（feel）good about myself.	</a:t>
            </a:r>
          </a:p>
          <a:p>
            <a:r>
              <a:rPr lang="zh-CN" altLang="en-US" dirty="0"/>
              <a:t> （</a:t>
            </a:r>
            <a:r>
              <a:rPr lang="en-US" altLang="zh-CN" dirty="0"/>
              <a:t>3</a:t>
            </a:r>
            <a:r>
              <a:rPr lang="zh-CN" altLang="en-US" dirty="0"/>
              <a:t>）He has made it a rule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（go） jogging every morning.</a:t>
            </a:r>
          </a:p>
          <a:p>
            <a:r>
              <a:rPr lang="zh-CN" altLang="en-US" dirty="0"/>
              <a:t>（4） He is made by his mother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（do）homework every day.</a:t>
            </a:r>
          </a:p>
          <a:p>
            <a:r>
              <a:rPr lang="zh-CN" altLang="en-US" dirty="0"/>
              <a:t>（5）［词汇复现］We are made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（feel） more </a:t>
            </a:r>
            <a:r>
              <a:rPr lang="zh-CN" altLang="en-US" i="1" dirty="0"/>
              <a:t>confident</a:t>
            </a:r>
            <a:r>
              <a:rPr lang="zh-CN" altLang="en-US" dirty="0"/>
              <a:t> by our teacher.</a:t>
            </a:r>
          </a:p>
          <a:p>
            <a:r>
              <a:rPr lang="zh-CN" altLang="en-US" dirty="0"/>
              <a:t>（6）［山东卷］Susan made </a:t>
            </a:r>
            <a:r>
              <a:rPr lang="en-US" altLang="zh-CN" dirty="0">
                <a:sym typeface="+mn-ea"/>
              </a:rPr>
              <a:t>__________</a:t>
            </a:r>
            <a:r>
              <a:rPr lang="zh-CN" altLang="en-US" dirty="0"/>
              <a:t> clear to me that she wished to make a new life for herself</a:t>
            </a:r>
            <a:r>
              <a:rPr lang="zh-CN" altLang="en-US" dirty="0" smtClean="0"/>
              <a:t>.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5046821" y="1124427"/>
            <a:ext cx="1167765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heard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083368" y="1600201"/>
            <a:ext cx="1167289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247072" y="2076451"/>
            <a:ext cx="120872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go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640932" y="2542223"/>
            <a:ext cx="1126331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07619" y="3020378"/>
            <a:ext cx="1002030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feel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91890" y="3493771"/>
            <a:ext cx="867728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/>
          <p:nvPr/>
        </p:nvSpPr>
        <p:spPr bwMode="auto">
          <a:xfrm>
            <a:off x="891664" y="547084"/>
            <a:ext cx="2151078" cy="48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68580" tIns="34290" rIns="68580" bIns="3429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综合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练</a:t>
            </a:r>
            <a:r>
              <a:rPr lang="en-US" altLang="zh-CN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提升能力</a:t>
            </a:r>
          </a:p>
        </p:txBody>
      </p:sp>
      <p:pic>
        <p:nvPicPr>
          <p:cNvPr id="5" name="Picture 2" descr="E:\负责系列\18-19\全解学案版\版式\5.18PPT四改\PPT-图标8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2892" y="472234"/>
            <a:ext cx="1002846" cy="560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内容占位符 2"/>
          <p:cNvSpPr txBox="1"/>
          <p:nvPr/>
        </p:nvSpPr>
        <p:spPr>
          <a:xfrm>
            <a:off x="657000" y="2020817"/>
            <a:ext cx="7830000" cy="54000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完成</a:t>
            </a:r>
            <a:r>
              <a:rPr lang="zh-CN" altLang="en-US" sz="1800" b="1" dirty="0">
                <a:latin typeface="宋体" panose="02010600030101010101" pitchFamily="2" charset="-122"/>
              </a:rPr>
              <a:t>“</a:t>
            </a:r>
            <a:r>
              <a: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综合练</a:t>
            </a:r>
            <a:r>
              <a:rPr lang="en-US" altLang="zh-CN" sz="1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提升能力</a:t>
            </a:r>
            <a:r>
              <a:rPr lang="zh-CN" altLang="en-US" sz="1800" b="1" dirty="0">
                <a:latin typeface="宋体" panose="02010600030101010101" pitchFamily="2" charset="-122"/>
              </a:rPr>
              <a:t>”</a:t>
            </a:r>
            <a:r>
              <a: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中的题</a:t>
            </a:r>
            <a:r>
              <a:rPr lang="zh-CN" altLang="en-US" sz="1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目 </a:t>
            </a:r>
            <a:endParaRPr lang="zh-CN" altLang="en-US" sz="1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1445" y="520262"/>
            <a:ext cx="7886700" cy="4112460"/>
          </a:xfrm>
        </p:spPr>
        <p:txBody>
          <a:bodyPr/>
          <a:lstStyle/>
          <a:p>
            <a:r>
              <a:rPr lang="zh-CN" altLang="en-US" b="1" dirty="0"/>
              <a:t>单句语法填空</a:t>
            </a:r>
            <a:endParaRPr lang="zh-CN" altLang="en-US" dirty="0"/>
          </a:p>
          <a:p>
            <a:r>
              <a:rPr lang="zh-CN" altLang="en-US" dirty="0"/>
              <a:t>（1） My first </a:t>
            </a:r>
            <a:r>
              <a:rPr lang="en-US" altLang="zh-CN" dirty="0"/>
              <a:t>___________</a:t>
            </a:r>
            <a:r>
              <a:rPr lang="zh-CN" altLang="en-US" dirty="0"/>
              <a:t>（impress）of her was that she was an outgoing </a:t>
            </a:r>
          </a:p>
          <a:p>
            <a:r>
              <a:rPr lang="zh-CN" altLang="en-US" dirty="0"/>
              <a:t>woman.</a:t>
            </a:r>
          </a:p>
          <a:p>
            <a:r>
              <a:rPr lang="zh-CN" altLang="en-US" dirty="0"/>
              <a:t>（2）［浙江卷］Sofia looked around at all the faces：she had the </a:t>
            </a:r>
            <a:r>
              <a:rPr lang="en-US" altLang="zh-CN" dirty="0">
                <a:sym typeface="+mn-ea"/>
              </a:rPr>
              <a:t>___________</a:t>
            </a:r>
            <a:r>
              <a:rPr lang="zh-CN" altLang="en-US" dirty="0"/>
              <a:t>（impress）that she had seen most of the guests before.</a:t>
            </a:r>
          </a:p>
          <a:p>
            <a:r>
              <a:rPr lang="zh-CN" altLang="en-US" dirty="0"/>
              <a:t>（3）［词汇复现］The </a:t>
            </a:r>
            <a:r>
              <a:rPr lang="zh-CN" altLang="en-US" i="1" dirty="0"/>
              <a:t>band</a:t>
            </a:r>
            <a:r>
              <a:rPr lang="zh-CN" altLang="en-US" dirty="0"/>
              <a:t> often performs on the </a:t>
            </a:r>
            <a:r>
              <a:rPr lang="zh-CN" altLang="en-US" i="1" dirty="0"/>
              <a:t>stage</a:t>
            </a:r>
            <a:r>
              <a:rPr lang="zh-CN" altLang="en-US" dirty="0"/>
              <a:t>，leaving a deep impression </a:t>
            </a:r>
            <a:r>
              <a:rPr lang="en-US" altLang="zh-CN" dirty="0">
                <a:sym typeface="+mn-ea"/>
              </a:rPr>
              <a:t>___________</a:t>
            </a:r>
            <a:r>
              <a:rPr lang="zh-CN" altLang="en-US" dirty="0"/>
              <a:t> the audience. </a:t>
            </a:r>
          </a:p>
          <a:p>
            <a:r>
              <a:rPr lang="zh-CN" altLang="en-US" dirty="0"/>
              <a:t>（4） I was impressed </a:t>
            </a:r>
            <a:r>
              <a:rPr lang="en-US" altLang="zh-CN" dirty="0">
                <a:sym typeface="+mn-ea"/>
              </a:rPr>
              <a:t>___________</a:t>
            </a:r>
            <a:r>
              <a:rPr lang="zh-CN" altLang="en-US" dirty="0"/>
              <a:t> his honesty when we met for the first time</a:t>
            </a:r>
            <a:r>
              <a:rPr lang="zh-CN" altLang="en-US" dirty="0" smtClean="0"/>
              <a:t>.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652587" y="1064438"/>
            <a:ext cx="1063943" cy="59247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impression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020753" y="2010319"/>
            <a:ext cx="125015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impression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17220" y="3266288"/>
            <a:ext cx="1498283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91252" y="3702961"/>
            <a:ext cx="1074896" cy="33086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by/with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</p:bldLst>
  </p:timing>
</p:sld>
</file>

<file path=ppt/theme/theme1.xml><?xml version="1.0" encoding="utf-8"?>
<a:theme xmlns:a="http://schemas.openxmlformats.org/drawingml/2006/main" name="WWW.2PPT.COM&#10;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5192</Words>
  <Application>Microsoft Office PowerPoint</Application>
  <PresentationFormat>全屏显示(16:9)</PresentationFormat>
  <Paragraphs>760</Paragraphs>
  <Slides>83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83</vt:i4>
      </vt:variant>
    </vt:vector>
  </HeadingPairs>
  <TitlesOfParts>
    <vt:vector size="92" baseType="lpstr">
      <vt:lpstr>等线</vt:lpstr>
      <vt:lpstr>等线 Light</vt:lpstr>
      <vt:lpstr>华文楷体</vt:lpstr>
      <vt:lpstr>宋体</vt:lpstr>
      <vt:lpstr>微软雅黑</vt:lpstr>
      <vt:lpstr>Arial</vt:lpstr>
      <vt:lpstr>Calibri</vt:lpstr>
      <vt:lpstr>Times New Roman</vt:lpstr>
      <vt:lpstr>WWW.2PPT.COM
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2018-05-18T09:56:00Z</dcterms:created>
  <dcterms:modified xsi:type="dcterms:W3CDTF">2023-01-16T16:55:20Z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4624BC7BE90F47BEA72EB3E7C1652B71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