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8" r:id="rId2"/>
    <p:sldId id="320" r:id="rId3"/>
    <p:sldId id="324" r:id="rId4"/>
    <p:sldId id="354" r:id="rId5"/>
    <p:sldId id="333" r:id="rId6"/>
    <p:sldId id="334" r:id="rId7"/>
    <p:sldId id="332" r:id="rId8"/>
    <p:sldId id="335" r:id="rId9"/>
    <p:sldId id="323" r:id="rId10"/>
    <p:sldId id="336" r:id="rId11"/>
    <p:sldId id="337" r:id="rId12"/>
    <p:sldId id="338" r:id="rId13"/>
    <p:sldId id="339" r:id="rId14"/>
    <p:sldId id="340" r:id="rId15"/>
    <p:sldId id="322" r:id="rId16"/>
    <p:sldId id="321" r:id="rId17"/>
    <p:sldId id="341" r:id="rId18"/>
    <p:sldId id="342" r:id="rId19"/>
    <p:sldId id="343" r:id="rId20"/>
    <p:sldId id="344" r:id="rId21"/>
    <p:sldId id="345" r:id="rId22"/>
    <p:sldId id="325" r:id="rId23"/>
  </p:sldIdLst>
  <p:sldSz cx="12192000" cy="6858000"/>
  <p:notesSz cx="7104063" cy="102346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楷体" panose="02010609060101010101" pitchFamily="49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CC9"/>
    <a:srgbClr val="F4CCCE"/>
    <a:srgbClr val="CAD97F"/>
    <a:srgbClr val="219189"/>
    <a:srgbClr val="EA976B"/>
    <a:srgbClr val="A1C450"/>
    <a:srgbClr val="E92D4B"/>
    <a:srgbClr val="FFF461"/>
    <a:srgbClr val="F8C7C6"/>
    <a:srgbClr val="E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381179" y="1950681"/>
            <a:ext cx="7272337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88647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圆的周长和面积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219545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</a:t>
            </a:r>
            <a:r>
              <a:rPr lang="zh-CN" altLang="en-US" sz="8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的认识</a:t>
            </a:r>
            <a:endParaRPr lang="zh-CN" altLang="en-US" sz="8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07585" y="4323663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  六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60524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50" y="763096"/>
            <a:ext cx="109207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有一个圆形蓄水池，沿地面量出它的周长为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31.4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米。你能求出这个蓄水池的占地面积吗？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07815" y="2407602"/>
            <a:ext cx="53873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31.4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=78.5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70555" y="4968875"/>
            <a:ext cx="667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答：这个蓄水池的占地面积是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78.5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7704" y="763096"/>
            <a:ext cx="105822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兴华小学有一个圆形花池，周长是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18.84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米。它的占地面积是多少平方米？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4" y="2866303"/>
            <a:ext cx="2829560" cy="1572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61865" y="2534833"/>
            <a:ext cx="48653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18.84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=28.26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53205" y="5284470"/>
            <a:ext cx="575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它的占地面积是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28.26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平方米。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8496" y="763096"/>
            <a:ext cx="1121012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沙子堆在地上占地正好是圆形，量出它一周的长度是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15.7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米，那么沙子堆的底面积是多少平方米？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49140" y="2513243"/>
            <a:ext cx="459041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15.7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6.25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=19.625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49320" y="4909820"/>
            <a:ext cx="6294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答：沙子堆的底面积是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19.625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平方米。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3414" y="763096"/>
            <a:ext cx="10662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用一根长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分米的铁丝围成一个圆，接头处长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0.02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分米，这个圆的面积是多少？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65830" y="1974215"/>
            <a:ext cx="652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22-0.02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2]</a:t>
            </a:r>
            <a:r>
              <a:rPr lang="en-US" altLang="zh-CN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[21.98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2]</a:t>
            </a:r>
            <a:r>
              <a:rPr lang="en-US" altLang="zh-CN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12.25</a:t>
            </a:r>
          </a:p>
          <a:p>
            <a:pPr fontAlgn="auto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=38.465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（平方分米）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43518" y="5577205"/>
            <a:ext cx="6555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答：这个圆的面积是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38.465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平方分米。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7705" y="763096"/>
            <a:ext cx="109480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小华量得一根树干的周长是75.36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厘米，这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根树干的横截面大约是多少平方厘米？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5145" y="2681855"/>
            <a:ext cx="643318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半径是：75.36÷3.14÷2=12（厘米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1275" y="4988213"/>
            <a:ext cx="792480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答：横截面的面积大约是452.16平方厘米。</a:t>
            </a:r>
          </a:p>
        </p:txBody>
      </p:sp>
      <p:sp>
        <p:nvSpPr>
          <p:cNvPr id="6" name="矩形 5"/>
          <p:cNvSpPr/>
          <p:nvPr/>
        </p:nvSpPr>
        <p:spPr>
          <a:xfrm>
            <a:off x="1607820" y="3879503"/>
            <a:ext cx="807339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横截面的面积是：3.14×12</a:t>
            </a:r>
            <a:r>
              <a:rPr lang="zh-CN" altLang="en-US" sz="2800" baseline="5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=452.16（平方厘米）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7070" y="800244"/>
            <a:ext cx="102939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一个半圆的周长是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20.56cm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，这个半圆形的面积是多少平方厘米？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08312" y="5170279"/>
            <a:ext cx="7187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半圆面积：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2=25.12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08312" y="6037819"/>
            <a:ext cx="678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这个半圆形的面积是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25.12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平方厘米。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1230" y="1730583"/>
            <a:ext cx="424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解：设它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的半径是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厘米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4994908" y="2378676"/>
                <a:ext cx="4717415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2×3.14× </a:t>
                </a:r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+2 </a:t>
                </a:r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=20.56</a:t>
                </a:r>
                <a:endPara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908" y="2378676"/>
                <a:ext cx="4717415" cy="700705"/>
              </a:xfrm>
              <a:prstGeom prst="rect">
                <a:avLst/>
              </a:prstGeom>
              <a:blipFill rotWithShape="1">
                <a:blip r:embed="rId2"/>
                <a:stretch>
                  <a:fillRect l="-13" t="-86" r="13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8001793" y="3996579"/>
            <a:ext cx="304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20.56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01793" y="4645922"/>
            <a:ext cx="2033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67086" y="3286276"/>
            <a:ext cx="277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5.14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20.56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饼形 14"/>
          <p:cNvSpPr/>
          <p:nvPr/>
        </p:nvSpPr>
        <p:spPr>
          <a:xfrm rot="5400000">
            <a:off x="1385887" y="2382520"/>
            <a:ext cx="2023110" cy="2080260"/>
          </a:xfrm>
          <a:prstGeom prst="pie">
            <a:avLst>
              <a:gd name="adj1" fmla="val 5487679"/>
              <a:gd name="adj2" fmla="val 162000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2173288" y="1689195"/>
            <a:ext cx="7772400" cy="3350891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7310" y="1975580"/>
            <a:ext cx="4451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已知圆的周长求圆的面积：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94025" y="2678148"/>
            <a:ext cx="5085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</a:t>
            </a:r>
            <a:r>
              <a:rPr lang="en-US" altLang="zh-CN" sz="2800" i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=2</a:t>
            </a:r>
            <a:r>
              <a:rPr lang="zh-CN" altLang="en-US" sz="2800" noProof="1" smtClean="0">
                <a:solidFill>
                  <a:schemeClr val="bg1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𝜋</a:t>
            </a:r>
            <a:r>
              <a:rPr lang="en-US" altLang="zh-CN" sz="2800" i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求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出半径；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41955" y="3486503"/>
            <a:ext cx="5401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根据面积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</a:t>
            </a:r>
            <a:r>
              <a:rPr lang="en-US" altLang="zh-CN" sz="2800" i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noProof="1">
                <a:solidFill>
                  <a:schemeClr val="bg1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𝜋</a:t>
            </a:r>
            <a:r>
              <a:rPr lang="en-US" altLang="zh-CN" sz="2800" i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800" baseline="500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求出面积。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07310" y="4244599"/>
            <a:ext cx="4979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求圆面积的关键是找出半径。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751666"/>
            <a:ext cx="110356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一根铁丝长37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68米，在一根圆形木棒上正好绕200圈，木棒横截面的面积是多少平方厘米？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53839" y="2618641"/>
            <a:ext cx="4219575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3768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÷200÷3.14÷2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=18.84÷3.14÷2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=6÷2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=3（厘米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5090" y="5779607"/>
            <a:ext cx="743331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答：木棒横截面的面积是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28.26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平方厘米。</a:t>
            </a:r>
          </a:p>
        </p:txBody>
      </p:sp>
      <p:sp>
        <p:nvSpPr>
          <p:cNvPr id="6" name="矩形 5"/>
          <p:cNvSpPr/>
          <p:nvPr/>
        </p:nvSpPr>
        <p:spPr>
          <a:xfrm>
            <a:off x="3194653" y="5117053"/>
            <a:ext cx="4865434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=28.26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（平方厘米）</a:t>
            </a:r>
          </a:p>
        </p:txBody>
      </p:sp>
      <p:sp>
        <p:nvSpPr>
          <p:cNvPr id="7" name="矩形 6"/>
          <p:cNvSpPr/>
          <p:nvPr/>
        </p:nvSpPr>
        <p:spPr>
          <a:xfrm>
            <a:off x="3980124" y="2026863"/>
            <a:ext cx="329449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37.68米=3768厘米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160" y="932959"/>
            <a:ext cx="963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一个圆形喷水池的周长是62.8米，它的面积是多少平方米？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07485" y="1868805"/>
            <a:ext cx="4728845" cy="254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62.8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  <a:p>
            <a:pPr fontAlgn="auto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</a:p>
          <a:p>
            <a:pPr fontAlgn="auto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35680" y="5342890"/>
            <a:ext cx="5292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答：它的面积是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平方米。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2464" y="763096"/>
            <a:ext cx="108146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将一根长 100米的绳子，绕一棵大树20圈少48厘米，这棵大树横截面面积是多少平方厘米？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41777" y="4378102"/>
            <a:ext cx="937323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横截面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的面积是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.14×80×80=20096（平方厘米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8085" y="5450145"/>
            <a:ext cx="796607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答：这棵大树横截面面积是20096平方厘米。</a:t>
            </a:r>
          </a:p>
        </p:txBody>
      </p:sp>
      <p:sp>
        <p:nvSpPr>
          <p:cNvPr id="6" name="矩形 5"/>
          <p:cNvSpPr/>
          <p:nvPr/>
        </p:nvSpPr>
        <p:spPr>
          <a:xfrm>
            <a:off x="4160565" y="2039287"/>
            <a:ext cx="320792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100米=10000厘米</a:t>
            </a:r>
          </a:p>
        </p:txBody>
      </p:sp>
      <p:sp>
        <p:nvSpPr>
          <p:cNvPr id="7" name="矩形 6"/>
          <p:cNvSpPr/>
          <p:nvPr/>
        </p:nvSpPr>
        <p:spPr>
          <a:xfrm>
            <a:off x="864870" y="2724214"/>
            <a:ext cx="955929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树干横截面的周长是：（10000+48）÷20=502.4（厘米）</a:t>
            </a:r>
          </a:p>
        </p:txBody>
      </p:sp>
      <p:sp>
        <p:nvSpPr>
          <p:cNvPr id="8" name="矩形 7"/>
          <p:cNvSpPr/>
          <p:nvPr/>
        </p:nvSpPr>
        <p:spPr>
          <a:xfrm>
            <a:off x="3015505" y="3551158"/>
            <a:ext cx="612860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半径是：502.4÷3.14÷2=80（厘米）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75385" y="1098550"/>
            <a:ext cx="98405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结合具体事例，经历综合运用圆的知识和生活经验解决实际问题的过程。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掌握已知圆的周长求面积的计算方法，能解决与圆面积有关的简单实际问题。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体会数学与生活的联系，获得用数学解决问题的经验，提高解决问题的实践能力。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676" y="3177267"/>
            <a:ext cx="114300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66" y="1855381"/>
            <a:ext cx="11334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794" y="763096"/>
            <a:ext cx="109442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下面是一个圆被平均分成若干份后拼成的一个近似长方体，求出该圆的面积。（单位：厘米）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" y="3007995"/>
            <a:ext cx="3889375" cy="13074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01264" y="3097625"/>
            <a:ext cx="223328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的面积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8636" y="5284430"/>
            <a:ext cx="577914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答：该圆的面积是50.24平方厘米。</a:t>
            </a:r>
          </a:p>
        </p:txBody>
      </p:sp>
      <p:sp>
        <p:nvSpPr>
          <p:cNvPr id="7" name="矩形 6"/>
          <p:cNvSpPr/>
          <p:nvPr/>
        </p:nvSpPr>
        <p:spPr>
          <a:xfrm>
            <a:off x="6968252" y="2203481"/>
            <a:ext cx="395859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.56÷3.14=4（厘米）</a:t>
            </a:r>
          </a:p>
        </p:txBody>
      </p:sp>
      <p:sp>
        <p:nvSpPr>
          <p:cNvPr id="8" name="矩形 7"/>
          <p:cNvSpPr/>
          <p:nvPr/>
        </p:nvSpPr>
        <p:spPr>
          <a:xfrm>
            <a:off x="6968252" y="3097625"/>
            <a:ext cx="35928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.14×4</a:t>
            </a:r>
            <a:r>
              <a:rPr lang="zh-CN" altLang="en-US" sz="2800" baseline="5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=3.14×16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=50.24（平方厘米）</a:t>
            </a:r>
          </a:p>
        </p:txBody>
      </p:sp>
      <p:sp>
        <p:nvSpPr>
          <p:cNvPr id="9" name="矩形 8"/>
          <p:cNvSpPr/>
          <p:nvPr/>
        </p:nvSpPr>
        <p:spPr>
          <a:xfrm>
            <a:off x="4629150" y="2212611"/>
            <a:ext cx="23391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圆的半径是：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1"/>
      <p:bldP spid="6" grpId="2"/>
      <p:bldP spid="3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0405" y="763096"/>
            <a:ext cx="108553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图中圆的周长是12.56cm，圆的面积正好等于长方形的面积，求阴影部分的面积。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0" y="2668587"/>
            <a:ext cx="3048635" cy="1508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00515" y="3190413"/>
            <a:ext cx="4139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.14×2</a:t>
            </a:r>
            <a:r>
              <a:rPr lang="zh-CN" altLang="en-US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-3.14×2</a:t>
            </a:r>
            <a:r>
              <a:rPr lang="zh-CN" altLang="en-US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÷4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=12.56-3.14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=9.42（平方厘米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26771" y="5539978"/>
            <a:ext cx="628729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答：阴影部分的面积是9.42平方厘米。</a:t>
            </a:r>
          </a:p>
        </p:txBody>
      </p:sp>
      <p:sp>
        <p:nvSpPr>
          <p:cNvPr id="7" name="矩形 6"/>
          <p:cNvSpPr/>
          <p:nvPr/>
        </p:nvSpPr>
        <p:spPr>
          <a:xfrm>
            <a:off x="4929261" y="2299255"/>
            <a:ext cx="448231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12.56÷3.14÷2=2（厘米）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8174" y="763096"/>
            <a:ext cx="110661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一个圆的周长、直径和半径之和是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9.28cm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，这个圆的面积是多少平方厘米？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35143" y="4931407"/>
            <a:ext cx="4838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800" baseline="5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11855" y="5680710"/>
            <a:ext cx="5995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答：这个圆的面积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平方厘米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92904" y="1728168"/>
            <a:ext cx="424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解：设它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的半径是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厘米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16582" y="2376261"/>
            <a:ext cx="641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2×3.14×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+2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=9.28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66913" y="3839284"/>
            <a:ext cx="304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9.28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9.28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32206" y="3128981"/>
            <a:ext cx="277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9.28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9.28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6913" y="4362504"/>
            <a:ext cx="135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6165" y="1120775"/>
            <a:ext cx="10059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蒙古包是蒙古族牧民居住的一种房子，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牧业生产和游牧生活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用特制的木架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做“哈那”(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蒙古包的围栏支撑)，用两至三层羊毛毡围裹而成，之后用马鬃或驼毛拧成的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绳子进行捆绑。其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用“乌耐”做支架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并盖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有“布乐斯”，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以呈天幕状。其圆形尖顶开有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天窗“陶脑”，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盖有四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方块的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羊毛毡 “乌日何”，可通风、采光。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这节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课就让我们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一起走进蒙古包。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6780" y="614839"/>
            <a:ext cx="101015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一个底面是圆形的蒙古包，沿地面量得周长是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25.12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米，它的占地面积是多少平方米？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 l="4178" t="847" r="2779"/>
          <a:stretch>
            <a:fillRect/>
          </a:stretch>
        </p:blipFill>
        <p:spPr>
          <a:xfrm>
            <a:off x="8763000" y="2188029"/>
            <a:ext cx="2460171" cy="2309893"/>
          </a:xfrm>
          <a:prstGeom prst="round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405743" y="2555240"/>
            <a:ext cx="4774837" cy="688703"/>
          </a:xfrm>
          <a:prstGeom prst="wedgeRoundRectCallout">
            <a:avLst>
              <a:gd name="adj1" fmla="val -55677"/>
              <a:gd name="adj2" fmla="val 27093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怎样计算蒙古包的占地面积？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837815" y="3559175"/>
            <a:ext cx="4012565" cy="1264285"/>
          </a:xfrm>
          <a:prstGeom prst="wedgeRoundRectCallout">
            <a:avLst>
              <a:gd name="adj1" fmla="val 53212"/>
              <a:gd name="adj2" fmla="val 28302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已知圆形底面周长，求圆形面积，先求半径。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 animBg="1"/>
      <p:bldP spid="6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3185" y="989330"/>
            <a:ext cx="4137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方法一：借助公式计算。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6375" y="1882140"/>
            <a:ext cx="3340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i="1" noProof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=25.12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1005" y="2610485"/>
            <a:ext cx="262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noProof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=25.12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6.28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61005" y="3325495"/>
            <a:ext cx="989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noProof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=4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5715" y="1817370"/>
            <a:ext cx="47002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aseline="52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=50.24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（平方米）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21697" y="5258617"/>
            <a:ext cx="577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答：它的占地面积是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50.24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2227" y="1016000"/>
            <a:ext cx="4864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方法二：直接用算术法计算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46170" y="1989455"/>
            <a:ext cx="5061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25.12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aseline="50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46170" y="2787015"/>
            <a:ext cx="1979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46170" y="3625215"/>
            <a:ext cx="314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=50.24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（平方米）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6600" y="5285105"/>
            <a:ext cx="577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答：它的占地面积是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50.24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7940" y="829310"/>
            <a:ext cx="1567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选台布。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0070" y="1572895"/>
            <a:ext cx="2521840" cy="177482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6684010" y="1288098"/>
            <a:ext cx="2882900" cy="1208405"/>
          </a:xfrm>
          <a:prstGeom prst="wedgeRoundRectCallout">
            <a:avLst>
              <a:gd name="adj1" fmla="val 57212"/>
              <a:gd name="adj2" fmla="val 37487"/>
              <a:gd name="adj3" fmla="val 16667"/>
            </a:avLst>
          </a:prstGeom>
          <a:solidFill>
            <a:srgbClr val="F4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这个圆桌面的直径是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1875" y="3569335"/>
            <a:ext cx="988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有三块不同规格的台布，选哪一块合适呢？为什么？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85" y="4135755"/>
            <a:ext cx="7112635" cy="242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5" grpId="1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7245" y="659765"/>
            <a:ext cx="101149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圆桌的直径是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厘米，桌布的形状是正方形，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110cm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110cm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120cm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120cm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140cm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140cm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分别表示什么意思？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42975" y="2376805"/>
            <a:ext cx="7613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分别计算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桌面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每个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桌布的面积，你发现什么？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7245" y="3557905"/>
            <a:ext cx="54698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桌面面积：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aseline="50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=3.14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3600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=11304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7135" y="3557905"/>
            <a:ext cx="51530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桌布面积：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110=12100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（平方厘米）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120=14400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2150110" y="866140"/>
            <a:ext cx="4989830" cy="632460"/>
          </a:xfrm>
          <a:prstGeom prst="wedgeRoundRectCallout">
            <a:avLst>
              <a:gd name="adj1" fmla="val -58017"/>
              <a:gd name="adj2" fmla="val 40763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边长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厘米的桌布能用吗？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2631440" y="2005965"/>
            <a:ext cx="6830060" cy="1868805"/>
          </a:xfrm>
          <a:prstGeom prst="wedgeRoundRectCallout">
            <a:avLst>
              <a:gd name="adj1" fmla="val 56851"/>
              <a:gd name="adj2" fmla="val 31955"/>
              <a:gd name="adj3" fmla="val 16667"/>
            </a:avLst>
          </a:prstGeom>
          <a:solidFill>
            <a:srgbClr val="CAD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边长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厘米的正方形的面积虽然大于桌面的面积，但是边长小于桌面的直径，不能完全盖住桌面，所以不能用。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63980" y="4829492"/>
            <a:ext cx="102196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的桌布比较合适。边长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的桌布虽然可以盖住桌面，但是太大了也是浪费。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 animBg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Microsoft Office PowerPoint</Application>
  <PresentationFormat>宽屏</PresentationFormat>
  <Paragraphs>128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Calibri</vt:lpstr>
      <vt:lpstr>楷体</vt:lpstr>
      <vt:lpstr>微软雅黑</vt:lpstr>
      <vt:lpstr>宋体</vt:lpstr>
      <vt:lpstr>Wingdings</vt:lpstr>
      <vt:lpstr>Arial</vt:lpstr>
      <vt:lpstr>Times New Roman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2023-01-16T16:55:27Z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6CAB5592BE804714B2446E96A922C6F2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