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435" r:id="rId2"/>
    <p:sldId id="451" r:id="rId3"/>
    <p:sldId id="452" r:id="rId4"/>
    <p:sldId id="466" r:id="rId5"/>
    <p:sldId id="453" r:id="rId6"/>
    <p:sldId id="464" r:id="rId7"/>
    <p:sldId id="465" r:id="rId8"/>
    <p:sldId id="454" r:id="rId9"/>
    <p:sldId id="383" r:id="rId10"/>
    <p:sldId id="414" r:id="rId11"/>
    <p:sldId id="415" r:id="rId12"/>
    <p:sldId id="455" r:id="rId13"/>
    <p:sldId id="456" r:id="rId14"/>
    <p:sldId id="403" r:id="rId15"/>
    <p:sldId id="441" r:id="rId16"/>
    <p:sldId id="442" r:id="rId17"/>
    <p:sldId id="468" r:id="rId18"/>
    <p:sldId id="457" r:id="rId19"/>
    <p:sldId id="458" r:id="rId20"/>
    <p:sldId id="459" r:id="rId21"/>
    <p:sldId id="469" r:id="rId22"/>
    <p:sldId id="470" r:id="rId23"/>
    <p:sldId id="460" r:id="rId24"/>
    <p:sldId id="477" r:id="rId25"/>
    <p:sldId id="475" r:id="rId26"/>
    <p:sldId id="474" r:id="rId27"/>
    <p:sldId id="482" r:id="rId28"/>
    <p:sldId id="407" r:id="rId29"/>
    <p:sldId id="484" r:id="rId3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600CC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>
      <p:cViewPr>
        <p:scale>
          <a:sx n="100" d="100"/>
          <a:sy n="100" d="100"/>
        </p:scale>
        <p:origin x="-330" y="-804"/>
      </p:cViewPr>
      <p:guideLst>
        <p:guide orient="horz" pos="1620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1A428-E5F7-4FCB-A5B8-08BB33C7E52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4CEB-5680-426B-8324-C6D766A476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CEB-5680-426B-8324-C6D766A4761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B7B3E-77DA-4A2F-BC2E-55242D5969B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31B3-29B5-41EF-8D6E-03F40560636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0C700-6030-4EC5-B5CF-47F3EFDFBBD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A1DA5-78B9-4777-91C4-571537870CE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A9CB-D2AA-42A8-B69C-95AC044E09E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6D18-AA65-4425-B666-CC691124EBA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3FE8C-7D4D-4D7E-B48A-69974B794CE2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0" name="矩形 9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702D-2E6B-455C-BA6D-3659DBACFBF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421D7-9FDA-45FF-B88E-AFF7F25C382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50611-39E1-491C-B4C6-C21029C02CF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8BAE-B2EB-4C9A-8447-9CC80EB367B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5B2B69A-94B5-42F4-A02A-B8377344EB7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C:\Users\Administrator\Desktop\U1L1\U1L11004.mp3" TargetMode="External"/><Relationship Id="rId7" Type="http://schemas.openxmlformats.org/officeDocument/2006/relationships/image" Target="../media/image20.jpeg"/><Relationship Id="rId2" Type="http://schemas.openxmlformats.org/officeDocument/2006/relationships/audio" Target="file:///C:\Users\Administrator\Desktop\U1L1\U1L11003.mp3" TargetMode="External"/><Relationship Id="rId1" Type="http://schemas.microsoft.com/office/2007/relationships/media" Target="file:///C:\Users\Administrator\Desktop\U1L1\U1L11003.mp3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U1L1\U1L11004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U1L1_1.swf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file:///C:\Users\Administrator\Desktop\U1L1\U1L11002.mp3" TargetMode="External"/><Relationship Id="rId1" Type="http://schemas.microsoft.com/office/2007/relationships/media" Target="file:///C:\Users\Administrator\Desktop\U1L1\U1L11002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1530" y="863568"/>
            <a:ext cx="7960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</a:rPr>
              <a:t>Unit 1 </a:t>
            </a:r>
            <a:r>
              <a:rPr lang="en-US" altLang="zh-CN" sz="2800" b="1" dirty="0">
                <a:solidFill>
                  <a:schemeClr val="accent2"/>
                </a:solidFill>
              </a:rPr>
              <a:t>Winter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Holidays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80653" y="2072729"/>
            <a:ext cx="8153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latin typeface="Times New Roman" panose="02020603050405020304" pitchFamily="18" charset="0"/>
              </a:rPr>
              <a:t>What did you do in the holidays?</a:t>
            </a:r>
          </a:p>
        </p:txBody>
      </p:sp>
      <p:sp>
        <p:nvSpPr>
          <p:cNvPr id="6148" name="AutoShape 4" descr="u=237905748,2072161535&amp;fm=90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39" y="3939902"/>
            <a:ext cx="913946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=3906498187,784207252&amp;fm=23&amp;gp=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" y="141685"/>
            <a:ext cx="3384550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u=2159897180,599612322&amp;fm=21&amp;gp=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1" y="141685"/>
            <a:ext cx="3495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u=3040997690,3237862841&amp;fm=21&amp;gp=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1" y="2085975"/>
            <a:ext cx="3357563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u=1206913090,1399186290&amp;fm=21&amp;gp=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2194322"/>
            <a:ext cx="33988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84439" y="4030266"/>
            <a:ext cx="3895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800" b="1">
                <a:latin typeface="Times New Roman" panose="02020603050405020304" pitchFamily="18" charset="0"/>
              </a:rPr>
              <a:t>Beijing </a:t>
            </a:r>
            <a:r>
              <a:rPr lang="zh-CN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Opera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-180975" y="573881"/>
            <a:ext cx="5545138" cy="1107996"/>
            <a:chOff x="-180528" y="764704"/>
            <a:chExt cx="5544369" cy="1478855"/>
          </a:xfrm>
        </p:grpSpPr>
        <p:sp>
          <p:nvSpPr>
            <p:cNvPr id="12298" name="椭圆形标注 6"/>
            <p:cNvSpPr>
              <a:spLocks noChangeArrowheads="1"/>
            </p:cNvSpPr>
            <p:nvPr/>
          </p:nvSpPr>
          <p:spPr bwMode="auto">
            <a:xfrm>
              <a:off x="-180528" y="764704"/>
              <a:ext cx="4608512" cy="1152128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2299" name="Text Box 4"/>
            <p:cNvSpPr txBox="1">
              <a:spLocks noChangeArrowheads="1"/>
            </p:cNvSpPr>
            <p:nvPr/>
          </p:nvSpPr>
          <p:spPr bwMode="auto">
            <a:xfrm>
              <a:off x="323528" y="764704"/>
              <a:ext cx="5040313" cy="147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4400" b="1">
                  <a:latin typeface="Times New Roman" panose="02020603050405020304" pitchFamily="18" charset="0"/>
                </a:rPr>
                <a:t>Was it fun?</a:t>
              </a:r>
              <a:endParaRPr lang="zh-CN" altLang="en-US" sz="4400" b="1">
                <a:latin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11"/>
          <p:cNvGrpSpPr/>
          <p:nvPr/>
        </p:nvGrpSpPr>
        <p:grpSpPr bwMode="auto">
          <a:xfrm>
            <a:off x="3743326" y="1977629"/>
            <a:ext cx="5479151" cy="864394"/>
            <a:chOff x="3743400" y="2636912"/>
            <a:chExt cx="5479844" cy="1152128"/>
          </a:xfrm>
        </p:grpSpPr>
        <p:sp>
          <p:nvSpPr>
            <p:cNvPr id="12296" name="椭圆形标注 7"/>
            <p:cNvSpPr>
              <a:spLocks noChangeArrowheads="1"/>
            </p:cNvSpPr>
            <p:nvPr/>
          </p:nvSpPr>
          <p:spPr bwMode="auto">
            <a:xfrm>
              <a:off x="3743400" y="2636912"/>
              <a:ext cx="5400600" cy="1152128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3779912" y="2924945"/>
              <a:ext cx="5443332" cy="86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Times New Roman" panose="02020603050405020304" pitchFamily="18" charset="0"/>
                  <a:sym typeface="Arial" panose="020B0604020202020204" pitchFamily="34" charset="0"/>
                </a:rPr>
                <a:t>Yes, but </a:t>
              </a:r>
              <a:r>
                <a:rPr lang="zh-CN" altLang="en-US" sz="3600" b="1" u="sng">
                  <a:latin typeface="Times New Roman" panose="02020603050405020304" pitchFamily="18" charset="0"/>
                  <a:sym typeface="Arial" panose="020B0604020202020204" pitchFamily="34" charset="0"/>
                </a:rPr>
                <a:t>                           </a:t>
              </a:r>
              <a:r>
                <a:rPr lang="zh-CN" altLang="en-US" sz="3600" b="1">
                  <a:latin typeface="Times New Roman" panose="02020603050405020304" pitchFamily="18" charset="0"/>
                  <a:sym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12292" name="Picture 8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1707356"/>
            <a:ext cx="3756025" cy="20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L110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2779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8626" y="2139554"/>
            <a:ext cx="310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  <a:sym typeface="Arial" panose="020B0604020202020204" pitchFamily="34" charset="0"/>
              </a:rPr>
              <a:t>a l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zh-CN" altLang="en-US" sz="3600" b="1">
                <a:latin typeface="Times New Roman" panose="02020603050405020304" pitchFamily="18" charset="0"/>
                <a:sym typeface="Arial" panose="020B0604020202020204" pitchFamily="34" charset="0"/>
              </a:rPr>
              <a:t>ttle d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zh-CN" altLang="en-US" sz="3600" b="1">
                <a:latin typeface="Times New Roman" panose="02020603050405020304" pitchFamily="18" charset="0"/>
                <a:sym typeface="Arial" panose="020B0604020202020204" pitchFamily="34" charset="0"/>
              </a:rPr>
              <a:t>ff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zh-CN" altLang="en-US" sz="3600" b="1">
                <a:latin typeface="Times New Roman" panose="02020603050405020304" pitchFamily="18" charset="0"/>
                <a:sym typeface="Arial" panose="020B0604020202020204" pitchFamily="34" charset="0"/>
              </a:rPr>
              <a:t>cult</a:t>
            </a:r>
            <a:endParaRPr lang="zh-CN" altLang="en-US" sz="3600"/>
          </a:p>
        </p:txBody>
      </p:sp>
      <p:pic>
        <p:nvPicPr>
          <p:cNvPr id="10" name="U1L110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7421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Img2704056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9" y="627460"/>
            <a:ext cx="2141537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a32b76d9jw1e8sqhq0uskj20ct0hmgm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627460"/>
            <a:ext cx="2146300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t01fa570bc99c0e56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545431"/>
            <a:ext cx="2139950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1619251" y="3868341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It’s _________________.</a:t>
            </a:r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1042989" y="4354116"/>
            <a:ext cx="345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 little difficult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4356100" y="4354116"/>
            <a:ext cx="3455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very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9" y="735806"/>
            <a:ext cx="1804987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6" y="789385"/>
            <a:ext cx="18002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9" y="789385"/>
            <a:ext cx="1927225" cy="24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4427539" y="2031206"/>
            <a:ext cx="23812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342" name="Group 7"/>
          <p:cNvGrpSpPr/>
          <p:nvPr/>
        </p:nvGrpSpPr>
        <p:grpSpPr bwMode="auto">
          <a:xfrm>
            <a:off x="1116013" y="3474244"/>
            <a:ext cx="7200900" cy="2246709"/>
            <a:chOff x="703" y="2918"/>
            <a:chExt cx="4536" cy="1887"/>
          </a:xfrm>
        </p:grpSpPr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703" y="2918"/>
              <a:ext cx="953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2245" y="2918"/>
              <a:ext cx="1134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4150" y="2918"/>
              <a:ext cx="1089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3492501" y="627460"/>
            <a:ext cx="2232025" cy="275391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14344" name="Picture 13" descr="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03609"/>
            <a:ext cx="1655762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9" y="3489723"/>
            <a:ext cx="4668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latin typeface="Times New Roman" panose="02020603050405020304" pitchFamily="18" charset="0"/>
              </a:rPr>
              <a:t>I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zh-CN" altLang="en-US" sz="4400" b="1" dirty="0">
                <a:latin typeface="Times New Roman" panose="02020603050405020304" pitchFamily="18" charset="0"/>
              </a:rPr>
              <a:t> to Hainan.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1220761"/>
            <a:ext cx="8639175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What </a:t>
            </a:r>
            <a:r>
              <a:rPr lang="zh-CN" altLang="en-US" sz="4400" b="1" dirty="0">
                <a:latin typeface="Times New Roman" panose="02020603050405020304" pitchFamily="18" charset="0"/>
              </a:rPr>
              <a:t>did</a:t>
            </a:r>
            <a:r>
              <a:rPr lang="en-US" altLang="zh-CN" sz="4400" b="1" dirty="0">
                <a:latin typeface="Times New Roman" panose="02020603050405020304" pitchFamily="18" charset="0"/>
              </a:rPr>
              <a:t> </a:t>
            </a:r>
            <a:r>
              <a:rPr lang="zh-CN" altLang="en-US" sz="4400" b="1" dirty="0">
                <a:latin typeface="Times New Roman" panose="02020603050405020304" pitchFamily="18" charset="0"/>
              </a:rPr>
              <a:t>you</a:t>
            </a:r>
            <a:r>
              <a:rPr lang="en-US" altLang="zh-CN" sz="4400" b="1" dirty="0">
                <a:latin typeface="Times New Roman" panose="02020603050405020304" pitchFamily="18" charset="0"/>
              </a:rPr>
              <a:t> do</a:t>
            </a:r>
            <a:r>
              <a:rPr lang="zh-CN" altLang="en-US" sz="4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Times New Roman" panose="02020603050405020304" pitchFamily="18" charset="0"/>
              </a:rPr>
              <a:t>            in the holidays</a:t>
            </a:r>
            <a:r>
              <a:rPr lang="en-US" altLang="zh-CN" sz="4400" b="1" dirty="0">
                <a:latin typeface="Times New Roman" panose="02020603050405020304" pitchFamily="18" charset="0"/>
              </a:rPr>
              <a:t>,</a:t>
            </a:r>
            <a:r>
              <a:rPr lang="en-US" altLang="zh-CN" sz="4400" b="1" dirty="0" err="1">
                <a:latin typeface="Times New Roman" panose="02020603050405020304" pitchFamily="18" charset="0"/>
              </a:rPr>
              <a:t>Wanghong</a:t>
            </a:r>
            <a:r>
              <a:rPr lang="en-US" altLang="zh-CN" sz="4400" b="1" dirty="0">
                <a:latin typeface="Times New Roman" panose="02020603050405020304" pitchFamily="18" charset="0"/>
              </a:rPr>
              <a:t>?</a:t>
            </a:r>
            <a:endParaRPr lang="en-US" altLang="zh-CN" sz="18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86916"/>
            <a:ext cx="2959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accent2"/>
                </a:solidFill>
              </a:rPr>
              <a:t>listen and find</a:t>
            </a:r>
          </a:p>
        </p:txBody>
      </p:sp>
      <p:pic>
        <p:nvPicPr>
          <p:cNvPr id="15365" name="Picture 6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65535"/>
            <a:ext cx="2305050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787254"/>
            <a:ext cx="2603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42939" y="3482579"/>
            <a:ext cx="6840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b="1">
                <a:latin typeface="Times New Roman" panose="02020603050405020304" pitchFamily="18" charset="0"/>
              </a:rPr>
              <a:t>It's a beautiful 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  <a:r>
              <a:rPr lang="zh-CN" altLang="en-US" sz="4400" b="1">
                <a:latin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387" name="Picture 6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95263"/>
            <a:ext cx="2305050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u=3301739124,1210726123&amp;fm=21&amp;gp=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274219"/>
            <a:ext cx="2513012" cy="14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users\administrator\appdata\roaming\360se6\User Data\temp\xpic5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627313" y="303610"/>
            <a:ext cx="1941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0000"/>
                </a:solidFill>
              </a:rPr>
              <a:t>海    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2085975"/>
            <a:ext cx="46682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Times New Roman" panose="02020603050405020304" pitchFamily="18" charset="0"/>
              </a:rPr>
              <a:t>I 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zh-CN" altLang="en-US" sz="4400" b="1">
                <a:latin typeface="Times New Roman" panose="02020603050405020304" pitchFamily="18" charset="0"/>
              </a:rPr>
              <a:t> to Hainan.  </a:t>
            </a:r>
          </a:p>
          <a:p>
            <a:pPr eaLnBrk="1" hangingPunct="1"/>
            <a:r>
              <a:rPr lang="zh-CN" altLang="en-US" sz="2400">
                <a:solidFill>
                  <a:srgbClr val="0000FF"/>
                </a:solidFill>
              </a:rPr>
              <a:t>（go  的过去式）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0976" y="682228"/>
            <a:ext cx="7991475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4400" b="1">
                <a:latin typeface="Times New Roman" panose="02020603050405020304" pitchFamily="18" charset="0"/>
              </a:rPr>
              <a:t>What </a:t>
            </a:r>
            <a:r>
              <a:rPr lang="zh-CN" altLang="en-US" sz="4400" b="1">
                <a:latin typeface="Times New Roman" panose="02020603050405020304" pitchFamily="18" charset="0"/>
              </a:rPr>
              <a:t>did</a:t>
            </a:r>
            <a:r>
              <a:rPr lang="en-US" altLang="zh-CN" sz="4400" b="1">
                <a:latin typeface="Times New Roman" panose="02020603050405020304" pitchFamily="18" charset="0"/>
              </a:rPr>
              <a:t> </a:t>
            </a:r>
            <a:r>
              <a:rPr lang="zh-CN" altLang="en-US" sz="4400" b="1">
                <a:latin typeface="Times New Roman" panose="02020603050405020304" pitchFamily="18" charset="0"/>
              </a:rPr>
              <a:t>you</a:t>
            </a:r>
            <a:r>
              <a:rPr lang="en-US" altLang="zh-CN" sz="4400" b="1">
                <a:latin typeface="Times New Roman" panose="02020603050405020304" pitchFamily="18" charset="0"/>
              </a:rPr>
              <a:t> do</a:t>
            </a:r>
            <a:r>
              <a:rPr lang="zh-CN" altLang="en-US" sz="44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4400" b="1">
                <a:latin typeface="Times New Roman" panose="02020603050405020304" pitchFamily="18" charset="0"/>
              </a:rPr>
              <a:t>            in the 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holidays</a:t>
            </a:r>
            <a:r>
              <a:rPr lang="zh-CN" altLang="en-US" sz="4400" b="1">
                <a:latin typeface="Times New Roman" panose="02020603050405020304" pitchFamily="18" charset="0"/>
              </a:rPr>
              <a:t>?</a:t>
            </a:r>
            <a:endParaRPr lang="zh-CN" altLang="en-US" sz="1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" y="86916"/>
            <a:ext cx="3104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chemeClr val="accent2"/>
                </a:solidFill>
                <a:hlinkClick r:id="rId3" action="ppaction://hlinkfile"/>
              </a:rPr>
              <a:t>Watch and find</a:t>
            </a:r>
            <a:endParaRPr lang="en-US" altLang="zh-CN" sz="3200" b="1">
              <a:solidFill>
                <a:schemeClr val="accent2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2939" y="3482579"/>
            <a:ext cx="6840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b="1">
                <a:latin typeface="Times New Roman" panose="02020603050405020304" pitchFamily="18" charset="0"/>
              </a:rPr>
              <a:t>It's a beautiful 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  <a:r>
              <a:rPr lang="zh-CN" altLang="en-US" sz="4400" b="1">
                <a:latin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7414" name="Picture 6" descr="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5263"/>
            <a:ext cx="2305050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15704"/>
            <a:ext cx="2603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u=3301739124,1210726123&amp;fm=21&amp;gp=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3274219"/>
            <a:ext cx="2513012" cy="14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c:\users\administrator\appdata\roaming\360se6\User Data\temp\7787443_185016362138_2.jpg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350" y="3939902"/>
            <a:ext cx="68405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b="1" i="1" dirty="0">
                <a:latin typeface="Times New Roman" panose="02020603050405020304" pitchFamily="18" charset="0"/>
              </a:rPr>
              <a:t>It</a:t>
            </a:r>
            <a:r>
              <a:rPr lang="en-US" altLang="zh-CN" sz="4400" b="1" i="1" dirty="0">
                <a:latin typeface="Times New Roman" panose="02020603050405020304" pitchFamily="18" charset="0"/>
              </a:rPr>
              <a:t>’</a:t>
            </a:r>
            <a:r>
              <a:rPr lang="zh-CN" altLang="en-US" sz="4400" b="1" i="1" dirty="0">
                <a:latin typeface="Times New Roman" panose="02020603050405020304" pitchFamily="18" charset="0"/>
              </a:rPr>
              <a:t>s a beautiful</a:t>
            </a:r>
            <a:r>
              <a:rPr lang="zh-CN" altLang="en-US" sz="4400" b="1" i="1" u="sng" dirty="0">
                <a:latin typeface="Times New Roman" panose="02020603050405020304" pitchFamily="18" charset="0"/>
              </a:rPr>
              <a:t>               </a:t>
            </a:r>
            <a:r>
              <a:rPr lang="zh-CN" altLang="en-US" sz="4400" b="1" i="1" dirty="0">
                <a:latin typeface="Times New Roman" panose="02020603050405020304" pitchFamily="18" charset="0"/>
              </a:rPr>
              <a:t>.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132138" y="951310"/>
            <a:ext cx="1941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0000"/>
                </a:solidFill>
              </a:rPr>
              <a:t>海    南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92725" y="4048248"/>
            <a:ext cx="1404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50032"/>
            <a:ext cx="6870700" cy="578644"/>
          </a:xfrm>
        </p:spPr>
        <p:txBody>
          <a:bodyPr/>
          <a:lstStyle/>
          <a:p>
            <a:r>
              <a:rPr lang="en-US" altLang="zh-CN" b="1" i="1" smtClean="0">
                <a:latin typeface="Times New Roman" panose="02020603050405020304" pitchFamily="18" charset="0"/>
              </a:rPr>
              <a:t>It's a beautiful ______.</a:t>
            </a:r>
            <a:endParaRPr lang="en-US" altLang="zh-CN" sz="400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237164" y="282179"/>
            <a:ext cx="14061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1547814" y="1113235"/>
            <a:ext cx="6036310" cy="3078241"/>
            <a:chOff x="0" y="0"/>
            <a:chExt cx="9505" cy="6463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505" cy="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681" y="454"/>
              <a:ext cx="2366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</a:rPr>
                <a:t>Qingdao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beijing1(4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4" y="1707357"/>
            <a:ext cx="5616575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27088" y="789385"/>
            <a:ext cx="6870700" cy="57864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rPr>
              <a:t>It's a </a:t>
            </a:r>
            <a:r>
              <a:rPr lang="en-US" sz="4400" b="1" i="1" ker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rPr>
              <a:t>beautiful ______.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64163" y="844154"/>
            <a:ext cx="1295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9" y="735806"/>
            <a:ext cx="1804987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6" y="789385"/>
            <a:ext cx="18002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6" y="789385"/>
            <a:ext cx="1927225" cy="24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>
            <a:off x="4427539" y="2031206"/>
            <a:ext cx="23812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486" name="Group 7"/>
          <p:cNvGrpSpPr/>
          <p:nvPr/>
        </p:nvGrpSpPr>
        <p:grpSpPr bwMode="auto">
          <a:xfrm>
            <a:off x="1116013" y="3474244"/>
            <a:ext cx="7200900" cy="2246709"/>
            <a:chOff x="703" y="2918"/>
            <a:chExt cx="4536" cy="1887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703" y="2918"/>
              <a:ext cx="953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245" y="2918"/>
              <a:ext cx="1134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150" y="2918"/>
              <a:ext cx="1089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539751" y="681038"/>
            <a:ext cx="2232025" cy="27539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 txBox="1">
            <a:spLocks noChangeArrowheads="1"/>
          </p:cNvSpPr>
          <p:nvPr/>
        </p:nvSpPr>
        <p:spPr bwMode="auto">
          <a:xfrm>
            <a:off x="1692275" y="4083844"/>
            <a:ext cx="554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3600"/>
          </a:p>
        </p:txBody>
      </p:sp>
      <p:grpSp>
        <p:nvGrpSpPr>
          <p:cNvPr id="2" name="Group 12"/>
          <p:cNvGrpSpPr/>
          <p:nvPr/>
        </p:nvGrpSpPr>
        <p:grpSpPr bwMode="auto">
          <a:xfrm>
            <a:off x="611189" y="0"/>
            <a:ext cx="7920037" cy="3706416"/>
            <a:chOff x="431" y="436"/>
            <a:chExt cx="4989" cy="3113"/>
          </a:xfrm>
        </p:grpSpPr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1020" y="2851"/>
              <a:ext cx="358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    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holiday  </a:t>
              </a: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 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054" name="Picture 11" descr="200918183049333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1" y="436"/>
              <a:ext cx="4989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267744" y="3939902"/>
            <a:ext cx="3959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</a:rPr>
              <a:t>假期，休息日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4" y="681037"/>
            <a:ext cx="28082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 bwMode="auto">
          <a:xfrm>
            <a:off x="250825" y="735806"/>
            <a:ext cx="6516688" cy="971550"/>
            <a:chOff x="295" y="663"/>
            <a:chExt cx="3674" cy="816"/>
          </a:xfrm>
        </p:grpSpPr>
        <p:sp>
          <p:nvSpPr>
            <p:cNvPr id="21517" name="AutoShape 11"/>
            <p:cNvSpPr>
              <a:spLocks noChangeArrowheads="1"/>
            </p:cNvSpPr>
            <p:nvPr/>
          </p:nvSpPr>
          <p:spPr bwMode="auto">
            <a:xfrm>
              <a:off x="295" y="663"/>
              <a:ext cx="3674" cy="816"/>
            </a:xfrm>
            <a:prstGeom prst="cloudCallout">
              <a:avLst>
                <a:gd name="adj1" fmla="val 54056"/>
                <a:gd name="adj2" fmla="val -514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657" y="890"/>
              <a:ext cx="31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Did you </a:t>
              </a:r>
              <a:r>
                <a:rPr lang="en-US" altLang="zh-CN" sz="2800" b="1" u="sng">
                  <a:latin typeface="Times New Roman" panose="02020603050405020304" pitchFamily="18" charset="0"/>
                </a:rPr>
                <a:t>          </a:t>
              </a:r>
              <a:r>
                <a:rPr lang="en-US" altLang="zh-CN" sz="2800" b="1">
                  <a:latin typeface="Times New Roman" panose="02020603050405020304" pitchFamily="18" charset="0"/>
                </a:rPr>
                <a:t>your holidays, Peter?</a:t>
              </a:r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1" y="2680097"/>
            <a:ext cx="8543925" cy="1654969"/>
            <a:chOff x="0" y="2251"/>
            <a:chExt cx="5382" cy="1390"/>
          </a:xfrm>
        </p:grpSpPr>
        <p:pic>
          <p:nvPicPr>
            <p:cNvPr id="21513" name="Picture 13" descr="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2296"/>
              <a:ext cx="1640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4" name="Group 17"/>
            <p:cNvGrpSpPr/>
            <p:nvPr/>
          </p:nvGrpSpPr>
          <p:grpSpPr bwMode="auto">
            <a:xfrm>
              <a:off x="0" y="2251"/>
              <a:ext cx="4422" cy="1390"/>
              <a:chOff x="0" y="2251"/>
              <a:chExt cx="4422" cy="1390"/>
            </a:xfrm>
          </p:grpSpPr>
          <p:sp>
            <p:nvSpPr>
              <p:cNvPr id="21515" name="AutoShape 15"/>
              <p:cNvSpPr>
                <a:spLocks noChangeArrowheads="1"/>
              </p:cNvSpPr>
              <p:nvPr/>
            </p:nvSpPr>
            <p:spPr bwMode="auto">
              <a:xfrm>
                <a:off x="0" y="2251"/>
                <a:ext cx="4218" cy="1315"/>
              </a:xfrm>
              <a:prstGeom prst="cloudCallout">
                <a:avLst>
                  <a:gd name="adj1" fmla="val 54056"/>
                  <a:gd name="adj2" fmla="val -977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1516" name="Text Box 16"/>
              <p:cNvSpPr txBox="1">
                <a:spLocks noChangeArrowheads="1"/>
              </p:cNvSpPr>
              <p:nvPr/>
            </p:nvSpPr>
            <p:spPr bwMode="auto">
              <a:xfrm>
                <a:off x="567" y="2478"/>
                <a:ext cx="3855" cy="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Yes. I </a:t>
                </a:r>
                <a:r>
                  <a:rPr lang="en-US" altLang="zh-CN" sz="2800" b="1" u="sng">
                    <a:latin typeface="Times New Roman" panose="02020603050405020304" pitchFamily="18" charset="0"/>
                  </a:rPr>
                  <a:t>                         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to Canada.                        I visited my </a:t>
                </a:r>
                <a:r>
                  <a:rPr lang="en-US" altLang="zh-CN" sz="2800" b="1" u="sng">
                    <a:latin typeface="Times New Roman" panose="02020603050405020304" pitchFamily="18" charset="0"/>
                  </a:rPr>
                  <a:t>              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and </a:t>
                </a:r>
                <a:r>
                  <a:rPr lang="en-US" altLang="zh-CN" sz="2800" b="1" u="sng">
                    <a:latin typeface="Times New Roman" panose="02020603050405020304" pitchFamily="18" charset="0"/>
                  </a:rPr>
                  <a:t>              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many pictures.</a:t>
                </a:r>
                <a:r>
                  <a:rPr lang="en-US" altLang="zh-CN" sz="2800" b="1" u="sng">
                    <a:latin typeface="Times New Roman" panose="02020603050405020304" pitchFamily="18" charset="0"/>
                  </a:rPr>
                  <a:t>               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24076" y="897732"/>
            <a:ext cx="1261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195513" y="2895600"/>
            <a:ext cx="27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went back </a:t>
            </a:r>
            <a:endParaRPr lang="zh-CN" altLang="en-US" sz="32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43213" y="3219451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friends</a:t>
            </a:r>
            <a:endParaRPr lang="zh-CN" altLang="en-US" sz="2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932364" y="3219450"/>
            <a:ext cx="1056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latin typeface="Times New Roman" panose="02020603050405020304" pitchFamily="18" charset="0"/>
              </a:rPr>
              <a:t>took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1383506"/>
            <a:ext cx="5111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92275" y="465534"/>
            <a:ext cx="6692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i="1">
                <a:latin typeface="Times New Roman" panose="02020603050405020304" pitchFamily="18" charset="0"/>
              </a:rPr>
              <a:t>Let</a:t>
            </a:r>
            <a:r>
              <a:rPr lang="en-US" altLang="zh-CN" sz="4800" b="1" i="1">
                <a:latin typeface="Times New Roman" panose="02020603050405020304" pitchFamily="18" charset="0"/>
              </a:rPr>
              <a:t>’</a:t>
            </a:r>
            <a:r>
              <a:rPr lang="zh-CN" altLang="en-US" sz="4800" b="1" i="1">
                <a:latin typeface="Times New Roman" panose="02020603050405020304" pitchFamily="18" charset="0"/>
              </a:rPr>
              <a:t>s </a:t>
            </a:r>
            <a:r>
              <a:rPr lang="zh-CN" altLang="en-US" sz="4800" b="1" i="1" u="sng">
                <a:latin typeface="Times New Roman" panose="02020603050405020304" pitchFamily="18" charset="0"/>
              </a:rPr>
              <a:t>        </a:t>
            </a:r>
            <a:r>
              <a:rPr lang="zh-CN" altLang="en-US" sz="4800" b="1" i="1">
                <a:latin typeface="Times New Roman" panose="02020603050405020304" pitchFamily="18" charset="0"/>
              </a:rPr>
              <a:t>nice food.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59113" y="519113"/>
            <a:ext cx="13244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09701" y="478632"/>
            <a:ext cx="6691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i="1">
                <a:latin typeface="Times New Roman" panose="02020603050405020304" pitchFamily="18" charset="0"/>
              </a:rPr>
              <a:t>Let's______ the music.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43213" y="532210"/>
            <a:ext cx="1954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</a:p>
        </p:txBody>
      </p:sp>
      <p:graphicFrame>
        <p:nvGraphicFramePr>
          <p:cNvPr id="2355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86025" y="1546225"/>
          <a:ext cx="390525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r:id="rId4" imgW="3133725" imgH="1962150" progId="PBrush">
                  <p:embed/>
                </p:oleObj>
              </mc:Choice>
              <mc:Fallback>
                <p:oleObj r:id="rId4" imgW="3133725" imgH="196215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546225"/>
                        <a:ext cx="390525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utoUpdateAnimBg="0"/>
      <p:bldP spid="2560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5" descr="u=1931530814,3667371389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422"/>
            <a:ext cx="9144000" cy="48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/>
          <p:cNvSpPr>
            <a:spLocks noChangeArrowheads="1"/>
          </p:cNvSpPr>
          <p:nvPr/>
        </p:nvSpPr>
        <p:spPr bwMode="auto">
          <a:xfrm>
            <a:off x="250825" y="465535"/>
            <a:ext cx="2376488" cy="54054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4580" name="Text Box 14"/>
          <p:cNvSpPr txBox="1">
            <a:spLocks noChangeArrowheads="1"/>
          </p:cNvSpPr>
          <p:nvPr/>
        </p:nvSpPr>
        <p:spPr bwMode="auto">
          <a:xfrm>
            <a:off x="250825" y="519112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9900CC"/>
                </a:solidFill>
                <a:latin typeface="Times New Roman" panose="02020603050405020304" pitchFamily="18" charset="0"/>
              </a:rPr>
              <a:t>Let’s chant</a:t>
            </a:r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971551" y="1653779"/>
            <a:ext cx="77771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Holiday, holiday, enjoy holiday,                                                           Opera, opera, Beijing Opera,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Difficult, difficult, a little difficult,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Place, place, a beautiful place.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36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3850" y="1095704"/>
            <a:ext cx="8820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A:  Hi!...What did you do in the holidays?</a:t>
            </a:r>
          </a:p>
          <a:p>
            <a:pPr eaLnBrk="1" hangingPunct="1"/>
            <a:r>
              <a:rPr lang="en-US" altLang="zh-CN" sz="2000" b="1" i="1" dirty="0">
                <a:latin typeface="Times New Roman" panose="02020603050405020304" pitchFamily="18" charset="0"/>
              </a:rPr>
              <a:t>B:  I........</a:t>
            </a:r>
          </a:p>
          <a:p>
            <a:pPr eaLnBrk="1" hangingPunct="1"/>
            <a:r>
              <a:rPr lang="en-US" altLang="zh-CN" sz="20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A: What did you do in the holidays?</a:t>
            </a:r>
          </a:p>
          <a:p>
            <a:pPr eaLnBrk="1" hangingPunct="1"/>
            <a:r>
              <a:rPr lang="en-US" altLang="zh-CN" sz="2000" b="1" i="1" dirty="0">
                <a:latin typeface="Times New Roman" panose="02020603050405020304" pitchFamily="18" charset="0"/>
              </a:rPr>
              <a:t>B: I........</a:t>
            </a:r>
          </a:p>
          <a:p>
            <a:pPr eaLnBrk="1" hangingPunct="1"/>
            <a:r>
              <a:rPr lang="en-US" altLang="zh-CN" sz="20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A:  Goodbye!</a:t>
            </a:r>
          </a:p>
          <a:p>
            <a:pPr eaLnBrk="1" hangingPunct="1"/>
            <a:r>
              <a:rPr lang="en-US" altLang="zh-CN" sz="2000" b="1" i="1" dirty="0">
                <a:latin typeface="Times New Roman" panose="02020603050405020304" pitchFamily="18" charset="0"/>
              </a:rPr>
              <a:t>B:  Bye!</a:t>
            </a:r>
            <a:endParaRPr lang="zh-CN" alt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250825" y="465535"/>
            <a:ext cx="2376488" cy="54054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95289" y="381864"/>
            <a:ext cx="3241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  <a:endParaRPr lang="zh-CN" alt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6661150" y="411957"/>
            <a:ext cx="2482850" cy="1812132"/>
            <a:chOff x="4059" y="618"/>
            <a:chExt cx="1564" cy="1522"/>
          </a:xfrm>
        </p:grpSpPr>
        <p:pic>
          <p:nvPicPr>
            <p:cNvPr id="28688" name="Picture 7" descr="134MO3L630P-4311J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59" y="618"/>
              <a:ext cx="156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 Box 8"/>
            <p:cNvSpPr txBox="1">
              <a:spLocks noChangeArrowheads="1"/>
            </p:cNvSpPr>
            <p:nvPr/>
          </p:nvSpPr>
          <p:spPr bwMode="auto">
            <a:xfrm>
              <a:off x="4195" y="1752"/>
              <a:ext cx="12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took</a:t>
              </a:r>
              <a:r>
                <a:rPr lang="en-US" altLang="zh-CN" sz="2400" b="1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pictures</a:t>
              </a: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6659563" y="2301479"/>
            <a:ext cx="2305050" cy="1866901"/>
            <a:chOff x="2290" y="2432"/>
            <a:chExt cx="1452" cy="1568"/>
          </a:xfrm>
        </p:grpSpPr>
        <p:pic>
          <p:nvPicPr>
            <p:cNvPr id="28686" name="Picture 10" descr="4075160_095020899590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90" y="2432"/>
              <a:ext cx="1427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2336" y="3612"/>
              <a:ext cx="14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went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to Hainan</a:t>
              </a: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323850" y="3219451"/>
            <a:ext cx="2592388" cy="1866901"/>
            <a:chOff x="431" y="2432"/>
            <a:chExt cx="1633" cy="1568"/>
          </a:xfrm>
        </p:grpSpPr>
        <p:pic>
          <p:nvPicPr>
            <p:cNvPr id="28684" name="Picture 13" descr="0130000055646812960142668226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1" y="2432"/>
              <a:ext cx="1473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431" y="3612"/>
              <a:ext cx="163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visited</a:t>
              </a:r>
              <a:r>
                <a:rPr lang="en-US" altLang="zh-CN" sz="2400" b="1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my friends</a:t>
              </a: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059114" y="2950370"/>
            <a:ext cx="3203575" cy="2135982"/>
            <a:chOff x="3742" y="2160"/>
            <a:chExt cx="2018" cy="1794"/>
          </a:xfrm>
        </p:grpSpPr>
        <p:pic>
          <p:nvPicPr>
            <p:cNvPr id="28682" name="Picture 16" descr="3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2" y="2160"/>
              <a:ext cx="201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 Box 17"/>
            <p:cNvSpPr txBox="1">
              <a:spLocks noChangeArrowheads="1"/>
            </p:cNvSpPr>
            <p:nvPr/>
          </p:nvSpPr>
          <p:spPr bwMode="auto">
            <a:xfrm>
              <a:off x="4014" y="3566"/>
              <a:ext cx="174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played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 table tennis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1563638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In the winter holidays,</a:t>
            </a:r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 I </a:t>
            </a:r>
            <a:r>
              <a:rPr lang="zh-CN" altLang="en-US" sz="3600" b="1" i="1" u="sng" dirty="0">
                <a:solidFill>
                  <a:schemeClr val="tx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visited  </a:t>
            </a:r>
          </a:p>
          <a:p>
            <a:pPr eaLnBrk="1" hangingPunct="1"/>
            <a:r>
              <a:rPr lang="zh-CN" altLang="en-US" sz="3600" b="1" i="1" u="sng" dirty="0">
                <a:solidFill>
                  <a:schemeClr val="tx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relatives </a:t>
            </a:r>
            <a:r>
              <a:rPr lang="zh-CN" altLang="en-US" sz="3600" b="1" i="1" u="sng" dirty="0">
                <a:latin typeface="Times New Roman" panose="02020603050405020304" pitchFamily="18" charset="0"/>
                <a:sym typeface="宋体" panose="02010600030101010101" pitchFamily="2" charset="-122"/>
              </a:rPr>
              <a:t>with my family</a:t>
            </a:r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pPr eaLnBrk="1" hangingPunct="1"/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We </a:t>
            </a:r>
            <a:r>
              <a:rPr lang="zh-CN" altLang="en-US" sz="3600" b="1" i="1" u="sng" dirty="0">
                <a:solidFill>
                  <a:schemeClr val="tx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had a big dinner</a:t>
            </a:r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</a:p>
          <a:p>
            <a:pPr eaLnBrk="1" hangingPunct="1"/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We had a good time.</a:t>
            </a:r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zh-CN" altLang="en-US" sz="36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17600" y="303610"/>
            <a:ext cx="650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Arial Black" panose="020B0A04020102020204" pitchFamily="34" charset="0"/>
              </a:rPr>
              <a:t>My winter holidays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1059657"/>
            <a:ext cx="7301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In the winter holidays,</a:t>
            </a:r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 I __________.</a:t>
            </a:r>
          </a:p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I __________.</a:t>
            </a:r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And I _______.</a:t>
            </a:r>
          </a:p>
          <a:p>
            <a:pPr eaLnBrk="1" hangingPunct="1"/>
            <a:r>
              <a:rPr lang="zh-CN" altLang="en-US" sz="36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We had a good time.</a:t>
            </a:r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zh-CN" altLang="en-US" sz="36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17600" y="303610"/>
            <a:ext cx="650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latin typeface="Arial Black" panose="020B0A04020102020204" pitchFamily="34" charset="0"/>
              </a:rPr>
              <a:t>My winter holidays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552" y="2931790"/>
            <a:ext cx="651332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to...   watch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films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set off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fireworks </a:t>
            </a:r>
          </a:p>
          <a:p>
            <a:pPr eaLnBrk="1" hangingPunct="1"/>
            <a:r>
              <a:rPr lang="zh-CN" altLang="en-US" sz="2800" b="1" i="1" dirty="0">
                <a:latin typeface="Times New Roman" panose="02020603050405020304" pitchFamily="18" charset="0"/>
              </a:rPr>
              <a:t>visit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my relatives and friends</a:t>
            </a:r>
          </a:p>
          <a:p>
            <a:pPr eaLnBrk="1" hangingPunct="1"/>
            <a:r>
              <a:rPr lang="zh-CN" altLang="en-US" sz="2800" b="1" i="1" dirty="0">
                <a:latin typeface="Times New Roman" panose="02020603050405020304" pitchFamily="18" charset="0"/>
              </a:rPr>
              <a:t>climb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the hill    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had 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a big dinner  </a:t>
            </a:r>
          </a:p>
          <a:p>
            <a:pPr eaLnBrk="1" hangingPunct="1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shopping    play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 computer games...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=3620694123,1258540635&amp;fm=21&amp;gp=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91854"/>
            <a:ext cx="5329238" cy="26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09701" y="478632"/>
            <a:ext cx="6691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i="1">
                <a:latin typeface="Times New Roman" panose="02020603050405020304" pitchFamily="18" charset="0"/>
              </a:rPr>
              <a:t>Let's______ the sun.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43213" y="532210"/>
            <a:ext cx="1954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520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59546" y="1383507"/>
            <a:ext cx="62327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  <a:r>
              <a:rPr lang="zh-CN" altLang="en-US" sz="6000" b="1" i="1" dirty="0">
                <a:latin typeface="Times New Roman" panose="02020603050405020304" pitchFamily="18" charset="0"/>
              </a:rPr>
              <a:t> our holidays</a:t>
            </a:r>
            <a:r>
              <a:rPr lang="en-US" altLang="zh-CN" sz="6000" b="1" i="1" dirty="0"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zh-CN" altLang="en-US" sz="6000" b="1" i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zh-CN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  <a:r>
              <a:rPr lang="zh-CN" altLang="en-US" sz="6000" b="1" i="1" dirty="0">
                <a:latin typeface="Times New Roman" panose="02020603050405020304" pitchFamily="18" charset="0"/>
              </a:rPr>
              <a:t> our life!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utoUpdateAnimBg="0"/>
      <p:bldP spid="26628" grpId="0" bldLvl="0" autoUpdateAnimBg="0"/>
      <p:bldP spid="6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96875" y="34529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Test </a:t>
            </a:r>
            <a:endParaRPr lang="zh-CN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0828"/>
            <a:ext cx="9144000" cy="42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356100" y="186928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27538" y="2680098"/>
            <a:ext cx="1223962" cy="1620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500563" y="2733675"/>
            <a:ext cx="1008062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4356101" y="3651648"/>
            <a:ext cx="1152525" cy="1026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9542"/>
            <a:ext cx="9144000" cy="857250"/>
          </a:xfrm>
        </p:spPr>
        <p:txBody>
          <a:bodyPr/>
          <a:lstStyle/>
          <a:p>
            <a:r>
              <a:rPr lang="en-US" altLang="zh-CN" sz="6600" dirty="0" smtClean="0">
                <a:solidFill>
                  <a:srgbClr val="FF0000"/>
                </a:solidFill>
              </a:rPr>
              <a:t>Homework:</a:t>
            </a:r>
            <a:endParaRPr lang="en-US" altLang="zh-CN" sz="6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3833" y="2067694"/>
            <a:ext cx="9074671" cy="161481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Talk about your winter holidays</a:t>
            </a:r>
          </a:p>
          <a:p>
            <a:pPr>
              <a:buFontTx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with your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"/>
          <p:cNvGrpSpPr/>
          <p:nvPr/>
        </p:nvGrpSpPr>
        <p:grpSpPr bwMode="auto">
          <a:xfrm>
            <a:off x="395288" y="573881"/>
            <a:ext cx="5021262" cy="2682479"/>
            <a:chOff x="249" y="482"/>
            <a:chExt cx="3163" cy="2253"/>
          </a:xfrm>
        </p:grpSpPr>
        <p:pic>
          <p:nvPicPr>
            <p:cNvPr id="3081" name="Picture 8" descr="8075980_113851077390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482"/>
              <a:ext cx="3163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612" y="2296"/>
              <a:ext cx="21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summer holiday</a:t>
              </a: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4681538" y="573881"/>
            <a:ext cx="4462462" cy="2672954"/>
            <a:chOff x="2949" y="490"/>
            <a:chExt cx="2811" cy="2245"/>
          </a:xfrm>
        </p:grpSpPr>
        <p:pic>
          <p:nvPicPr>
            <p:cNvPr id="3079" name="Picture 9" descr="20140113_0f91de445ab971c83291ZDLlLHUxsBOe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49" y="490"/>
              <a:ext cx="2811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1"/>
            <p:cNvSpPr txBox="1">
              <a:spLocks noChangeArrowheads="1"/>
            </p:cNvSpPr>
            <p:nvPr/>
          </p:nvSpPr>
          <p:spPr bwMode="auto">
            <a:xfrm>
              <a:off x="3334" y="2296"/>
              <a:ext cx="190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winter holiday</a:t>
              </a: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2555875" y="1491854"/>
            <a:ext cx="4032250" cy="3438525"/>
            <a:chOff x="1610" y="1253"/>
            <a:chExt cx="2540" cy="2888"/>
          </a:xfrm>
        </p:grpSpPr>
        <p:pic>
          <p:nvPicPr>
            <p:cNvPr id="3077" name="Picture 15" descr="75117033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91" y="1253"/>
              <a:ext cx="2254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16"/>
            <p:cNvSpPr txBox="1">
              <a:spLocks noChangeArrowheads="1"/>
            </p:cNvSpPr>
            <p:nvPr/>
          </p:nvSpPr>
          <p:spPr bwMode="auto">
            <a:xfrm>
              <a:off x="1610" y="3702"/>
              <a:ext cx="25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Chinese holiday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36963" y="2844403"/>
            <a:ext cx="41767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</a:t>
            </a:r>
            <a:r>
              <a:rPr lang="zh-CN" altLang="en-US" sz="4400" b="1" i="1">
                <a:latin typeface="Times New Roman" panose="02020603050405020304" pitchFamily="18" charset="0"/>
              </a:rPr>
              <a:t>winter </a:t>
            </a:r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holidays</a:t>
            </a:r>
            <a:r>
              <a:rPr lang="zh-CN" altLang="en-US" sz="4400" b="1" i="1">
                <a:latin typeface="Times New Roman" panose="02020603050405020304" pitchFamily="18" charset="0"/>
              </a:rPr>
              <a:t> </a:t>
            </a:r>
            <a:r>
              <a:rPr lang="zh-CN" altLang="en-US" sz="36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90914" y="1113235"/>
            <a:ext cx="46137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>
                <a:latin typeface="Times New Roman" panose="02020603050405020304" pitchFamily="18" charset="0"/>
              </a:rPr>
              <a:t>summer </a:t>
            </a:r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holidays</a:t>
            </a:r>
            <a:r>
              <a:rPr lang="zh-CN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>
                <a:latin typeface="Times New Roman" panose="02020603050405020304" pitchFamily="18" charset="0"/>
              </a:rPr>
              <a:t>   </a:t>
            </a:r>
            <a:endParaRPr lang="zh-CN" altLang="en-US" sz="3600"/>
          </a:p>
        </p:txBody>
      </p:sp>
      <p:graphicFrame>
        <p:nvGraphicFramePr>
          <p:cNvPr id="4100" name="Object 2"/>
          <p:cNvGraphicFramePr/>
          <p:nvPr/>
        </p:nvGraphicFramePr>
        <p:xfrm>
          <a:off x="250825" y="141685"/>
          <a:ext cx="2590800" cy="156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4" imgW="5753100" imgH="4591050" progId="PBrush">
                  <p:embed/>
                </p:oleObj>
              </mc:Choice>
              <mc:Fallback>
                <p:oleObj r:id="rId4" imgW="5753100" imgH="4591050" progId="PBrus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685"/>
                        <a:ext cx="2590800" cy="156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16238" y="627460"/>
            <a:ext cx="51876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 dirty="0">
                <a:latin typeface="Times New Roman" panose="02020603050405020304" pitchFamily="18" charset="0"/>
              </a:rPr>
              <a:t>They go swimming in</a:t>
            </a:r>
          </a:p>
          <a:p>
            <a:pPr eaLnBrk="1" hangingPunct="1"/>
            <a:r>
              <a:rPr lang="zh-CN" altLang="en-US" sz="4400" b="1" i="1" dirty="0">
                <a:latin typeface="Times New Roman" panose="02020603050405020304" pitchFamily="18" charset="0"/>
              </a:rPr>
              <a:t>   _______________.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2247900"/>
            <a:ext cx="3146425" cy="159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3239" y="2499123"/>
            <a:ext cx="55306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 dirty="0">
                <a:latin typeface="Times New Roman" panose="02020603050405020304" pitchFamily="18" charset="0"/>
              </a:rPr>
              <a:t>They make a snowman</a:t>
            </a:r>
          </a:p>
          <a:p>
            <a:pPr eaLnBrk="1" hangingPunct="1"/>
            <a:r>
              <a:rPr lang="zh-CN" altLang="en-US" sz="4400" b="1" i="1" dirty="0">
                <a:latin typeface="Times New Roman" panose="02020603050405020304" pitchFamily="18" charset="0"/>
              </a:rPr>
              <a:t> in_______________.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5" grpId="0" bldLvl="0" autoUpdateAnimBg="0"/>
      <p:bldP spid="8195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692275" y="4083844"/>
            <a:ext cx="554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3600"/>
          </a:p>
        </p:txBody>
      </p:sp>
      <p:grpSp>
        <p:nvGrpSpPr>
          <p:cNvPr id="2" name="Group 24"/>
          <p:cNvGrpSpPr/>
          <p:nvPr/>
        </p:nvGrpSpPr>
        <p:grpSpPr bwMode="auto">
          <a:xfrm>
            <a:off x="611188" y="735807"/>
            <a:ext cx="2735262" cy="1812132"/>
            <a:chOff x="385" y="618"/>
            <a:chExt cx="1723" cy="1522"/>
          </a:xfrm>
        </p:grpSpPr>
        <p:pic>
          <p:nvPicPr>
            <p:cNvPr id="5139" name="Picture 12" descr="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7" y="618"/>
              <a:ext cx="1277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Text Box 16"/>
            <p:cNvSpPr txBox="1">
              <a:spLocks noChangeArrowheads="1"/>
            </p:cNvSpPr>
            <p:nvPr/>
          </p:nvSpPr>
          <p:spPr bwMode="auto">
            <a:xfrm>
              <a:off x="385" y="1752"/>
              <a:ext cx="172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had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a big dinner</a:t>
              </a:r>
            </a:p>
          </p:txBody>
        </p:sp>
      </p:grpSp>
      <p:grpSp>
        <p:nvGrpSpPr>
          <p:cNvPr id="3" name="Group 48"/>
          <p:cNvGrpSpPr/>
          <p:nvPr/>
        </p:nvGrpSpPr>
        <p:grpSpPr bwMode="auto">
          <a:xfrm>
            <a:off x="5940426" y="2571751"/>
            <a:ext cx="3203575" cy="2135982"/>
            <a:chOff x="3742" y="2160"/>
            <a:chExt cx="2018" cy="1794"/>
          </a:xfrm>
        </p:grpSpPr>
        <p:pic>
          <p:nvPicPr>
            <p:cNvPr id="5137" name="Picture 22" descr="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2160"/>
              <a:ext cx="201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Text Box 23"/>
            <p:cNvSpPr txBox="1">
              <a:spLocks noChangeArrowheads="1"/>
            </p:cNvSpPr>
            <p:nvPr/>
          </p:nvSpPr>
          <p:spPr bwMode="auto">
            <a:xfrm>
              <a:off x="4014" y="3566"/>
              <a:ext cx="174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played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 table tennis</a:t>
              </a:r>
            </a:p>
          </p:txBody>
        </p:sp>
      </p:grpSp>
      <p:grpSp>
        <p:nvGrpSpPr>
          <p:cNvPr id="4" name="Group 43"/>
          <p:cNvGrpSpPr/>
          <p:nvPr/>
        </p:nvGrpSpPr>
        <p:grpSpPr bwMode="auto">
          <a:xfrm>
            <a:off x="3635375" y="2895601"/>
            <a:ext cx="2305050" cy="1866901"/>
            <a:chOff x="2290" y="2432"/>
            <a:chExt cx="1452" cy="1568"/>
          </a:xfrm>
        </p:grpSpPr>
        <p:pic>
          <p:nvPicPr>
            <p:cNvPr id="5135" name="Picture 33" descr="4075160_095020899590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90" y="2432"/>
              <a:ext cx="1427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 Box 34"/>
            <p:cNvSpPr txBox="1">
              <a:spLocks noChangeArrowheads="1"/>
            </p:cNvSpPr>
            <p:nvPr/>
          </p:nvSpPr>
          <p:spPr bwMode="auto">
            <a:xfrm>
              <a:off x="2336" y="3612"/>
              <a:ext cx="14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went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to Hainan</a:t>
              </a:r>
            </a:p>
          </p:txBody>
        </p:sp>
      </p:grpSp>
      <p:grpSp>
        <p:nvGrpSpPr>
          <p:cNvPr id="5" name="Group 41"/>
          <p:cNvGrpSpPr/>
          <p:nvPr/>
        </p:nvGrpSpPr>
        <p:grpSpPr bwMode="auto">
          <a:xfrm>
            <a:off x="6443663" y="735807"/>
            <a:ext cx="2482850" cy="1812132"/>
            <a:chOff x="4059" y="618"/>
            <a:chExt cx="1564" cy="1522"/>
          </a:xfrm>
        </p:grpSpPr>
        <p:pic>
          <p:nvPicPr>
            <p:cNvPr id="5133" name="Picture 36" descr="134MO3L630P-4311J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59" y="618"/>
              <a:ext cx="156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37"/>
            <p:cNvSpPr txBox="1">
              <a:spLocks noChangeArrowheads="1"/>
            </p:cNvSpPr>
            <p:nvPr/>
          </p:nvSpPr>
          <p:spPr bwMode="auto">
            <a:xfrm>
              <a:off x="4195" y="1752"/>
              <a:ext cx="12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took</a:t>
              </a:r>
              <a:r>
                <a:rPr lang="en-US" altLang="zh-CN" sz="2400" b="1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pictures</a:t>
              </a:r>
            </a:p>
          </p:txBody>
        </p:sp>
      </p:grpSp>
      <p:grpSp>
        <p:nvGrpSpPr>
          <p:cNvPr id="6" name="Group 42"/>
          <p:cNvGrpSpPr/>
          <p:nvPr/>
        </p:nvGrpSpPr>
        <p:grpSpPr bwMode="auto">
          <a:xfrm>
            <a:off x="684214" y="2895601"/>
            <a:ext cx="2592387" cy="1866901"/>
            <a:chOff x="431" y="2432"/>
            <a:chExt cx="1633" cy="1568"/>
          </a:xfrm>
        </p:grpSpPr>
        <p:pic>
          <p:nvPicPr>
            <p:cNvPr id="5131" name="Picture 39" descr="0130000055646812960142668226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21" y="2432"/>
              <a:ext cx="1473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40"/>
            <p:cNvSpPr txBox="1">
              <a:spLocks noChangeArrowheads="1"/>
            </p:cNvSpPr>
            <p:nvPr/>
          </p:nvSpPr>
          <p:spPr bwMode="auto">
            <a:xfrm>
              <a:off x="431" y="3612"/>
              <a:ext cx="163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visited</a:t>
              </a:r>
              <a:r>
                <a:rPr lang="en-US" altLang="zh-CN" sz="2400" b="1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my friends</a:t>
              </a:r>
            </a:p>
          </p:txBody>
        </p:sp>
      </p:grpSp>
      <p:grpSp>
        <p:nvGrpSpPr>
          <p:cNvPr id="7" name="Group 47"/>
          <p:cNvGrpSpPr/>
          <p:nvPr/>
        </p:nvGrpSpPr>
        <p:grpSpPr bwMode="auto">
          <a:xfrm>
            <a:off x="3492501" y="735807"/>
            <a:ext cx="2663825" cy="1812132"/>
            <a:chOff x="2200" y="618"/>
            <a:chExt cx="1678" cy="1522"/>
          </a:xfrm>
        </p:grpSpPr>
        <p:pic>
          <p:nvPicPr>
            <p:cNvPr id="5129" name="Picture 45" descr="132004307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45" y="618"/>
              <a:ext cx="1497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46"/>
            <p:cNvSpPr txBox="1">
              <a:spLocks noChangeArrowheads="1"/>
            </p:cNvSpPr>
            <p:nvPr/>
          </p:nvSpPr>
          <p:spPr bwMode="auto">
            <a:xfrm>
              <a:off x="2200" y="1752"/>
              <a:ext cx="16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went</a:t>
              </a:r>
              <a:r>
                <a:rPr lang="en-US" altLang="zh-C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 to Mount Tai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1" y="789385"/>
            <a:ext cx="5389563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8" descr="listen"/>
          <p:cNvSpPr>
            <a:spLocks noChangeArrowheads="1"/>
          </p:cNvSpPr>
          <p:nvPr/>
        </p:nvSpPr>
        <p:spPr bwMode="auto">
          <a:xfrm>
            <a:off x="0" y="250032"/>
            <a:ext cx="6300788" cy="88463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zh-CN" sz="4800" i="1" dirty="0"/>
              <a:t>  </a:t>
            </a:r>
            <a:r>
              <a:rPr lang="en-US" altLang="zh-CN" sz="4800" i="1" dirty="0">
                <a:latin typeface="Times New Roman" panose="02020603050405020304" pitchFamily="18" charset="0"/>
              </a:rPr>
              <a:t>Watch and find:</a:t>
            </a:r>
            <a:endParaRPr lang="zh-CN" altLang="en-US" sz="4800" i="1" dirty="0">
              <a:latin typeface="Times New Roman" panose="02020603050405020304" pitchFamily="18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042988" y="4030266"/>
            <a:ext cx="741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talking about?</a:t>
            </a:r>
            <a:endParaRPr lang="zh-CN" altLang="en-US" sz="4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71550" y="1383506"/>
            <a:ext cx="741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talking about?</a:t>
            </a:r>
            <a:endParaRPr lang="zh-CN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403350" y="2409825"/>
            <a:ext cx="5545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A.     Winter  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holiday</a:t>
            </a:r>
            <a:r>
              <a:rPr lang="en-US" altLang="zh-CN" sz="4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76375" y="3436144"/>
            <a:ext cx="5545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B.    Summer  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holiday</a:t>
            </a:r>
            <a:r>
              <a:rPr lang="en-US" altLang="zh-CN" sz="4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403351" y="2356247"/>
            <a:ext cx="1008063" cy="75604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8198" name="AutoShape 8" descr="listen"/>
          <p:cNvSpPr>
            <a:spLocks noChangeArrowheads="1"/>
          </p:cNvSpPr>
          <p:nvPr/>
        </p:nvSpPr>
        <p:spPr bwMode="auto">
          <a:xfrm>
            <a:off x="0" y="250032"/>
            <a:ext cx="6300788" cy="88463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zh-CN" sz="4800" i="1" dirty="0"/>
              <a:t>  </a:t>
            </a:r>
            <a:r>
              <a:rPr lang="en-US" altLang="zh-CN" sz="4800" i="1" dirty="0">
                <a:latin typeface="Times New Roman" panose="02020603050405020304" pitchFamily="18" charset="0"/>
              </a:rPr>
              <a:t>Watch and find:</a:t>
            </a:r>
            <a:endParaRPr lang="zh-CN" altLang="en-US" sz="4800" i="1" dirty="0">
              <a:latin typeface="Times New Roman" panose="02020603050405020304" pitchFamily="18" charset="0"/>
            </a:endParaRPr>
          </a:p>
        </p:txBody>
      </p:sp>
      <p:pic>
        <p:nvPicPr>
          <p:cNvPr id="8199" name="Picture 9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8226" y="0"/>
            <a:ext cx="3025775" cy="14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9" y="735806"/>
            <a:ext cx="1804987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6" y="789385"/>
            <a:ext cx="18002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6" y="789385"/>
            <a:ext cx="1927225" cy="24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4452939" y="2014538"/>
            <a:ext cx="23812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222" name="Group 25"/>
          <p:cNvGrpSpPr/>
          <p:nvPr/>
        </p:nvGrpSpPr>
        <p:grpSpPr bwMode="auto">
          <a:xfrm>
            <a:off x="1116013" y="3474244"/>
            <a:ext cx="7200900" cy="2246709"/>
            <a:chOff x="703" y="2918"/>
            <a:chExt cx="4536" cy="1887"/>
          </a:xfrm>
        </p:grpSpPr>
        <p:sp>
          <p:nvSpPr>
            <p:cNvPr id="9224" name="Text Box 21"/>
            <p:cNvSpPr txBox="1">
              <a:spLocks noChangeArrowheads="1"/>
            </p:cNvSpPr>
            <p:nvPr/>
          </p:nvSpPr>
          <p:spPr bwMode="auto">
            <a:xfrm>
              <a:off x="703" y="2918"/>
              <a:ext cx="953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225" name="Text Box 23"/>
            <p:cNvSpPr txBox="1">
              <a:spLocks noChangeArrowheads="1"/>
            </p:cNvSpPr>
            <p:nvPr/>
          </p:nvSpPr>
          <p:spPr bwMode="auto">
            <a:xfrm>
              <a:off x="2245" y="2918"/>
              <a:ext cx="1134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226" name="Text Box 24"/>
            <p:cNvSpPr txBox="1">
              <a:spLocks noChangeArrowheads="1"/>
            </p:cNvSpPr>
            <p:nvPr/>
          </p:nvSpPr>
          <p:spPr bwMode="auto">
            <a:xfrm>
              <a:off x="4150" y="2918"/>
              <a:ext cx="1089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8570" name="Oval 26"/>
          <p:cNvSpPr>
            <a:spLocks noChangeArrowheads="1"/>
          </p:cNvSpPr>
          <p:nvPr/>
        </p:nvSpPr>
        <p:spPr bwMode="auto">
          <a:xfrm>
            <a:off x="6443664" y="789385"/>
            <a:ext cx="2232025" cy="25384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27314" y="3003947"/>
            <a:ext cx="4826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u="sng">
                <a:latin typeface="Times New Roman" panose="02020603050405020304" pitchFamily="18" charset="0"/>
              </a:rPr>
              <a:t>                    </a:t>
            </a:r>
            <a:r>
              <a:rPr lang="en-US" altLang="zh-CN" sz="3600" b="1">
                <a:latin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I learn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ed </a:t>
            </a:r>
            <a:r>
              <a:rPr lang="zh-CN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126" name="Picture 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571750"/>
            <a:ext cx="24003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4" y="357187"/>
            <a:ext cx="2605087" cy="174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/>
          <p:nvPr/>
        </p:nvGrpSpPr>
        <p:grpSpPr bwMode="auto">
          <a:xfrm>
            <a:off x="611188" y="897731"/>
            <a:ext cx="6551612" cy="971550"/>
            <a:chOff x="295" y="663"/>
            <a:chExt cx="3764" cy="816"/>
          </a:xfrm>
        </p:grpSpPr>
        <p:sp>
          <p:nvSpPr>
            <p:cNvPr id="10250" name="AutoShape 8"/>
            <p:cNvSpPr>
              <a:spLocks noChangeArrowheads="1"/>
            </p:cNvSpPr>
            <p:nvPr/>
          </p:nvSpPr>
          <p:spPr bwMode="auto">
            <a:xfrm>
              <a:off x="295" y="663"/>
              <a:ext cx="3764" cy="816"/>
            </a:xfrm>
            <a:prstGeom prst="cloudCallout">
              <a:avLst>
                <a:gd name="adj1" fmla="val 54056"/>
                <a:gd name="adj2" fmla="val -514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>
              <a:off x="657" y="890"/>
              <a:ext cx="340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How were your</a:t>
              </a:r>
              <a:r>
                <a:rPr lang="en-US" altLang="zh-CN" b="1" u="sng">
                  <a:latin typeface="Times New Roman" panose="02020603050405020304" pitchFamily="18" charset="0"/>
                </a:rPr>
                <a:t>                        </a:t>
              </a:r>
              <a:r>
                <a:rPr lang="en-US" altLang="zh-CN" sz="2800" b="1">
                  <a:latin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2" name="U1L1100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549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9" y="1006079"/>
            <a:ext cx="3215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winter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holidays</a:t>
            </a:r>
            <a:endParaRPr lang="zh-CN" altLang="en-US" sz="36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00339" y="2895600"/>
            <a:ext cx="2313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Wonderful</a:t>
            </a:r>
            <a:endParaRPr lang="zh-CN" altLang="en-US" sz="36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9" y="3327797"/>
            <a:ext cx="2967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Beijing Opera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122" grpId="0"/>
      <p:bldP spid="10" grpId="0"/>
      <p:bldP spid="10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475</Words>
  <Application>Microsoft Office PowerPoint</Application>
  <PresentationFormat>全屏显示(16:9)</PresentationFormat>
  <Paragraphs>147</Paragraphs>
  <Slides>29</Slides>
  <Notes>29</Notes>
  <HiddenSlides>0</HiddenSlides>
  <MMClips>3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It's a beautiful ______.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2013-09-09T05:27:00Z</dcterms:created>
  <dcterms:modified xsi:type="dcterms:W3CDTF">2023-01-16T16:55:37Z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36A93FCB3F9C46AA80DDEC9453931BAA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