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8" r:id="rId2"/>
    <p:sldId id="260" r:id="rId3"/>
    <p:sldId id="262" r:id="rId4"/>
    <p:sldId id="261" r:id="rId5"/>
    <p:sldId id="263" r:id="rId6"/>
    <p:sldId id="282" r:id="rId7"/>
    <p:sldId id="266" r:id="rId8"/>
    <p:sldId id="267" r:id="rId9"/>
    <p:sldId id="268" r:id="rId10"/>
    <p:sldId id="269" r:id="rId11"/>
    <p:sldId id="270" r:id="rId12"/>
    <p:sldId id="277" r:id="rId13"/>
    <p:sldId id="279" r:id="rId14"/>
    <p:sldId id="272" r:id="rId15"/>
    <p:sldId id="275" r:id="rId16"/>
    <p:sldId id="273" r:id="rId17"/>
    <p:sldId id="283" r:id="rId18"/>
    <p:sldId id="286" r:id="rId19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6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929526" y="2108799"/>
            <a:ext cx="10493381" cy="2245769"/>
            <a:chOff x="3540" y="1599"/>
            <a:chExt cx="12211" cy="3267"/>
          </a:xfrm>
        </p:grpSpPr>
        <p:sp>
          <p:nvSpPr>
            <p:cNvPr id="3" name="Rectangle 5"/>
            <p:cNvSpPr/>
            <p:nvPr/>
          </p:nvSpPr>
          <p:spPr>
            <a:xfrm>
              <a:off x="3540" y="3657"/>
              <a:ext cx="12211" cy="12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4800" b="1" dirty="0" smtClean="0">
                  <a:solidFill>
                    <a:srgbClr val="C5002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仿宋" panose="02010609060101010101" pitchFamily="49" charset="-122"/>
                </a:rPr>
                <a:t>Task</a:t>
              </a:r>
              <a:endParaRPr lang="zh-CN" altLang="zh-CN" sz="4800" b="1" dirty="0" smtClean="0">
                <a:solidFill>
                  <a:srgbClr val="C500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仿宋" panose="02010609060101010101" pitchFamily="49" charset="-122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230" y="1599"/>
              <a:ext cx="11470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ea typeface="微软雅黑" panose="020B0503020204020204" charset="-122"/>
                </a:rPr>
                <a:t>Unit 4  Do it yourself</a:t>
              </a:r>
              <a:endParaRPr lang="zh-CN" altLang="en-US" sz="6600" b="1" dirty="0">
                <a:ea typeface="微软雅黑" panose="020B0503020204020204" charset="-122"/>
              </a:endParaRPr>
            </a:p>
          </p:txBody>
        </p:sp>
      </p:grp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65362" y="2120531"/>
            <a:ext cx="379412" cy="11271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矩形 7"/>
          <p:cNvSpPr/>
          <p:nvPr/>
        </p:nvSpPr>
        <p:spPr>
          <a:xfrm>
            <a:off x="0" y="5587529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653037" y="1085998"/>
            <a:ext cx="10289399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kumimoji="0" lang="en-US" altLang="zh-CN" sz="3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3000" dirty="0" smtClean="0"/>
              <a:t>   </a:t>
            </a:r>
            <a:r>
              <a:rPr lang="en-US" altLang="zh-CN" sz="3000" b="1" dirty="0" smtClean="0"/>
              <a:t>complete  </a:t>
            </a:r>
            <a:r>
              <a:rPr lang="en-US" altLang="zh-CN" sz="3000" b="1" i="1" dirty="0" err="1" smtClean="0"/>
              <a:t>vt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完成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27389" y="1877646"/>
            <a:ext cx="1121256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When I </a:t>
            </a:r>
            <a:r>
              <a:rPr lang="en-US" altLang="zh-CN" sz="3000" b="1" i="1" dirty="0" smtClean="0"/>
              <a:t>completed</a:t>
            </a:r>
            <a:r>
              <a:rPr lang="en-US" altLang="zh-CN" sz="3000" b="1" dirty="0" smtClean="0"/>
              <a:t> the card, there was paint on everything.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当我完成这张卡片时，每件东西上都有了颜料。</a:t>
            </a:r>
          </a:p>
          <a:p>
            <a:pPr>
              <a:lnSpc>
                <a:spcPct val="150000"/>
              </a:lnSpc>
            </a:pPr>
            <a:endParaRPr lang="zh-CN" altLang="zh-CN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02445" y="3297070"/>
            <a:ext cx="10522857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complete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动词，后面直接接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6565" y="4132935"/>
            <a:ext cx="11181002" cy="147617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________ 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 </a:t>
            </a:r>
            <a:r>
              <a:rPr lang="zh-CN" altLang="zh-CN" sz="3000" b="1" dirty="0" smtClean="0"/>
              <a:t>完全的，完整的；</a:t>
            </a:r>
            <a:endParaRPr lang="en-US" altLang="zh-CN" sz="3000" b="1" dirty="0" smtClean="0"/>
          </a:p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/>
              <a:t>________ </a:t>
            </a:r>
            <a:r>
              <a:rPr lang="en-US" altLang="zh-CN" sz="3000" b="1" i="1" dirty="0" smtClean="0"/>
              <a:t>adv</a:t>
            </a:r>
            <a:r>
              <a:rPr lang="en-US" altLang="zh-CN" sz="3000" b="1" dirty="0" smtClean="0"/>
              <a:t>. </a:t>
            </a:r>
            <a:r>
              <a:rPr lang="zh-CN" altLang="zh-CN" sz="3000" b="1" dirty="0" smtClean="0"/>
              <a:t>完全地，彻底地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68552" y="5032429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completely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21880" y="350394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及物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576176" y="348565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宾语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109088" y="4325293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complete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6" grpId="0"/>
      <p:bldP spid="5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20968" y="1389185"/>
            <a:ext cx="111046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</a:t>
            </a:r>
            <a:r>
              <a:rPr lang="zh-CN" altLang="zh-CN" sz="3000" b="1" dirty="0" smtClean="0"/>
              <a:t>你们能按时完成你们的任务吗？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Can you ________ your task on time?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(2)Compared with five years ago, our hometown has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________(complete) changed.</a:t>
            </a:r>
            <a:endParaRPr lang="zh-CN" alt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56232" y="3611880"/>
            <a:ext cx="1601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completely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389376" y="2209800"/>
            <a:ext cx="1362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complete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21153" y="1100769"/>
            <a:ext cx="10289399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●3  </a:t>
            </a:r>
            <a:r>
              <a:rPr lang="en-US" altLang="zh-CN" sz="3000" b="1" dirty="0" smtClean="0"/>
              <a:t>paint 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．颜料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3075" y="1889252"/>
            <a:ext cx="112480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I bought some </a:t>
            </a:r>
            <a:r>
              <a:rPr lang="en-US" altLang="zh-CN" sz="3000" b="1" i="1" dirty="0" smtClean="0"/>
              <a:t>paint</a:t>
            </a:r>
            <a:r>
              <a:rPr lang="en-US" altLang="zh-CN" sz="3000" b="1" dirty="0" smtClean="0"/>
              <a:t> this morning.</a:t>
            </a:r>
            <a:r>
              <a:rPr lang="zh-CN" altLang="zh-CN" sz="3000" b="1" dirty="0" smtClean="0"/>
              <a:t>今天上午我买了一些颜料。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9007" y="2673248"/>
            <a:ext cx="10522857" cy="737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paint 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名词。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9418" y="3502443"/>
            <a:ext cx="1077936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paint </a:t>
            </a:r>
            <a:r>
              <a:rPr lang="zh-CN" altLang="zh-CN" sz="3000" b="1" dirty="0" smtClean="0"/>
              <a:t>还可作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涂，画，漆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； 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为名词，意为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画家，油漆工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； 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为名词，意为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画，油画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  <a:endParaRPr lang="zh-CN" altLang="en-US" sz="3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97936" y="2877312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不可数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3950" y="365132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63190" y="3623894"/>
            <a:ext cx="11416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painter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60454" y="4337126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painting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6" grpId="0"/>
      <p:bldP spid="5" grpId="0"/>
      <p:bldP spid="7" grpId="0"/>
      <p:bldP spid="9" grpId="0"/>
      <p:bldP spid="10" grpId="0"/>
      <p:bldP spid="11" grpId="0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74885" y="1608992"/>
            <a:ext cx="7631723" cy="13943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3. </a:t>
            </a:r>
            <a:r>
              <a:rPr lang="zh-CN" altLang="zh-CN" sz="3000" b="1" dirty="0" smtClean="0"/>
              <a:t>昨天，这位画家画了一张画。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The ____________ a ________ yesterday.</a:t>
            </a:r>
            <a:endParaRPr lang="zh-CN" altLang="zh-CN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266944" y="2450592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painting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8128" y="2447544"/>
            <a:ext cx="2205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painter painted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46063" y="3645659"/>
            <a:ext cx="10987314" cy="212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keep it secret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保密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，其结构为</a:t>
            </a:r>
            <a:r>
              <a:rPr lang="en-US" altLang="zh-CN" sz="3000" b="1" dirty="0" smtClean="0"/>
              <a:t>“keep </a:t>
            </a:r>
            <a:r>
              <a:rPr lang="en-US" altLang="zh-CN" sz="3000" b="1" dirty="0" err="1" smtClean="0"/>
              <a:t>sth</a:t>
            </a:r>
            <a:r>
              <a:rPr lang="zh-CN" altLang="zh-CN" sz="3000" b="1" dirty="0" smtClean="0"/>
              <a:t>＋</a:t>
            </a:r>
            <a:r>
              <a:rPr lang="en-US" altLang="zh-CN" sz="3000" b="1" i="1" dirty="0" smtClean="0"/>
              <a:t>adj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”，此处的</a:t>
            </a:r>
            <a:r>
              <a:rPr lang="en-US" altLang="zh-CN" sz="3000" b="1" dirty="0" smtClean="0"/>
              <a:t>secret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秘密的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He tried to keep it secret from his family.</a:t>
            </a:r>
            <a:r>
              <a:rPr lang="zh-CN" altLang="zh-CN" sz="3000" b="1" dirty="0" smtClean="0"/>
              <a:t>这件事他试图瞒着家里。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9012" y="1199234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758979" y="1120654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09614" y="2177446"/>
            <a:ext cx="11173968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  </a:t>
            </a:r>
            <a:r>
              <a:rPr lang="en-US" altLang="zh-CN" sz="3000" b="1" dirty="0" smtClean="0"/>
              <a:t>I went to Sandy's home to make the card because I wanted to keep it secret.</a:t>
            </a:r>
            <a:r>
              <a:rPr lang="zh-CN" altLang="zh-CN" sz="3000" b="1" dirty="0" smtClean="0"/>
              <a:t>我到桑迪的家中做了这张卡片，因为我想保密。</a:t>
            </a: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58440" y="4550664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形容词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2049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60648" y="1127626"/>
            <a:ext cx="1084217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Y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399" y="2321170"/>
            <a:ext cx="10178060" cy="344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78992" y="5035296"/>
            <a:ext cx="2647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使某人一直做某事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967472" y="2819400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阻止某人做某事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627689" y="941251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79012" y="108180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56137" y="2277208"/>
            <a:ext cx="1109589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．请记住您的密码，并且保密。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Please remember your code number and __________________. 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741664" y="3154680"/>
            <a:ext cx="19039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keep it secret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72440" y="2933482"/>
            <a:ext cx="10987314" cy="1476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13335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zh-CN" altLang="zh-CN" sz="3200" dirty="0" smtClean="0"/>
              <a:t> </a:t>
            </a:r>
            <a:r>
              <a:rPr lang="en-US" altLang="zh-CN" sz="3000" b="1" dirty="0" smtClean="0"/>
              <a:t>go wrong</a:t>
            </a:r>
            <a:r>
              <a:rPr lang="zh-CN" altLang="zh-CN" sz="3000" b="1" dirty="0" smtClean="0"/>
              <a:t>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弄错；犯错；</a:t>
            </a:r>
            <a:r>
              <a:rPr lang="en-US" altLang="zh-CN" sz="3000" b="1" dirty="0" smtClean="0"/>
              <a:t>(</a:t>
            </a:r>
            <a:r>
              <a:rPr lang="zh-CN" altLang="zh-CN" sz="3000" b="1" dirty="0" smtClean="0"/>
              <a:t>机器</a:t>
            </a:r>
            <a:r>
              <a:rPr lang="en-US" altLang="zh-CN" sz="3000" b="1" dirty="0" smtClean="0"/>
              <a:t>)</a:t>
            </a:r>
            <a:r>
              <a:rPr lang="zh-CN" altLang="zh-CN" sz="3000" b="1" dirty="0" smtClean="0"/>
              <a:t>出故障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，其中</a:t>
            </a:r>
            <a:r>
              <a:rPr lang="en-US" altLang="zh-CN" sz="3000" b="1" dirty="0" smtClean="0"/>
              <a:t>go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动词，后接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表示主语处于某种状态。</a:t>
            </a:r>
            <a:endParaRPr lang="en-US" altLang="zh-CN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71161" y="1350969"/>
            <a:ext cx="11173968" cy="13896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>
              <a:lnSpc>
                <a:spcPct val="150000"/>
              </a:lnSpc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</a:t>
            </a: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　</a:t>
            </a:r>
            <a:r>
              <a:rPr lang="en-US" altLang="zh-CN" sz="3000" b="1" dirty="0" smtClean="0"/>
              <a:t>Lots of things went wrong during that time.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zh-CN" altLang="zh-CN" sz="3000" b="1" dirty="0" smtClean="0"/>
              <a:t>期间许多事情出错了。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7552" y="383133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连系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58056" y="3810000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形容词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049" grpId="0"/>
      <p:bldP spid="5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75233" y="4235916"/>
            <a:ext cx="11166134" cy="181690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】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考查动词短语辨析。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take down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取下，拿下，拆散，拆卸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；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go wrong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出故障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；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put in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安装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；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throw away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意为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扔掉，丢弃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。句意为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“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汤姆的电脑经常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________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当他做重要事情的时候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”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。故答案为</a:t>
            </a:r>
            <a:r>
              <a:rPr lang="en-US" altLang="zh-CN" sz="2600" b="1" dirty="0" smtClean="0">
                <a:ea typeface="仿宋" panose="02010609060101010101" pitchFamily="49" charset="-122"/>
              </a:rPr>
              <a:t>B</a:t>
            </a:r>
            <a:r>
              <a:rPr lang="zh-CN" altLang="zh-CN" sz="2600" b="1" dirty="0" smtClean="0">
                <a:ea typeface="仿宋" panose="02010609060101010101" pitchFamily="49" charset="-122"/>
              </a:rPr>
              <a:t>。</a:t>
            </a:r>
            <a:endParaRPr kumimoji="0" lang="zh-CN" altLang="en-US" sz="26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ea typeface="仿宋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8832" y="1020964"/>
            <a:ext cx="108409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Tom's computer often ________ when he's doing something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important.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A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takes down                     B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goes wrong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C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puts in                             D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throws away</a:t>
            </a:r>
            <a:endParaRPr lang="zh-CN" altLang="zh-CN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605272" y="1188720"/>
            <a:ext cx="3898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2"/>
          <p:cNvGrpSpPr/>
          <p:nvPr/>
        </p:nvGrpSpPr>
        <p:grpSpPr>
          <a:xfrm>
            <a:off x="116205" y="1045210"/>
            <a:ext cx="3611733" cy="675005"/>
            <a:chOff x="183" y="1646"/>
            <a:chExt cx="4986" cy="1063"/>
          </a:xfrm>
        </p:grpSpPr>
        <p:pic>
          <p:nvPicPr>
            <p:cNvPr id="9" name="图片 8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83" y="1646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462" y="1767"/>
              <a:ext cx="3684" cy="8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735036" y="2031882"/>
          <a:ext cx="10761785" cy="3955680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5568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ea"/>
                          <a:ea typeface="+mn-ea"/>
                          <a:cs typeface="Times New Roman" panose="02020603050405020304"/>
                        </a:rPr>
                        <a:t>单词闯关</a:t>
                      </a:r>
                      <a:endParaRPr lang="zh-CN" sz="3000" b="1" kern="100" dirty="0">
                        <a:latin typeface="+mn-ea"/>
                        <a:ea typeface="+mn-ea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1.balloon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粘住，钉住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&amp;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3.secret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________→secret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拼写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&amp;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拼写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颜料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________→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绘画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774831" y="2403231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气球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19583" y="3064413"/>
            <a:ext cx="1109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stick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25361" y="3774831"/>
            <a:ext cx="1112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秘密的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55579" y="3792416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秘密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82916" y="4434254"/>
            <a:ext cx="8000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spell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80737" y="4469424"/>
            <a:ext cx="1502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spelling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71445" y="5172808"/>
            <a:ext cx="86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paint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13583" y="5111263"/>
            <a:ext cx="1279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painting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8536" y="1486046"/>
          <a:ext cx="11155763" cy="3745230"/>
        </p:xfrm>
        <a:graphic>
          <a:graphicData uri="http://schemas.openxmlformats.org/drawingml/2006/table">
            <a:tbl>
              <a:tblPr/>
              <a:tblGrid>
                <a:gridCol w="10213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43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52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单词过关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6.wrong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adv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____________→wrong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adj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._____________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7.cover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____________→cover </a:t>
                      </a:r>
                      <a:r>
                        <a:rPr lang="en-US" altLang="zh-CN" sz="3000" b="1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．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8.complete </a:t>
                      </a:r>
                      <a:r>
                        <a:rPr lang="en-US" altLang="zh-CN" sz="3000" b="1" i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vt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________</a:t>
                      </a:r>
                      <a:endParaRPr lang="zh-CN" altLang="zh-CN" sz="3000" b="1" kern="100" dirty="0" smtClean="0">
                        <a:latin typeface="宋体" panose="02010600030101010101" pitchFamily="2" charset="-122"/>
                        <a:ea typeface="+mn-ea"/>
                        <a:cs typeface="Courier New" panose="02070309020205020404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3000" b="1" kern="100" dirty="0" smtClean="0">
                        <a:latin typeface="Times New Roman" panose="02020603050405020304" pitchFamily="18" charset="0"/>
                        <a:ea typeface="+mj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77882" y="2128208"/>
            <a:ext cx="20409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错误地，不对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76730" y="2119064"/>
            <a:ext cx="2350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错误的，不对的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39554" y="2850584"/>
            <a:ext cx="21948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封面</a:t>
            </a:r>
            <a:r>
              <a:rPr lang="en-US" altLang="zh-CN" sz="2400" b="1" dirty="0" smtClean="0">
                <a:solidFill>
                  <a:srgbClr val="FF0000"/>
                </a:solidFill>
              </a:rPr>
              <a:t>, 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盖子，罩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71232" y="2832297"/>
            <a:ext cx="10970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覆盖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53370" y="3508952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完成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88118" y="1169522"/>
          <a:ext cx="11446328" cy="3745230"/>
        </p:xfrm>
        <a:graphic>
          <a:graphicData uri="http://schemas.openxmlformats.org/drawingml/2006/table">
            <a:tbl>
              <a:tblPr/>
              <a:tblGrid>
                <a:gridCol w="896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49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4523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j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保密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弄错；犯错；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机器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出故障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3.decide to do </a:t>
                      </a:r>
                      <a:r>
                        <a:rPr lang="en-US" altLang="zh-CN" sz="30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sth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剪出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898648" y="3813048"/>
            <a:ext cx="1099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cut out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2408" y="1761744"/>
            <a:ext cx="221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keep it secret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269736" y="2447544"/>
            <a:ext cx="1711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go wrong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8096" y="3224784"/>
            <a:ext cx="17315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决定做某事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34930" y="1089341"/>
          <a:ext cx="10761785" cy="5074067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7406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妈妈的生日就要到了，因此我决定自己为她制作一张生日贺卡。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Mum's birthday 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 I __________________ her a birthday card _______________.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我到桑迪的家中做了这张卡片，因为我想保密。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went to Sandy's home to make the card because I wanted to ______________________.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01440" y="2694432"/>
            <a:ext cx="14237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is coming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99504" y="2795016"/>
            <a:ext cx="23214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decided to make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64280" y="3371088"/>
            <a:ext cx="14414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by myself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54352" y="5428488"/>
            <a:ext cx="22132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keep it secret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343723" y="1449826"/>
          <a:ext cx="10761785" cy="3341982"/>
        </p:xfrm>
        <a:graphic>
          <a:graphicData uri="http://schemas.openxmlformats.org/drawingml/2006/table">
            <a:tbl>
              <a:tblPr/>
              <a:tblGrid>
                <a:gridCol w="7553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063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198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vert="eaVert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我花了两小时才完成。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took me two hours __________________________. 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期间许多事情出错了。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Lots of things _____________________ during that time.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62856" y="3931920"/>
            <a:ext cx="1727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went wrong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611368" y="2538984"/>
            <a:ext cx="12538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to finish</a:t>
            </a:r>
            <a:endParaRPr lang="zh-CN" altLang="zh-CN" sz="24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746760" y="1064895"/>
            <a:ext cx="23391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/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615814" y="1688069"/>
            <a:ext cx="1491114" cy="646331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5262" y="1727687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25123" y="2620218"/>
            <a:ext cx="9431383" cy="5847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lvl="0" indent="26670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●1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cover </a:t>
            </a:r>
            <a:r>
              <a:rPr lang="en-US" altLang="zh-CN" sz="3000" b="1" i="1" dirty="0" smtClean="0"/>
              <a:t>n</a:t>
            </a:r>
            <a:r>
              <a:rPr lang="zh-CN" altLang="zh-CN" sz="3000" b="1" dirty="0" smtClean="0"/>
              <a:t>．封面；盖子，罩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6976" y="3523210"/>
            <a:ext cx="10885714" cy="2128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I also cut out a picture of </a:t>
            </a:r>
            <a:r>
              <a:rPr lang="en-US" altLang="zh-CN" sz="3000" b="1" dirty="0" err="1" smtClean="0"/>
              <a:t>colourful</a:t>
            </a:r>
            <a:r>
              <a:rPr lang="en-US" altLang="zh-CN" sz="3000" b="1" dirty="0" smtClean="0"/>
              <a:t> balloons and stuck it on the </a:t>
            </a:r>
            <a:r>
              <a:rPr lang="en-US" altLang="zh-CN" sz="3000" b="1" i="1" dirty="0" smtClean="0"/>
              <a:t>cover</a:t>
            </a:r>
            <a:r>
              <a:rPr lang="en-US" altLang="zh-CN" sz="3000" b="1" dirty="0" smtClean="0"/>
              <a:t>.</a:t>
            </a:r>
            <a:r>
              <a:rPr lang="zh-CN" altLang="zh-CN" sz="3000" b="1" dirty="0" smtClean="0"/>
              <a:t>我还剪下了一张有色彩缤纷的气球的图片，并且将它粘在卡片的封面上。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169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614203" y="1635659"/>
            <a:ext cx="11577797" cy="7375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zh-CN" sz="3200" dirty="0" smtClean="0"/>
              <a:t> </a:t>
            </a:r>
            <a:r>
              <a:rPr lang="en-US" altLang="zh-CN" sz="3000" b="1" dirty="0" smtClean="0"/>
              <a:t>cover</a:t>
            </a:r>
            <a:r>
              <a:rPr lang="zh-CN" altLang="zh-CN" sz="3000" b="1" dirty="0" smtClean="0"/>
              <a:t>为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名词。</a:t>
            </a:r>
            <a:endParaRPr lang="zh-CN" altLang="en-US" sz="3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50087" y="2688378"/>
            <a:ext cx="1060352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rgbClr val="FFC000"/>
                </a:solidFill>
              </a:rPr>
              <a:t>[</a:t>
            </a:r>
            <a:r>
              <a:rPr lang="zh-CN" altLang="zh-CN" sz="3000" b="1" dirty="0" smtClean="0">
                <a:solidFill>
                  <a:srgbClr val="FFC000"/>
                </a:solidFill>
              </a:rPr>
              <a:t>拓展</a:t>
            </a:r>
            <a:r>
              <a:rPr lang="en-US" altLang="zh-CN" sz="3000" b="1" dirty="0" smtClean="0">
                <a:solidFill>
                  <a:srgbClr val="FFC000"/>
                </a:solidFill>
              </a:rPr>
              <a:t>] </a:t>
            </a:r>
            <a:r>
              <a:rPr lang="en-US" altLang="zh-CN" sz="3000" b="1" dirty="0" smtClean="0"/>
              <a:t>cover</a:t>
            </a:r>
            <a:r>
              <a:rPr lang="zh-CN" altLang="zh-CN" sz="3000" b="1" dirty="0" smtClean="0"/>
              <a:t>还可用作</a:t>
            </a:r>
            <a:r>
              <a:rPr lang="en-US" altLang="zh-CN" sz="3000" b="1" dirty="0" smtClean="0"/>
              <a:t>________</a:t>
            </a:r>
            <a:r>
              <a:rPr lang="zh-CN" altLang="zh-CN" sz="3000" b="1" dirty="0" smtClean="0"/>
              <a:t>，意为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涉及；报道；包括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；表示</a:t>
            </a:r>
            <a:r>
              <a:rPr lang="en-US" altLang="zh-CN" sz="3000" b="1" dirty="0" smtClean="0"/>
              <a:t>“</a:t>
            </a:r>
            <a:r>
              <a:rPr lang="zh-CN" altLang="zh-CN" sz="3000" b="1" dirty="0" smtClean="0"/>
              <a:t>覆盖，遮盖</a:t>
            </a:r>
            <a:r>
              <a:rPr lang="en-US" altLang="zh-CN" sz="3000" b="1" dirty="0" smtClean="0"/>
              <a:t>”</a:t>
            </a:r>
            <a:r>
              <a:rPr lang="zh-CN" altLang="zh-CN" sz="3000" b="1" dirty="0" smtClean="0"/>
              <a:t>时，其后接名词或代词作宾语。固定短语：</a:t>
            </a:r>
            <a:r>
              <a:rPr lang="en-US" altLang="zh-CN" sz="3000" b="1" dirty="0" smtClean="0"/>
              <a:t>cover </a:t>
            </a:r>
            <a:r>
              <a:rPr lang="en-US" altLang="zh-CN" sz="3000" b="1" dirty="0" err="1" smtClean="0"/>
              <a:t>sth</a:t>
            </a:r>
            <a:r>
              <a:rPr lang="en-US" altLang="zh-CN" sz="3000" b="1" dirty="0" smtClean="0"/>
              <a:t> with…</a:t>
            </a:r>
            <a:r>
              <a:rPr lang="zh-CN" altLang="zh-CN" sz="3000" b="1" dirty="0" smtClean="0"/>
              <a:t>用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覆盖某物；</a:t>
            </a:r>
            <a:r>
              <a:rPr lang="en-US" altLang="zh-CN" sz="3000" b="1" dirty="0" smtClean="0"/>
              <a:t>be covered with…</a:t>
            </a:r>
            <a:r>
              <a:rPr lang="zh-CN" altLang="zh-CN" sz="3000" b="1" dirty="0" smtClean="0"/>
              <a:t>被</a:t>
            </a:r>
            <a:r>
              <a:rPr lang="en-US" altLang="zh-CN" sz="3000" b="1" dirty="0" smtClean="0"/>
              <a:t>……</a:t>
            </a:r>
            <a:r>
              <a:rPr lang="zh-CN" altLang="zh-CN" sz="3000" b="1" dirty="0" smtClean="0"/>
              <a:t>覆盖着</a:t>
            </a:r>
            <a:endParaRPr lang="zh-CN" altLang="en-US" sz="3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800063" y="2855080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动词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7120" y="1816608"/>
            <a:ext cx="8034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zh-CN" sz="2400" b="1" dirty="0" smtClean="0">
                <a:solidFill>
                  <a:srgbClr val="FF0000"/>
                </a:solidFill>
              </a:rPr>
              <a:t>可数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81289" y="1322221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" name="矩形 3"/>
          <p:cNvSpPr/>
          <p:nvPr/>
        </p:nvSpPr>
        <p:spPr>
          <a:xfrm>
            <a:off x="971546" y="1156406"/>
            <a:ext cx="1577676" cy="559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  <a:latin typeface="+mn-ea"/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  <a:latin typeface="+mn-ea"/>
              </a:rPr>
              <a:t> </a:t>
            </a:r>
            <a:endParaRPr lang="zh-CN" altLang="en-US" sz="2400" b="1" dirty="0">
              <a:solidFill>
                <a:srgbClr val="FF6600"/>
              </a:solidFill>
              <a:latin typeface="+mn-ea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8892" y="2223421"/>
            <a:ext cx="104628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zh-CN" sz="3000" b="1" dirty="0" smtClean="0"/>
              <a:t>．</a:t>
            </a:r>
            <a:r>
              <a:rPr lang="en-US" altLang="zh-CN" sz="3000" b="1" dirty="0" smtClean="0"/>
              <a:t>(1)</a:t>
            </a:r>
            <a:r>
              <a:rPr lang="zh-CN" altLang="zh-CN" sz="3000" b="1" dirty="0" smtClean="0"/>
              <a:t>我的英语书封面是粉色的。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__________________________ my English book is pink.</a:t>
            </a:r>
            <a:endParaRPr lang="zh-CN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(2)</a:t>
            </a:r>
            <a:r>
              <a:rPr lang="zh-CN" altLang="zh-CN" sz="3000" b="1" dirty="0" smtClean="0"/>
              <a:t>大地被雪覆盖着。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           The ground __________________________ snow.</a:t>
            </a:r>
            <a:endParaRPr lang="zh-CN" altLang="en-US" sz="3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10912" y="4417629"/>
            <a:ext cx="21443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is covered with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12136" y="2997261"/>
            <a:ext cx="2128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400" b="1" dirty="0" smtClean="0">
                <a:solidFill>
                  <a:srgbClr val="FF0000"/>
                </a:solidFill>
              </a:rPr>
              <a:t>The cover of</a:t>
            </a:r>
            <a:r>
              <a:rPr lang="zh-CN" altLang="zh-CN" sz="2400" b="1" dirty="0" smtClean="0">
                <a:solidFill>
                  <a:srgbClr val="FF0000"/>
                </a:solidFill>
              </a:rPr>
              <a:t>　</a:t>
            </a:r>
            <a:endParaRPr lang="zh-CN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925</Words>
  <Application>Microsoft Office PowerPoint</Application>
  <PresentationFormat>宽屏</PresentationFormat>
  <Paragraphs>118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8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2023-01-16T16:55:47Z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C3DC923CA42D4EA7ADB41857C22717FF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