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74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5" r:id="rId18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06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618">
          <p15:clr>
            <a:srgbClr val="A4A3A4"/>
          </p15:clr>
        </p15:guide>
        <p15:guide id="4" orient="horz" pos="663">
          <p15:clr>
            <a:srgbClr val="A4A3A4"/>
          </p15:clr>
        </p15:guide>
        <p15:guide id="5" orient="horz" pos="3929">
          <p15:clr>
            <a:srgbClr val="A4A3A4"/>
          </p15:clr>
        </p15:guide>
        <p15:guide id="6" orient="horz" pos="38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A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16" y="114"/>
      </p:cViewPr>
      <p:guideLst>
        <p:guide pos="506"/>
        <p:guide pos="7256"/>
        <p:guide orient="horz" pos="618"/>
        <p:guide orient="horz" pos="663"/>
        <p:guide orient="horz" pos="3929"/>
        <p:guide orient="horz" pos="38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E3ACD943-6C4C-485E-A1DE-10844C653D4D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47AE6268-3315-45EF-B116-0B9B428CD9F0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A0A0A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A0A0A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黑体" panose="02010609060101010101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7" r="53514" b="50181"/>
          <a:stretch>
            <a:fillRect/>
          </a:stretch>
        </p:blipFill>
        <p:spPr>
          <a:xfrm>
            <a:off x="0" y="573638"/>
            <a:ext cx="2533441" cy="2918174"/>
          </a:xfrm>
          <a:custGeom>
            <a:avLst/>
            <a:gdLst>
              <a:gd name="connsiteX0" fmla="*/ 0 w 2533441"/>
              <a:gd name="connsiteY0" fmla="*/ 0 h 2918174"/>
              <a:gd name="connsiteX1" fmla="*/ 2533441 w 2533441"/>
              <a:gd name="connsiteY1" fmla="*/ 1469395 h 2918174"/>
              <a:gd name="connsiteX2" fmla="*/ 35547 w 2533441"/>
              <a:gd name="connsiteY2" fmla="*/ 2918174 h 2918174"/>
              <a:gd name="connsiteX3" fmla="*/ 0 w 2533441"/>
              <a:gd name="connsiteY3" fmla="*/ 2897556 h 2918174"/>
              <a:gd name="connsiteX4" fmla="*/ 0 w 2533441"/>
              <a:gd name="connsiteY4" fmla="*/ 0 h 2918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3441" h="2918174">
                <a:moveTo>
                  <a:pt x="0" y="0"/>
                </a:moveTo>
                <a:lnTo>
                  <a:pt x="2533441" y="1469395"/>
                </a:lnTo>
                <a:lnTo>
                  <a:pt x="35547" y="2918174"/>
                </a:lnTo>
                <a:lnTo>
                  <a:pt x="0" y="289755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6" t="25875" r="52536" b="26542"/>
          <a:stretch>
            <a:fillRect/>
          </a:stretch>
        </p:blipFill>
        <p:spPr>
          <a:xfrm>
            <a:off x="189585" y="2089280"/>
            <a:ext cx="2430164" cy="2787269"/>
          </a:xfrm>
          <a:custGeom>
            <a:avLst/>
            <a:gdLst>
              <a:gd name="connsiteX0" fmla="*/ 2408700 w 2430164"/>
              <a:gd name="connsiteY0" fmla="*/ 0 h 2787269"/>
              <a:gd name="connsiteX1" fmla="*/ 2430164 w 2430164"/>
              <a:gd name="connsiteY1" fmla="*/ 2787269 h 2787269"/>
              <a:gd name="connsiteX2" fmla="*/ 0 w 2430164"/>
              <a:gd name="connsiteY2" fmla="*/ 1402672 h 2787269"/>
              <a:gd name="connsiteX3" fmla="*/ 2408700 w 2430164"/>
              <a:gd name="connsiteY3" fmla="*/ 0 h 2787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0164" h="2787269">
                <a:moveTo>
                  <a:pt x="2408700" y="0"/>
                </a:moveTo>
                <a:lnTo>
                  <a:pt x="2430164" y="2787269"/>
                </a:lnTo>
                <a:lnTo>
                  <a:pt x="0" y="1402672"/>
                </a:lnTo>
                <a:lnTo>
                  <a:pt x="2408700" y="0"/>
                </a:lnTo>
                <a:close/>
              </a:path>
            </a:pathLst>
          </a:cu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80" t="26634" r="25915" b="28112"/>
          <a:stretch>
            <a:fillRect/>
          </a:stretch>
        </p:blipFill>
        <p:spPr>
          <a:xfrm>
            <a:off x="2682920" y="2133760"/>
            <a:ext cx="2285194" cy="2650824"/>
          </a:xfrm>
          <a:custGeom>
            <a:avLst/>
            <a:gdLst>
              <a:gd name="connsiteX0" fmla="*/ 0 w 2285194"/>
              <a:gd name="connsiteY0" fmla="*/ 0 h 2650824"/>
              <a:gd name="connsiteX1" fmla="*/ 2285194 w 2285194"/>
              <a:gd name="connsiteY1" fmla="*/ 1325412 h 2650824"/>
              <a:gd name="connsiteX2" fmla="*/ 0 w 2285194"/>
              <a:gd name="connsiteY2" fmla="*/ 2650824 h 2650824"/>
              <a:gd name="connsiteX3" fmla="*/ 0 w 2285194"/>
              <a:gd name="connsiteY3" fmla="*/ 0 h 2650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5194" h="2650824">
                <a:moveTo>
                  <a:pt x="0" y="0"/>
                </a:moveTo>
                <a:lnTo>
                  <a:pt x="2285194" y="1325412"/>
                </a:lnTo>
                <a:lnTo>
                  <a:pt x="0" y="265082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7" t="49819" r="53514" b="363"/>
          <a:stretch>
            <a:fillRect/>
          </a:stretch>
        </p:blipFill>
        <p:spPr>
          <a:xfrm>
            <a:off x="0" y="3491812"/>
            <a:ext cx="2533441" cy="2918173"/>
          </a:xfrm>
          <a:custGeom>
            <a:avLst/>
            <a:gdLst>
              <a:gd name="connsiteX0" fmla="*/ 35547 w 2533441"/>
              <a:gd name="connsiteY0" fmla="*/ 0 h 2918173"/>
              <a:gd name="connsiteX1" fmla="*/ 2533441 w 2533441"/>
              <a:gd name="connsiteY1" fmla="*/ 1448777 h 2918173"/>
              <a:gd name="connsiteX2" fmla="*/ 0 w 2533441"/>
              <a:gd name="connsiteY2" fmla="*/ 2918173 h 2918173"/>
              <a:gd name="connsiteX3" fmla="*/ 0 w 2533441"/>
              <a:gd name="connsiteY3" fmla="*/ 20617 h 2918173"/>
              <a:gd name="connsiteX4" fmla="*/ 35547 w 2533441"/>
              <a:gd name="connsiteY4" fmla="*/ 0 h 2918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3441" h="2918173">
                <a:moveTo>
                  <a:pt x="35547" y="0"/>
                </a:moveTo>
                <a:lnTo>
                  <a:pt x="2533441" y="1448777"/>
                </a:lnTo>
                <a:lnTo>
                  <a:pt x="0" y="2918173"/>
                </a:lnTo>
                <a:lnTo>
                  <a:pt x="0" y="20617"/>
                </a:lnTo>
                <a:lnTo>
                  <a:pt x="35547" y="0"/>
                </a:lnTo>
                <a:close/>
              </a:path>
            </a:pathLst>
          </a:custGeom>
        </p:spPr>
      </p:pic>
      <p:sp>
        <p:nvSpPr>
          <p:cNvPr id="16" name="等腰三角形 15"/>
          <p:cNvSpPr/>
          <p:nvPr/>
        </p:nvSpPr>
        <p:spPr>
          <a:xfrm rot="16200000" flipH="1">
            <a:off x="869618" y="5283260"/>
            <a:ext cx="1691387" cy="1458093"/>
          </a:xfrm>
          <a:prstGeom prst="triangle">
            <a:avLst/>
          </a:prstGeom>
          <a:solidFill>
            <a:srgbClr val="A0A0A0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等腰三角形 16"/>
          <p:cNvSpPr/>
          <p:nvPr/>
        </p:nvSpPr>
        <p:spPr>
          <a:xfrm rot="1801165" flipH="1">
            <a:off x="612751" y="-95782"/>
            <a:ext cx="1307937" cy="1127532"/>
          </a:xfrm>
          <a:prstGeom prst="triangle">
            <a:avLst/>
          </a:prstGeom>
          <a:solidFill>
            <a:srgbClr val="A0A0A0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4914394" y="2120640"/>
            <a:ext cx="7136336" cy="2898513"/>
            <a:chOff x="6147269" y="2844265"/>
            <a:chExt cx="5112385" cy="2076459"/>
          </a:xfrm>
        </p:grpSpPr>
        <p:grpSp>
          <p:nvGrpSpPr>
            <p:cNvPr id="19" name="组合 18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21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A0A0A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PPT818  </a:t>
                </a: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22" name="组合 21"/>
              <p:cNvGrpSpPr/>
              <p:nvPr/>
            </p:nvGrpSpPr>
            <p:grpSpPr>
              <a:xfrm>
                <a:off x="-4714868" y="2110674"/>
                <a:ext cx="5033250" cy="1003799"/>
                <a:chOff x="-4714868" y="2110674"/>
                <a:chExt cx="5033250" cy="1003799"/>
              </a:xfrm>
            </p:grpSpPr>
            <p:sp>
              <p:nvSpPr>
                <p:cNvPr id="23" name="文本框 22"/>
                <p:cNvSpPr txBox="1"/>
                <p:nvPr/>
              </p:nvSpPr>
              <p:spPr>
                <a:xfrm>
                  <a:off x="-4714868" y="2808615"/>
                  <a:ext cx="5033249" cy="305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24" name="直接连接符 23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25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kumimoji="0" lang="en-US" altLang="zh-CN" sz="5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A0A0A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7.1.1 </a:t>
                  </a:r>
                  <a:r>
                    <a:rPr lang="zh-CN" altLang="en-US" sz="5400" b="1" dirty="0">
                      <a:solidFill>
                        <a:srgbClr val="A0A0A0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植树问题</a:t>
                  </a:r>
                </a:p>
              </p:txBody>
            </p:sp>
          </p:grpSp>
        </p:grpSp>
        <p:sp>
          <p:nvSpPr>
            <p:cNvPr id="20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第七单元  植树问题</a:t>
              </a:r>
            </a:p>
          </p:txBody>
        </p:sp>
      </p:grpSp>
      <p:sp>
        <p:nvSpPr>
          <p:cNvPr id="26" name="矩形 25"/>
          <p:cNvSpPr/>
          <p:nvPr/>
        </p:nvSpPr>
        <p:spPr>
          <a:xfrm>
            <a:off x="9561081" y="586555"/>
            <a:ext cx="4062342" cy="300975"/>
          </a:xfrm>
          <a:prstGeom prst="rect">
            <a:avLst/>
          </a:prstGeom>
          <a:solidFill>
            <a:srgbClr val="A0A0A0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人教版小学数学五年级上册</a:t>
            </a:r>
          </a:p>
        </p:txBody>
      </p:sp>
      <p:sp>
        <p:nvSpPr>
          <p:cNvPr id="27" name="等腰三角形 26"/>
          <p:cNvSpPr/>
          <p:nvPr/>
        </p:nvSpPr>
        <p:spPr>
          <a:xfrm rot="16200000" flipH="1">
            <a:off x="10617260" y="5283260"/>
            <a:ext cx="1691387" cy="1458093"/>
          </a:xfrm>
          <a:prstGeom prst="triangle">
            <a:avLst/>
          </a:prstGeom>
          <a:solidFill>
            <a:srgbClr val="A0A0A0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753500" y="1248096"/>
            <a:ext cx="2933700" cy="5762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zh-CN" altLang="en-US" sz="2400" kern="0" dirty="0">
                <a:solidFill>
                  <a:srgbClr val="0066CC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化繁为简，发现规律</a:t>
            </a:r>
          </a:p>
        </p:txBody>
      </p:sp>
      <p:cxnSp>
        <p:nvCxnSpPr>
          <p:cNvPr id="22" name="直接连接符 21"/>
          <p:cNvCxnSpPr/>
          <p:nvPr/>
        </p:nvCxnSpPr>
        <p:spPr>
          <a:xfrm>
            <a:off x="2999755" y="3707598"/>
            <a:ext cx="3578225" cy="158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2999755" y="3707598"/>
            <a:ext cx="720725" cy="1587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rot="5400000">
            <a:off x="2814811" y="3521066"/>
            <a:ext cx="428625" cy="158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3714130" y="3707598"/>
            <a:ext cx="720725" cy="1587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rot="5400000">
            <a:off x="3529186" y="3521066"/>
            <a:ext cx="428625" cy="158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4428505" y="3707598"/>
            <a:ext cx="720725" cy="1587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rot="5400000">
            <a:off x="4243561" y="3521066"/>
            <a:ext cx="428625" cy="158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5142880" y="3707598"/>
            <a:ext cx="720725" cy="1587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rot="5400000">
            <a:off x="4957936" y="3521066"/>
            <a:ext cx="428625" cy="158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5857255" y="3707598"/>
            <a:ext cx="720725" cy="1587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rot="5400000">
            <a:off x="5672311" y="3521066"/>
            <a:ext cx="428625" cy="158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椭圆 32"/>
          <p:cNvSpPr>
            <a:spLocks noChangeArrowheads="1"/>
          </p:cNvSpPr>
          <p:nvPr/>
        </p:nvSpPr>
        <p:spPr bwMode="auto">
          <a:xfrm>
            <a:off x="2317129" y="3378985"/>
            <a:ext cx="534988" cy="5000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4" name="椭圆 33"/>
          <p:cNvSpPr>
            <a:spLocks noChangeArrowheads="1"/>
          </p:cNvSpPr>
          <p:nvPr/>
        </p:nvSpPr>
        <p:spPr bwMode="auto">
          <a:xfrm>
            <a:off x="2860054" y="3378985"/>
            <a:ext cx="534988" cy="5000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5" name="椭圆 34"/>
          <p:cNvSpPr>
            <a:spLocks noChangeArrowheads="1"/>
          </p:cNvSpPr>
          <p:nvPr/>
        </p:nvSpPr>
        <p:spPr bwMode="auto">
          <a:xfrm>
            <a:off x="3395043" y="3378985"/>
            <a:ext cx="536575" cy="5000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" name="椭圆 35"/>
          <p:cNvSpPr>
            <a:spLocks noChangeArrowheads="1"/>
          </p:cNvSpPr>
          <p:nvPr/>
        </p:nvSpPr>
        <p:spPr bwMode="auto">
          <a:xfrm>
            <a:off x="3931618" y="3393272"/>
            <a:ext cx="534987" cy="50006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7" name="椭圆 36"/>
          <p:cNvSpPr>
            <a:spLocks noChangeArrowheads="1"/>
          </p:cNvSpPr>
          <p:nvPr/>
        </p:nvSpPr>
        <p:spPr bwMode="auto">
          <a:xfrm>
            <a:off x="4466605" y="3402797"/>
            <a:ext cx="536575" cy="50006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6745983" y="3033853"/>
            <a:ext cx="800219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altLang="zh-CN" sz="2400" kern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……</a:t>
            </a:r>
            <a:endParaRPr lang="zh-CN" altLang="en-US" sz="2400" kern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2860054" y="2606169"/>
            <a:ext cx="35618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altLang="zh-CN" sz="2400" kern="0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endParaRPr lang="zh-CN" altLang="en-US" sz="2400" kern="0" dirty="0">
              <a:ln w="10541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3618276" y="2606169"/>
            <a:ext cx="35618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altLang="zh-CN" sz="2400" kern="0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endParaRPr lang="zh-CN" altLang="en-US" sz="2400" kern="0" dirty="0">
              <a:ln w="10541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4273946" y="2607906"/>
            <a:ext cx="35618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altLang="zh-CN" sz="2400" kern="0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endParaRPr lang="zh-CN" altLang="en-US" sz="2400" kern="0" dirty="0">
              <a:ln w="10541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5003180" y="2596972"/>
            <a:ext cx="35618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altLang="zh-CN" sz="2400" kern="0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endParaRPr lang="zh-CN" altLang="en-US" sz="2400" kern="0" dirty="0">
              <a:ln w="10541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5717449" y="2595058"/>
            <a:ext cx="35618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altLang="zh-CN" sz="2400" kern="0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endParaRPr lang="zh-CN" altLang="en-US" sz="2400" kern="0" dirty="0">
              <a:ln w="10541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44" name="直接连接符 43"/>
          <p:cNvCxnSpPr/>
          <p:nvPr/>
        </p:nvCxnSpPr>
        <p:spPr>
          <a:xfrm>
            <a:off x="7781305" y="3736173"/>
            <a:ext cx="1433513" cy="158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7781304" y="3736173"/>
            <a:ext cx="719138" cy="1587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rot="5400000">
            <a:off x="7593980" y="3550435"/>
            <a:ext cx="430212" cy="158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8495679" y="3736173"/>
            <a:ext cx="719138" cy="1587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 rot="5400000">
            <a:off x="8308355" y="3550435"/>
            <a:ext cx="430212" cy="158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 rot="5400000">
            <a:off x="9022730" y="3550435"/>
            <a:ext cx="430212" cy="158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椭圆 49"/>
          <p:cNvSpPr>
            <a:spLocks noChangeArrowheads="1"/>
          </p:cNvSpPr>
          <p:nvPr/>
        </p:nvSpPr>
        <p:spPr bwMode="auto">
          <a:xfrm>
            <a:off x="5908054" y="3399622"/>
            <a:ext cx="534988" cy="50006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1" name="椭圆 50"/>
          <p:cNvSpPr>
            <a:spLocks noChangeArrowheads="1"/>
          </p:cNvSpPr>
          <p:nvPr/>
        </p:nvSpPr>
        <p:spPr bwMode="auto">
          <a:xfrm>
            <a:off x="6465268" y="3390097"/>
            <a:ext cx="534987" cy="50006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7504205" y="2639212"/>
            <a:ext cx="48923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altLang="zh-CN" sz="2400" kern="0" spc="-150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19</a:t>
            </a:r>
            <a:endParaRPr lang="zh-CN" altLang="en-US" sz="2400" kern="0" spc="-150" dirty="0">
              <a:ln w="10541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8250563" y="2634224"/>
            <a:ext cx="48923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altLang="zh-CN" sz="2400" kern="0" spc="-150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20</a:t>
            </a:r>
            <a:endParaRPr lang="zh-CN" altLang="en-US" sz="2400" kern="0" spc="-150" dirty="0">
              <a:ln w="10541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8915973" y="2638050"/>
            <a:ext cx="52770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altLang="zh-CN" sz="2400" kern="0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21</a:t>
            </a:r>
            <a:endParaRPr lang="zh-CN" altLang="en-US" sz="2400" kern="0" dirty="0">
              <a:ln w="10541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5" name="右大括号 54"/>
          <p:cNvSpPr/>
          <p:nvPr/>
        </p:nvSpPr>
        <p:spPr bwMode="auto">
          <a:xfrm rot="5400000">
            <a:off x="4376911" y="1941504"/>
            <a:ext cx="571500" cy="4662487"/>
          </a:xfrm>
          <a:prstGeom prst="rightBrace">
            <a:avLst>
              <a:gd name="adj1" fmla="val 19300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6" name="矩形 5"/>
          <p:cNvSpPr>
            <a:spLocks noChangeArrowheads="1"/>
          </p:cNvSpPr>
          <p:nvPr/>
        </p:nvSpPr>
        <p:spPr bwMode="auto">
          <a:xfrm>
            <a:off x="6372398" y="4522452"/>
            <a:ext cx="1243013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zh-CN" sz="2400" kern="0" dirty="0">
                <a:solidFill>
                  <a:schemeClr val="tx1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100</a:t>
            </a:r>
            <a:r>
              <a:rPr lang="zh-CN" altLang="en-US" sz="2400" kern="0" dirty="0">
                <a:solidFill>
                  <a:schemeClr val="tx1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米</a:t>
            </a:r>
          </a:p>
        </p:txBody>
      </p:sp>
      <p:sp>
        <p:nvSpPr>
          <p:cNvPr id="5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8" presetClass="entr" presetSubtype="3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8" presetClass="entr" presetSubtype="3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8" presetClass="entr" presetSubtype="3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8" presetClass="entr" presetSubtype="3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8" presetClass="entr" presetSubtype="3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18" presetClass="entr" presetSubtype="3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18" presetClass="entr" presetSubtype="3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  <p:bldP spid="50" grpId="0"/>
      <p:bldP spid="51" grpId="0"/>
      <p:bldP spid="55" grpId="0"/>
      <p:bldP spid="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27"/>
          <p:cNvSpPr>
            <a:spLocks noChangeArrowheads="1"/>
          </p:cNvSpPr>
          <p:nvPr/>
        </p:nvSpPr>
        <p:spPr bwMode="auto">
          <a:xfrm>
            <a:off x="2497524" y="1485437"/>
            <a:ext cx="3178175" cy="889463"/>
          </a:xfrm>
          <a:prstGeom prst="wedgeRoundRectCallout">
            <a:avLst>
              <a:gd name="adj1" fmla="val -58708"/>
              <a:gd name="adj2" fmla="val 26495"/>
              <a:gd name="adj3" fmla="val 16667"/>
            </a:avLst>
          </a:prstGeom>
          <a:noFill/>
          <a:ln w="19050">
            <a:solidFill>
              <a:srgbClr val="7F7F7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zh-CN" altLang="en-US" b="0" kern="0" dirty="0">
                <a:solidFill>
                  <a:srgbClr val="00B0F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因为两端都要栽，所以栽树的棵数比间隔数多 </a:t>
            </a:r>
            <a:r>
              <a:rPr lang="en-US" altLang="zh-CN" b="0" kern="0" dirty="0">
                <a:solidFill>
                  <a:srgbClr val="00B0F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b="0" kern="0" dirty="0">
                <a:solidFill>
                  <a:srgbClr val="00B0F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pic>
        <p:nvPicPr>
          <p:cNvPr id="159747" name="图片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0901" y="1988297"/>
            <a:ext cx="910978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矩形 21"/>
          <p:cNvSpPr/>
          <p:nvPr/>
        </p:nvSpPr>
        <p:spPr>
          <a:xfrm>
            <a:off x="3805037" y="2971604"/>
            <a:ext cx="44406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zh-CN" altLang="en-US" sz="2400" kern="0" dirty="0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棵数 </a:t>
            </a:r>
            <a:r>
              <a:rPr lang="en-US" altLang="zh-CN" sz="2400" kern="0" dirty="0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 </a:t>
            </a:r>
            <a:r>
              <a:rPr lang="zh-CN" altLang="en-US" sz="2400" kern="0" dirty="0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间隔数 </a:t>
            </a:r>
            <a:r>
              <a:rPr lang="en-US" altLang="zh-CN" sz="2400" kern="0" dirty="0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+ 1</a:t>
            </a:r>
            <a:r>
              <a:rPr lang="zh-CN" altLang="en-US" sz="2400" kern="0" dirty="0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（两端都栽）</a:t>
            </a:r>
          </a:p>
        </p:txBody>
      </p:sp>
      <p:grpSp>
        <p:nvGrpSpPr>
          <p:cNvPr id="16" name="组合 15"/>
          <p:cNvGrpSpPr/>
          <p:nvPr/>
        </p:nvGrpSpPr>
        <p:grpSpPr bwMode="auto">
          <a:xfrm>
            <a:off x="6641783" y="1235822"/>
            <a:ext cx="3819716" cy="3028008"/>
            <a:chOff x="6660929" y="1241925"/>
            <a:chExt cx="5093630" cy="3026890"/>
          </a:xfrm>
        </p:grpSpPr>
        <p:sp>
          <p:nvSpPr>
            <p:cNvPr id="25" name="AutoShape 27"/>
            <p:cNvSpPr>
              <a:spLocks noChangeArrowheads="1"/>
            </p:cNvSpPr>
            <p:nvPr/>
          </p:nvSpPr>
          <p:spPr bwMode="auto">
            <a:xfrm>
              <a:off x="6660929" y="1241925"/>
              <a:ext cx="3789336" cy="1327532"/>
            </a:xfrm>
            <a:prstGeom prst="wedgeRoundRectCallout">
              <a:avLst>
                <a:gd name="adj1" fmla="val 50243"/>
                <a:gd name="adj2" fmla="val 74235"/>
                <a:gd name="adj3" fmla="val 16667"/>
              </a:avLst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  <a:miter lim="800000"/>
            </a:ln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defRPr/>
              </a:pPr>
              <a:r>
                <a:rPr lang="en-US" altLang="zh-CN" b="0" kern="0" dirty="0">
                  <a:solidFill>
                    <a:srgbClr val="00B0F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100 m</a:t>
              </a:r>
              <a:r>
                <a:rPr lang="zh-CN" altLang="en-US" b="0" kern="0" dirty="0">
                  <a:solidFill>
                    <a:srgbClr val="00B0F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共有</a:t>
              </a:r>
              <a:r>
                <a:rPr lang="en-US" altLang="zh-CN" b="0" kern="0" dirty="0">
                  <a:solidFill>
                    <a:srgbClr val="00B0F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20</a:t>
              </a:r>
              <a:r>
                <a:rPr lang="zh-CN" altLang="en-US" b="0" kern="0" dirty="0">
                  <a:solidFill>
                    <a:srgbClr val="00B0F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个间隔，两端都要栽，所以一共要栽</a:t>
              </a:r>
              <a:r>
                <a:rPr lang="en-US" altLang="zh-CN" b="0" kern="0" dirty="0">
                  <a:solidFill>
                    <a:srgbClr val="00B0F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_____</a:t>
              </a:r>
              <a:r>
                <a:rPr lang="zh-CN" altLang="en-US" b="0" kern="0" dirty="0">
                  <a:solidFill>
                    <a:srgbClr val="00B0F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棵树。</a:t>
              </a:r>
            </a:p>
          </p:txBody>
        </p:sp>
        <p:pic>
          <p:nvPicPr>
            <p:cNvPr id="159751" name="图片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520622" y="3055716"/>
              <a:ext cx="1233937" cy="1213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4193858" y="3657057"/>
            <a:ext cx="2447925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4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100÷5 = 20</a:t>
            </a: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4193858" y="4118722"/>
            <a:ext cx="4141787" cy="101085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30000"/>
              </a:lnSpc>
              <a:defRPr/>
            </a:pP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20 + 1 = 21</a:t>
            </a: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（棵）</a:t>
            </a:r>
          </a:p>
          <a:p>
            <a:pPr eaLnBrk="0" hangingPunct="0">
              <a:lnSpc>
                <a:spcPct val="130000"/>
              </a:lnSpc>
              <a:defRPr/>
            </a:pP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答：一共要栽 </a:t>
            </a: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21 </a:t>
            </a: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棵树。</a:t>
            </a:r>
          </a:p>
        </p:txBody>
      </p:sp>
      <p:sp>
        <p:nvSpPr>
          <p:cNvPr id="26" name="矩形 25"/>
          <p:cNvSpPr/>
          <p:nvPr/>
        </p:nvSpPr>
        <p:spPr>
          <a:xfrm>
            <a:off x="7659982" y="1988297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21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TextBox 6"/>
          <p:cNvSpPr txBox="1">
            <a:spLocks noChangeArrowheads="1"/>
          </p:cNvSpPr>
          <p:nvPr/>
        </p:nvSpPr>
        <p:spPr bwMode="auto">
          <a:xfrm>
            <a:off x="757237" y="1078879"/>
            <a:ext cx="1060164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08330" indent="-151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17930" indent="-3035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7530" indent="-4559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37130" indent="-6083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894330" indent="-6083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351530" indent="-6083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808730" indent="-6083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265930" indent="-6083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 typeface="Times New Roman" panose="02020603050405020304" pitchFamily="18" charset="0"/>
              <a:buAutoNum type="arabicPeriod"/>
            </a:pPr>
            <a:r>
              <a: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在一条全长 </a:t>
            </a:r>
            <a:r>
              <a:rPr lang="en-US" altLang="zh-CN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2 km </a:t>
            </a:r>
            <a:r>
              <a: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的街道两旁安装路灯（两端也要安装），每隔 </a:t>
            </a:r>
            <a:r>
              <a:rPr lang="en-US" altLang="zh-CN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50 m </a:t>
            </a:r>
            <a:r>
              <a: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安一盏。一共要安装多少盏路灯？</a:t>
            </a:r>
          </a:p>
        </p:txBody>
      </p:sp>
      <p:sp>
        <p:nvSpPr>
          <p:cNvPr id="8" name="TextBox 21"/>
          <p:cNvSpPr txBox="1">
            <a:spLocks noChangeArrowheads="1"/>
          </p:cNvSpPr>
          <p:nvPr/>
        </p:nvSpPr>
        <p:spPr bwMode="auto">
          <a:xfrm>
            <a:off x="3029903" y="3065463"/>
            <a:ext cx="3821112" cy="230832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2000÷50 = 40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40 + 1 = 41</a:t>
            </a: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（盏）</a:t>
            </a:r>
            <a:endParaRPr lang="en-US" altLang="zh-CN" sz="24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41×2 = 82</a:t>
            </a: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（盏）</a:t>
            </a:r>
            <a:endParaRPr lang="en-US" altLang="zh-CN" sz="24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答：一共要安装 </a:t>
            </a: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82 </a:t>
            </a: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盏路灯。</a:t>
            </a:r>
          </a:p>
        </p:txBody>
      </p:sp>
      <p:pic>
        <p:nvPicPr>
          <p:cNvPr id="160772" name="Picture 14" descr="未标题-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5082" y="2527863"/>
            <a:ext cx="2998788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/>
          <p:cNvSpPr txBox="1"/>
          <p:nvPr/>
        </p:nvSpPr>
        <p:spPr bwMode="auto">
          <a:xfrm>
            <a:off x="803275" y="2262502"/>
            <a:ext cx="3570208" cy="53072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[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教材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P107 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做一做 第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题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]</a:t>
            </a:r>
            <a:endParaRPr lang="zh-CN" altLang="en-US" sz="2400" kern="0" dirty="0">
              <a:solidFill>
                <a:srgbClr val="FF66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 bwMode="auto">
          <a:xfrm>
            <a:off x="803275" y="2141256"/>
            <a:ext cx="4185761" cy="53072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[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教材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P109 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练习二十四 第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题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]</a:t>
            </a:r>
            <a:endParaRPr lang="zh-CN" altLang="en-US" sz="2400" kern="0" dirty="0">
              <a:solidFill>
                <a:srgbClr val="FF66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1795" name="TextBox 6"/>
          <p:cNvSpPr txBox="1">
            <a:spLocks noChangeArrowheads="1"/>
          </p:cNvSpPr>
          <p:nvPr/>
        </p:nvSpPr>
        <p:spPr bwMode="auto">
          <a:xfrm>
            <a:off x="803275" y="1088660"/>
            <a:ext cx="10715625" cy="105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08330" indent="-151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17930" indent="-3035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7530" indent="-4559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37130" indent="-6083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894330" indent="-6083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351530" indent="-6083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808730" indent="-6083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265930" indent="-6083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buFont typeface="Times New Roman" panose="02020603050405020304" pitchFamily="18" charset="0"/>
              <a:buAutoNum type="arabicPeriod"/>
            </a:pP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马路一边栽了 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25 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棵梧桐树。如果每两棵梧桐中间栽一棵银杏树，一共要栽多少棵银杏树？</a:t>
            </a:r>
          </a:p>
        </p:txBody>
      </p:sp>
      <p:sp>
        <p:nvSpPr>
          <p:cNvPr id="10" name="TextBox 21"/>
          <p:cNvSpPr txBox="1">
            <a:spLocks noChangeArrowheads="1"/>
          </p:cNvSpPr>
          <p:nvPr/>
        </p:nvSpPr>
        <p:spPr bwMode="auto">
          <a:xfrm>
            <a:off x="2210435" y="3142046"/>
            <a:ext cx="4278312" cy="1010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25</a:t>
            </a: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－</a:t>
            </a: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1=24</a:t>
            </a: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（棵）</a:t>
            </a:r>
          </a:p>
          <a:p>
            <a:pPr>
              <a:lnSpc>
                <a:spcPct val="130000"/>
              </a:lnSpc>
            </a:pP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答：一共要栽 </a:t>
            </a: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24 </a:t>
            </a: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棵银杏树。</a:t>
            </a:r>
          </a:p>
        </p:txBody>
      </p:sp>
      <p:pic>
        <p:nvPicPr>
          <p:cNvPr id="161797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916" y="2811780"/>
            <a:ext cx="3433763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char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TextBox 6"/>
          <p:cNvSpPr txBox="1">
            <a:spLocks noChangeArrowheads="1"/>
          </p:cNvSpPr>
          <p:nvPr/>
        </p:nvSpPr>
        <p:spPr bwMode="auto">
          <a:xfrm>
            <a:off x="803274" y="1061720"/>
            <a:ext cx="10850245" cy="105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08330" indent="-151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17930" indent="-3035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7530" indent="-4559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37130" indent="-6083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894330" indent="-6083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351530" indent="-6083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808730" indent="-6083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265930" indent="-6083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buFont typeface="Times New Roman" panose="02020603050405020304" pitchFamily="18" charset="0"/>
              <a:buAutoNum type="arabicPeriod" startAt="2"/>
            </a:pP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5 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路公共汽车行驶路线全长 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12 km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，相邻两站之间的路程都是 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1 km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。一共设有多少个车站？</a:t>
            </a:r>
          </a:p>
        </p:txBody>
      </p:sp>
      <p:sp>
        <p:nvSpPr>
          <p:cNvPr id="12" name="TextBox 21"/>
          <p:cNvSpPr txBox="1">
            <a:spLocks noChangeArrowheads="1"/>
          </p:cNvSpPr>
          <p:nvPr/>
        </p:nvSpPr>
        <p:spPr bwMode="auto">
          <a:xfrm>
            <a:off x="2538096" y="2880995"/>
            <a:ext cx="4924425" cy="149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12÷1 = 12</a:t>
            </a:r>
          </a:p>
          <a:p>
            <a:pPr>
              <a:lnSpc>
                <a:spcPct val="130000"/>
              </a:lnSpc>
            </a:pP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12 + 1 = 13</a:t>
            </a: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（个）</a:t>
            </a:r>
          </a:p>
          <a:p>
            <a:pPr>
              <a:lnSpc>
                <a:spcPct val="130000"/>
              </a:lnSpc>
            </a:pP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答：一共设有 </a:t>
            </a: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13 </a:t>
            </a: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个车站。</a:t>
            </a:r>
          </a:p>
        </p:txBody>
      </p:sp>
      <p:sp>
        <p:nvSpPr>
          <p:cNvPr id="13" name="文本框 12"/>
          <p:cNvSpPr txBox="1"/>
          <p:nvPr/>
        </p:nvSpPr>
        <p:spPr bwMode="auto">
          <a:xfrm>
            <a:off x="803274" y="1989211"/>
            <a:ext cx="4293163" cy="53072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[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教材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P109 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练习二十四 第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题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]</a:t>
            </a:r>
            <a:endParaRPr lang="zh-CN" altLang="en-US" sz="2400" kern="0" dirty="0">
              <a:solidFill>
                <a:srgbClr val="FF66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62821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820" y="2655888"/>
            <a:ext cx="351790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charRg st="4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charRg st="40" end="4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extBox 6"/>
          <p:cNvSpPr txBox="1">
            <a:spLocks noChangeArrowheads="1"/>
          </p:cNvSpPr>
          <p:nvPr/>
        </p:nvSpPr>
        <p:spPr bwMode="auto">
          <a:xfrm>
            <a:off x="803274" y="1136888"/>
            <a:ext cx="107156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08330" indent="-151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17930" indent="-3035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7530" indent="-4559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37130" indent="-6083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894330" indent="-6083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351530" indent="-6083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808730" indent="-6083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265930" indent="-6083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 typeface="Times New Roman" panose="02020603050405020304" pitchFamily="18" charset="0"/>
              <a:buAutoNum type="arabicPeriod" startAt="4"/>
            </a:pP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园林工人沿一条笔直的公路一侧植树，每隔 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6 m 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种一棵，一共种了 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36 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棵。从第一棵到最后一棵的距离有多远？</a:t>
            </a:r>
          </a:p>
        </p:txBody>
      </p:sp>
      <p:sp>
        <p:nvSpPr>
          <p:cNvPr id="6" name="TextBox 21"/>
          <p:cNvSpPr txBox="1">
            <a:spLocks noChangeArrowheads="1"/>
          </p:cNvSpPr>
          <p:nvPr/>
        </p:nvSpPr>
        <p:spPr bwMode="auto">
          <a:xfrm>
            <a:off x="4073041" y="3246755"/>
            <a:ext cx="6018212" cy="149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36</a:t>
            </a: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－</a:t>
            </a: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 = 35</a:t>
            </a:r>
          </a:p>
          <a:p>
            <a:pPr>
              <a:lnSpc>
                <a:spcPct val="130000"/>
              </a:lnSpc>
            </a:pP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35×6 = 210</a:t>
            </a: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（米）</a:t>
            </a:r>
          </a:p>
          <a:p>
            <a:pPr>
              <a:lnSpc>
                <a:spcPct val="130000"/>
              </a:lnSpc>
            </a:pP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答：从第一棵到最后一棵的距离有 </a:t>
            </a: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210 </a:t>
            </a: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米。</a:t>
            </a:r>
          </a:p>
        </p:txBody>
      </p:sp>
      <p:sp>
        <p:nvSpPr>
          <p:cNvPr id="7" name="文本框 6"/>
          <p:cNvSpPr txBox="1"/>
          <p:nvPr/>
        </p:nvSpPr>
        <p:spPr bwMode="auto">
          <a:xfrm>
            <a:off x="803275" y="2337217"/>
            <a:ext cx="4293163" cy="53072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[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教材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P109 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练习二十四 第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题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]</a:t>
            </a:r>
            <a:endParaRPr lang="zh-CN" altLang="en-US" sz="2400" kern="0" dirty="0">
              <a:solidFill>
                <a:srgbClr val="FF66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871" name="组合 12"/>
          <p:cNvGrpSpPr/>
          <p:nvPr/>
        </p:nvGrpSpPr>
        <p:grpSpPr bwMode="auto">
          <a:xfrm>
            <a:off x="978219" y="1284288"/>
            <a:ext cx="6746875" cy="2540000"/>
            <a:chOff x="833121" y="1494444"/>
            <a:chExt cx="7267786" cy="2052320"/>
          </a:xfrm>
        </p:grpSpPr>
        <p:sp>
          <p:nvSpPr>
            <p:cNvPr id="11" name="思想气泡: 云 10"/>
            <p:cNvSpPr/>
            <p:nvPr/>
          </p:nvSpPr>
          <p:spPr>
            <a:xfrm>
              <a:off x="833121" y="1494444"/>
              <a:ext cx="7267786" cy="2052320"/>
            </a:xfrm>
            <a:prstGeom prst="cloudCallout">
              <a:avLst>
                <a:gd name="adj1" fmla="val 53900"/>
                <a:gd name="adj2" fmla="val 62220"/>
              </a:avLst>
            </a:prstGeom>
            <a:solidFill>
              <a:srgbClr val="FFFEF2"/>
            </a:solidFill>
            <a:ln w="127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873" name="矩形 2"/>
            <p:cNvSpPr>
              <a:spLocks noChangeArrowheads="1"/>
            </p:cNvSpPr>
            <p:nvPr/>
          </p:nvSpPr>
          <p:spPr bwMode="auto">
            <a:xfrm>
              <a:off x="1840026" y="2228216"/>
              <a:ext cx="6072445" cy="37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/>
              <a:r>
                <a:rPr lang="zh-CN" altLang="en-US" sz="2400" kern="0">
                  <a:ea typeface="思源黑体 CN Medium" panose="020B0600000000000000" pitchFamily="34" charset="-122"/>
                  <a:sym typeface="Arial" panose="020B0604020202020204" pitchFamily="34" charset="0"/>
                </a:rPr>
                <a:t>通过本节课的学习，你有什么收获？</a:t>
              </a:r>
            </a:p>
          </p:txBody>
        </p:sp>
      </p:grpSp>
      <p:sp>
        <p:nvSpPr>
          <p:cNvPr id="1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课堂小结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094" y="2944391"/>
            <a:ext cx="2441906" cy="34815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4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7" r="53514" b="50181"/>
          <a:stretch>
            <a:fillRect/>
          </a:stretch>
        </p:blipFill>
        <p:spPr>
          <a:xfrm>
            <a:off x="0" y="573638"/>
            <a:ext cx="2533441" cy="2918174"/>
          </a:xfrm>
          <a:custGeom>
            <a:avLst/>
            <a:gdLst>
              <a:gd name="connsiteX0" fmla="*/ 0 w 2533441"/>
              <a:gd name="connsiteY0" fmla="*/ 0 h 2918174"/>
              <a:gd name="connsiteX1" fmla="*/ 2533441 w 2533441"/>
              <a:gd name="connsiteY1" fmla="*/ 1469395 h 2918174"/>
              <a:gd name="connsiteX2" fmla="*/ 35547 w 2533441"/>
              <a:gd name="connsiteY2" fmla="*/ 2918174 h 2918174"/>
              <a:gd name="connsiteX3" fmla="*/ 0 w 2533441"/>
              <a:gd name="connsiteY3" fmla="*/ 2897556 h 2918174"/>
              <a:gd name="connsiteX4" fmla="*/ 0 w 2533441"/>
              <a:gd name="connsiteY4" fmla="*/ 0 h 2918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3441" h="2918174">
                <a:moveTo>
                  <a:pt x="0" y="0"/>
                </a:moveTo>
                <a:lnTo>
                  <a:pt x="2533441" y="1469395"/>
                </a:lnTo>
                <a:lnTo>
                  <a:pt x="35547" y="2918174"/>
                </a:lnTo>
                <a:lnTo>
                  <a:pt x="0" y="289755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6" t="25875" r="52536" b="26542"/>
          <a:stretch>
            <a:fillRect/>
          </a:stretch>
        </p:blipFill>
        <p:spPr>
          <a:xfrm>
            <a:off x="189585" y="2089280"/>
            <a:ext cx="2430164" cy="2787269"/>
          </a:xfrm>
          <a:custGeom>
            <a:avLst/>
            <a:gdLst>
              <a:gd name="connsiteX0" fmla="*/ 2408700 w 2430164"/>
              <a:gd name="connsiteY0" fmla="*/ 0 h 2787269"/>
              <a:gd name="connsiteX1" fmla="*/ 2430164 w 2430164"/>
              <a:gd name="connsiteY1" fmla="*/ 2787269 h 2787269"/>
              <a:gd name="connsiteX2" fmla="*/ 0 w 2430164"/>
              <a:gd name="connsiteY2" fmla="*/ 1402672 h 2787269"/>
              <a:gd name="connsiteX3" fmla="*/ 2408700 w 2430164"/>
              <a:gd name="connsiteY3" fmla="*/ 0 h 2787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0164" h="2787269">
                <a:moveTo>
                  <a:pt x="2408700" y="0"/>
                </a:moveTo>
                <a:lnTo>
                  <a:pt x="2430164" y="2787269"/>
                </a:lnTo>
                <a:lnTo>
                  <a:pt x="0" y="1402672"/>
                </a:lnTo>
                <a:lnTo>
                  <a:pt x="2408700" y="0"/>
                </a:lnTo>
                <a:close/>
              </a:path>
            </a:pathLst>
          </a:cu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80" t="26634" r="25915" b="28112"/>
          <a:stretch>
            <a:fillRect/>
          </a:stretch>
        </p:blipFill>
        <p:spPr>
          <a:xfrm>
            <a:off x="2682920" y="2133760"/>
            <a:ext cx="2285194" cy="2650824"/>
          </a:xfrm>
          <a:custGeom>
            <a:avLst/>
            <a:gdLst>
              <a:gd name="connsiteX0" fmla="*/ 0 w 2285194"/>
              <a:gd name="connsiteY0" fmla="*/ 0 h 2650824"/>
              <a:gd name="connsiteX1" fmla="*/ 2285194 w 2285194"/>
              <a:gd name="connsiteY1" fmla="*/ 1325412 h 2650824"/>
              <a:gd name="connsiteX2" fmla="*/ 0 w 2285194"/>
              <a:gd name="connsiteY2" fmla="*/ 2650824 h 2650824"/>
              <a:gd name="connsiteX3" fmla="*/ 0 w 2285194"/>
              <a:gd name="connsiteY3" fmla="*/ 0 h 2650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5194" h="2650824">
                <a:moveTo>
                  <a:pt x="0" y="0"/>
                </a:moveTo>
                <a:lnTo>
                  <a:pt x="2285194" y="1325412"/>
                </a:lnTo>
                <a:lnTo>
                  <a:pt x="0" y="265082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7" t="49819" r="53514" b="363"/>
          <a:stretch>
            <a:fillRect/>
          </a:stretch>
        </p:blipFill>
        <p:spPr>
          <a:xfrm>
            <a:off x="0" y="3491812"/>
            <a:ext cx="2533441" cy="2918173"/>
          </a:xfrm>
          <a:custGeom>
            <a:avLst/>
            <a:gdLst>
              <a:gd name="connsiteX0" fmla="*/ 35547 w 2533441"/>
              <a:gd name="connsiteY0" fmla="*/ 0 h 2918173"/>
              <a:gd name="connsiteX1" fmla="*/ 2533441 w 2533441"/>
              <a:gd name="connsiteY1" fmla="*/ 1448777 h 2918173"/>
              <a:gd name="connsiteX2" fmla="*/ 0 w 2533441"/>
              <a:gd name="connsiteY2" fmla="*/ 2918173 h 2918173"/>
              <a:gd name="connsiteX3" fmla="*/ 0 w 2533441"/>
              <a:gd name="connsiteY3" fmla="*/ 20617 h 2918173"/>
              <a:gd name="connsiteX4" fmla="*/ 35547 w 2533441"/>
              <a:gd name="connsiteY4" fmla="*/ 0 h 2918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3441" h="2918173">
                <a:moveTo>
                  <a:pt x="35547" y="0"/>
                </a:moveTo>
                <a:lnTo>
                  <a:pt x="2533441" y="1448777"/>
                </a:lnTo>
                <a:lnTo>
                  <a:pt x="0" y="2918173"/>
                </a:lnTo>
                <a:lnTo>
                  <a:pt x="0" y="20617"/>
                </a:lnTo>
                <a:lnTo>
                  <a:pt x="35547" y="0"/>
                </a:lnTo>
                <a:close/>
              </a:path>
            </a:pathLst>
          </a:custGeom>
        </p:spPr>
      </p:pic>
      <p:sp>
        <p:nvSpPr>
          <p:cNvPr id="16" name="等腰三角形 15"/>
          <p:cNvSpPr/>
          <p:nvPr/>
        </p:nvSpPr>
        <p:spPr>
          <a:xfrm rot="16200000" flipH="1">
            <a:off x="869618" y="5283260"/>
            <a:ext cx="1691387" cy="1458093"/>
          </a:xfrm>
          <a:prstGeom prst="triangle">
            <a:avLst/>
          </a:prstGeom>
          <a:solidFill>
            <a:srgbClr val="A0A0A0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等腰三角形 16"/>
          <p:cNvSpPr/>
          <p:nvPr/>
        </p:nvSpPr>
        <p:spPr>
          <a:xfrm rot="1801165" flipH="1">
            <a:off x="612751" y="-95782"/>
            <a:ext cx="1307937" cy="1127532"/>
          </a:xfrm>
          <a:prstGeom prst="triangle">
            <a:avLst/>
          </a:prstGeom>
          <a:solidFill>
            <a:srgbClr val="A0A0A0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4939159" y="2120640"/>
            <a:ext cx="7136336" cy="2898513"/>
            <a:chOff x="6147269" y="2844265"/>
            <a:chExt cx="5112385" cy="2076459"/>
          </a:xfrm>
        </p:grpSpPr>
        <p:grpSp>
          <p:nvGrpSpPr>
            <p:cNvPr id="19" name="组合 18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21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A0A0A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PPT818  </a:t>
                </a: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22" name="组合 21"/>
              <p:cNvGrpSpPr/>
              <p:nvPr/>
            </p:nvGrpSpPr>
            <p:grpSpPr>
              <a:xfrm>
                <a:off x="-4714868" y="2110674"/>
                <a:ext cx="5033250" cy="1003799"/>
                <a:chOff x="-4714868" y="2110674"/>
                <a:chExt cx="5033250" cy="1003799"/>
              </a:xfrm>
            </p:grpSpPr>
            <p:sp>
              <p:nvSpPr>
                <p:cNvPr id="23" name="文本框 22"/>
                <p:cNvSpPr txBox="1"/>
                <p:nvPr/>
              </p:nvSpPr>
              <p:spPr>
                <a:xfrm>
                  <a:off x="-4714868" y="2808615"/>
                  <a:ext cx="5033249" cy="305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24" name="直接连接符 23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25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dist" defTabSz="914400" rtl="0" eaLnBrk="1" fontAlgn="auto" latinLnBrk="0" hangingPunct="1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kumimoji="0" lang="zh-CN" altLang="en-US" sz="5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A0A0A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</a:p>
              </p:txBody>
            </p:sp>
          </p:grpSp>
        </p:grpSp>
        <p:sp>
          <p:nvSpPr>
            <p:cNvPr id="20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第七单元  植树问题</a:t>
              </a:r>
            </a:p>
          </p:txBody>
        </p:sp>
      </p:grpSp>
      <p:sp>
        <p:nvSpPr>
          <p:cNvPr id="26" name="矩形 25"/>
          <p:cNvSpPr/>
          <p:nvPr/>
        </p:nvSpPr>
        <p:spPr>
          <a:xfrm>
            <a:off x="9561081" y="586555"/>
            <a:ext cx="4062342" cy="300975"/>
          </a:xfrm>
          <a:prstGeom prst="rect">
            <a:avLst/>
          </a:prstGeom>
          <a:solidFill>
            <a:srgbClr val="A0A0A0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人教版小学数学五年级上册</a:t>
            </a:r>
          </a:p>
        </p:txBody>
      </p:sp>
      <p:sp>
        <p:nvSpPr>
          <p:cNvPr id="27" name="等腰三角形 26"/>
          <p:cNvSpPr/>
          <p:nvPr/>
        </p:nvSpPr>
        <p:spPr>
          <a:xfrm rot="16200000" flipH="1">
            <a:off x="10617260" y="5283260"/>
            <a:ext cx="1691387" cy="1458093"/>
          </a:xfrm>
          <a:prstGeom prst="triangle">
            <a:avLst/>
          </a:prstGeom>
          <a:solidFill>
            <a:srgbClr val="A0A0A0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: 折角 10"/>
          <p:cNvSpPr>
            <a:spLocks noChangeArrowheads="1"/>
          </p:cNvSpPr>
          <p:nvPr/>
        </p:nvSpPr>
        <p:spPr bwMode="auto">
          <a:xfrm>
            <a:off x="2647637" y="2172173"/>
            <a:ext cx="6148388" cy="3641725"/>
          </a:xfrm>
          <a:prstGeom prst="foldedCorner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BFAF5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7F7F7F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0531" name="文本框 1"/>
          <p:cNvSpPr txBox="1">
            <a:spLocks noChangeArrowheads="1"/>
          </p:cNvSpPr>
          <p:nvPr/>
        </p:nvSpPr>
        <p:spPr bwMode="auto">
          <a:xfrm>
            <a:off x="2924997" y="1764631"/>
            <a:ext cx="4333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400" kern="0" dirty="0">
                <a:solidFill>
                  <a:srgbClr val="1515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猜谜语（打一人体器官）：</a:t>
            </a:r>
          </a:p>
        </p:txBody>
      </p:sp>
      <p:sp>
        <p:nvSpPr>
          <p:cNvPr id="15" name="文本框 3"/>
          <p:cNvSpPr txBox="1">
            <a:spLocks noChangeArrowheads="1"/>
          </p:cNvSpPr>
          <p:nvPr/>
        </p:nvSpPr>
        <p:spPr bwMode="auto">
          <a:xfrm>
            <a:off x="3031813" y="2742084"/>
            <a:ext cx="3326552" cy="197111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30000"/>
              </a:lnSpc>
              <a:defRPr/>
            </a:pPr>
            <a:r>
              <a:rPr lang="zh-CN" altLang="en-US" sz="2400" kern="0" spc="600" dirty="0">
                <a:solidFill>
                  <a:srgbClr val="1515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一棵小树五个叉，</a:t>
            </a:r>
          </a:p>
          <a:p>
            <a:pPr eaLnBrk="0" hangingPunct="0">
              <a:lnSpc>
                <a:spcPct val="130000"/>
              </a:lnSpc>
              <a:defRPr/>
            </a:pPr>
            <a:r>
              <a:rPr lang="zh-CN" altLang="en-US" sz="2400" kern="0" spc="600" dirty="0">
                <a:solidFill>
                  <a:srgbClr val="1515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不长叶子不开花。</a:t>
            </a:r>
          </a:p>
          <a:p>
            <a:pPr eaLnBrk="0" hangingPunct="0">
              <a:lnSpc>
                <a:spcPct val="130000"/>
              </a:lnSpc>
              <a:defRPr/>
            </a:pPr>
            <a:r>
              <a:rPr lang="zh-CN" altLang="en-US" sz="2400" kern="0" spc="600" dirty="0">
                <a:solidFill>
                  <a:srgbClr val="1515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能写会算还会画，</a:t>
            </a:r>
          </a:p>
          <a:p>
            <a:pPr eaLnBrk="0" hangingPunct="0">
              <a:lnSpc>
                <a:spcPct val="130000"/>
              </a:lnSpc>
              <a:defRPr/>
            </a:pPr>
            <a:r>
              <a:rPr lang="zh-CN" altLang="en-US" sz="2400" kern="0" spc="600" dirty="0">
                <a:solidFill>
                  <a:srgbClr val="1515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天天干活不说话。</a:t>
            </a: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7" t="5476" r="72751" b="65614"/>
          <a:stretch>
            <a:fillRect/>
          </a:stretch>
        </p:blipFill>
        <p:spPr bwMode="auto">
          <a:xfrm>
            <a:off x="7518872" y="2293335"/>
            <a:ext cx="2063750" cy="286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课前导入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7" t="5476" r="72751" b="65614"/>
          <a:stretch>
            <a:fillRect/>
          </a:stretch>
        </p:blipFill>
        <p:spPr bwMode="auto">
          <a:xfrm>
            <a:off x="1176949" y="2323008"/>
            <a:ext cx="2271713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660400" y="1244386"/>
            <a:ext cx="3627438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个手指有几个空隙？</a:t>
            </a:r>
          </a:p>
        </p:txBody>
      </p:sp>
      <p:grpSp>
        <p:nvGrpSpPr>
          <p:cNvPr id="4" name="组合 3"/>
          <p:cNvGrpSpPr/>
          <p:nvPr/>
        </p:nvGrpSpPr>
        <p:grpSpPr bwMode="auto">
          <a:xfrm rot="20922412">
            <a:off x="1843698" y="2583357"/>
            <a:ext cx="342900" cy="152400"/>
            <a:chOff x="3705225" y="1409700"/>
            <a:chExt cx="457200" cy="152400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3697203" y="1390449"/>
              <a:ext cx="0" cy="152400"/>
            </a:xfrm>
            <a:prstGeom prst="line">
              <a:avLst/>
            </a:prstGeom>
            <a:ln w="28575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4151339" y="1395331"/>
              <a:ext cx="0" cy="152400"/>
            </a:xfrm>
            <a:prstGeom prst="line">
              <a:avLst/>
            </a:prstGeom>
            <a:ln w="28575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箭头连接符 6"/>
            <p:cNvCxnSpPr/>
            <p:nvPr/>
          </p:nvCxnSpPr>
          <p:spPr>
            <a:xfrm>
              <a:off x="3705225" y="1485900"/>
              <a:ext cx="457200" cy="0"/>
            </a:xfrm>
            <a:prstGeom prst="straightConnector1">
              <a:avLst/>
            </a:prstGeom>
            <a:ln w="28575">
              <a:solidFill>
                <a:srgbClr val="FF0066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矩形 7"/>
          <p:cNvSpPr>
            <a:spLocks noChangeArrowheads="1"/>
          </p:cNvSpPr>
          <p:nvPr/>
        </p:nvSpPr>
        <p:spPr bwMode="auto">
          <a:xfrm rot="21171856">
            <a:off x="1503838" y="2047724"/>
            <a:ext cx="8162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kern="0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间隔</a:t>
            </a:r>
          </a:p>
        </p:txBody>
      </p:sp>
      <p:sp>
        <p:nvSpPr>
          <p:cNvPr id="9" name="矩形 8"/>
          <p:cNvSpPr/>
          <p:nvPr/>
        </p:nvSpPr>
        <p:spPr>
          <a:xfrm>
            <a:off x="5194133" y="2217441"/>
            <a:ext cx="5700713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在数学上，我们把像这样的空叫做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间隔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298907" y="3036591"/>
            <a:ext cx="3735388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个手指有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个间隔。</a:t>
            </a:r>
          </a:p>
        </p:txBody>
      </p:sp>
      <p:sp>
        <p:nvSpPr>
          <p:cNvPr id="11" name="矩形 10"/>
          <p:cNvSpPr/>
          <p:nvPr/>
        </p:nvSpPr>
        <p:spPr>
          <a:xfrm>
            <a:off x="5298907" y="3782716"/>
            <a:ext cx="3683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个手指有几个间隔？</a:t>
            </a:r>
          </a:p>
        </p:txBody>
      </p:sp>
      <p:sp>
        <p:nvSpPr>
          <p:cNvPr id="12" name="矩形 11"/>
          <p:cNvSpPr/>
          <p:nvPr/>
        </p:nvSpPr>
        <p:spPr>
          <a:xfrm>
            <a:off x="5303671" y="4530429"/>
            <a:ext cx="2651125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个手指呢？</a:t>
            </a:r>
          </a:p>
        </p:txBody>
      </p:sp>
      <p:sp>
        <p:nvSpPr>
          <p:cNvPr id="1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9" descr="未标题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12" y="2374866"/>
            <a:ext cx="5172075" cy="293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660400" y="1153642"/>
            <a:ext cx="10858500" cy="105259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30000"/>
              </a:lnSpc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学校开展“美化校园”的活动，同学们在老师的带领下，正认真地植树呢。在植树的过程中，大家遇到了一些问题。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1"/>
          <p:cNvSpPr>
            <a:spLocks noChangeArrowheads="1"/>
          </p:cNvSpPr>
          <p:nvPr/>
        </p:nvSpPr>
        <p:spPr bwMode="auto">
          <a:xfrm>
            <a:off x="660400" y="1190003"/>
            <a:ext cx="10858500" cy="105259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同学们在全长 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100 m 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的小路</a:t>
            </a:r>
            <a:r>
              <a:rPr lang="zh-CN" altLang="en-US" sz="2400" kern="0" dirty="0">
                <a:solidFill>
                  <a:srgbClr val="1515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一边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植树，</a:t>
            </a:r>
            <a:r>
              <a:rPr lang="zh-CN" altLang="en-US" sz="2400" kern="0" dirty="0">
                <a:solidFill>
                  <a:srgbClr val="1515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每隔 </a:t>
            </a:r>
            <a:r>
              <a:rPr lang="en-US" altLang="zh-CN" sz="2400" kern="0" dirty="0">
                <a:solidFill>
                  <a:srgbClr val="1515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5 m 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栽一棵（</a:t>
            </a:r>
            <a:r>
              <a:rPr lang="zh-CN" altLang="en-US" sz="2400" kern="0" dirty="0">
                <a:solidFill>
                  <a:srgbClr val="1515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两端要栽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）。一共要栽多少棵树？</a:t>
            </a:r>
          </a:p>
        </p:txBody>
      </p:sp>
      <p:sp>
        <p:nvSpPr>
          <p:cNvPr id="2" name="矩形 1"/>
          <p:cNvSpPr/>
          <p:nvPr/>
        </p:nvSpPr>
        <p:spPr>
          <a:xfrm>
            <a:off x="3302961" y="2985173"/>
            <a:ext cx="6281737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谁能说一说“一边”“两端要栽”的含义？</a:t>
            </a:r>
          </a:p>
        </p:txBody>
      </p:sp>
      <p:sp>
        <p:nvSpPr>
          <p:cNvPr id="12" name="矩形 11"/>
          <p:cNvSpPr/>
          <p:nvPr/>
        </p:nvSpPr>
        <p:spPr>
          <a:xfrm>
            <a:off x="3302961" y="3767190"/>
            <a:ext cx="394017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“每隔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 m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”是什么意思？</a:t>
            </a:r>
          </a:p>
        </p:txBody>
      </p:sp>
      <p:sp>
        <p:nvSpPr>
          <p:cNvPr id="14" name="文本框 13"/>
          <p:cNvSpPr txBox="1"/>
          <p:nvPr/>
        </p:nvSpPr>
        <p:spPr bwMode="auto">
          <a:xfrm>
            <a:off x="660400" y="2158704"/>
            <a:ext cx="2254143" cy="53072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[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教材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P106 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例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1]</a:t>
            </a:r>
          </a:p>
        </p:txBody>
      </p:sp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1"/>
          <p:cNvSpPr>
            <a:spLocks noChangeArrowheads="1"/>
          </p:cNvSpPr>
          <p:nvPr/>
        </p:nvSpPr>
        <p:spPr bwMode="auto">
          <a:xfrm>
            <a:off x="603850" y="1054100"/>
            <a:ext cx="10915050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同学们在全长 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100 m 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的小路</a:t>
            </a:r>
            <a:r>
              <a:rPr lang="zh-CN" altLang="en-US" sz="2400" kern="0" dirty="0">
                <a:solidFill>
                  <a:srgbClr val="1515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一边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植树，</a:t>
            </a:r>
            <a:r>
              <a:rPr lang="zh-CN" altLang="en-US" sz="2400" kern="0" dirty="0">
                <a:solidFill>
                  <a:srgbClr val="1515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每隔 </a:t>
            </a:r>
            <a:r>
              <a:rPr lang="en-US" altLang="zh-CN" sz="2400" kern="0" dirty="0">
                <a:solidFill>
                  <a:srgbClr val="1515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5 m 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栽一棵（</a:t>
            </a:r>
            <a:r>
              <a:rPr lang="zh-CN" altLang="en-US" sz="2400" kern="0" dirty="0">
                <a:solidFill>
                  <a:srgbClr val="1515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两端要栽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）。一共要栽多少棵树？</a:t>
            </a:r>
          </a:p>
        </p:txBody>
      </p:sp>
      <p:sp>
        <p:nvSpPr>
          <p:cNvPr id="24" name="文本框 23"/>
          <p:cNvSpPr txBox="1"/>
          <p:nvPr/>
        </p:nvSpPr>
        <p:spPr bwMode="auto">
          <a:xfrm>
            <a:off x="660400" y="2212944"/>
            <a:ext cx="2254143" cy="53072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[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教材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P106 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例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1]</a:t>
            </a:r>
          </a:p>
        </p:txBody>
      </p:sp>
      <p:grpSp>
        <p:nvGrpSpPr>
          <p:cNvPr id="6" name="组合 5"/>
          <p:cNvGrpSpPr/>
          <p:nvPr/>
        </p:nvGrpSpPr>
        <p:grpSpPr bwMode="auto">
          <a:xfrm>
            <a:off x="2494916" y="2582426"/>
            <a:ext cx="4770042" cy="1856530"/>
            <a:chOff x="1482480" y="3464671"/>
            <a:chExt cx="6293976" cy="1708911"/>
          </a:xfrm>
        </p:grpSpPr>
        <p:sp>
          <p:nvSpPr>
            <p:cNvPr id="27" name="AutoShape 27"/>
            <p:cNvSpPr>
              <a:spLocks noChangeArrowheads="1"/>
            </p:cNvSpPr>
            <p:nvPr/>
          </p:nvSpPr>
          <p:spPr bwMode="auto">
            <a:xfrm>
              <a:off x="3438505" y="3464671"/>
              <a:ext cx="4337951" cy="1237201"/>
            </a:xfrm>
            <a:prstGeom prst="wedgeRoundRectCallout">
              <a:avLst>
                <a:gd name="adj1" fmla="val -63525"/>
                <a:gd name="adj2" fmla="val 21818"/>
                <a:gd name="adj3" fmla="val 16667"/>
              </a:avLst>
            </a:prstGeom>
            <a:solidFill>
              <a:srgbClr val="FBFAF5"/>
            </a:solidFill>
            <a:ln w="28575">
              <a:solidFill>
                <a:schemeClr val="bg1">
                  <a:lumMod val="50000"/>
                </a:schemeClr>
              </a:solidFill>
              <a:miter lim="800000"/>
            </a:ln>
          </p:spPr>
          <p:txBody>
            <a:bodyPr anchor="ctr"/>
            <a:lstStyle/>
            <a:p>
              <a:pPr algn="ctr">
                <a:lnSpc>
                  <a:spcPct val="130000"/>
                </a:lnSpc>
                <a:defRPr/>
              </a:pPr>
              <a:r>
                <a:rPr lang="zh-CN" altLang="en-US" sz="2400" kern="0" dirty="0">
                  <a:solidFill>
                    <a:srgbClr val="00B0F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每隔 </a:t>
              </a:r>
              <a:r>
                <a:rPr lang="en-US" altLang="zh-CN" sz="2400" kern="0" dirty="0">
                  <a:solidFill>
                    <a:srgbClr val="00B0F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5 m</a:t>
              </a:r>
              <a:r>
                <a:rPr lang="zh-CN" altLang="en-US" sz="2400" kern="0" dirty="0">
                  <a:solidFill>
                    <a:srgbClr val="00B0F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栽一棵，</a:t>
              </a:r>
              <a:endParaRPr lang="en-US" altLang="zh-CN" sz="2400" kern="0" dirty="0">
                <a:solidFill>
                  <a:srgbClr val="00B0F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  <a:p>
              <a:pPr algn="ctr">
                <a:lnSpc>
                  <a:spcPct val="130000"/>
                </a:lnSpc>
                <a:defRPr/>
              </a:pPr>
              <a:r>
                <a:rPr lang="zh-CN" altLang="en-US" sz="2400" kern="0" dirty="0">
                  <a:solidFill>
                    <a:srgbClr val="00B0F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共栽</a:t>
              </a:r>
              <a:r>
                <a:rPr lang="en-US" altLang="zh-CN" sz="2400" kern="0" dirty="0">
                  <a:solidFill>
                    <a:srgbClr val="00B0F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100÷5=20</a:t>
              </a:r>
              <a:r>
                <a:rPr lang="zh-CN" altLang="en-US" sz="2400" kern="0" dirty="0">
                  <a:solidFill>
                    <a:srgbClr val="00B0F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（棵）。</a:t>
              </a:r>
            </a:p>
          </p:txBody>
        </p:sp>
        <p:pic>
          <p:nvPicPr>
            <p:cNvPr id="154631" name="图片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82480" y="4071481"/>
              <a:ext cx="1204612" cy="1102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组合 9"/>
          <p:cNvGrpSpPr/>
          <p:nvPr/>
        </p:nvGrpSpPr>
        <p:grpSpPr bwMode="auto">
          <a:xfrm>
            <a:off x="5392773" y="4479920"/>
            <a:ext cx="4243697" cy="1691482"/>
            <a:chOff x="5237958" y="4959074"/>
            <a:chExt cx="5658700" cy="1691851"/>
          </a:xfrm>
        </p:grpSpPr>
        <p:sp>
          <p:nvSpPr>
            <p:cNvPr id="29" name="AutoShape 27"/>
            <p:cNvSpPr>
              <a:spLocks noChangeArrowheads="1"/>
            </p:cNvSpPr>
            <p:nvPr/>
          </p:nvSpPr>
          <p:spPr bwMode="auto">
            <a:xfrm>
              <a:off x="5237958" y="4959074"/>
              <a:ext cx="3543573" cy="982877"/>
            </a:xfrm>
            <a:prstGeom prst="wedgeRoundRectCallout">
              <a:avLst>
                <a:gd name="adj1" fmla="val 63641"/>
                <a:gd name="adj2" fmla="val 21976"/>
                <a:gd name="adj3" fmla="val 16667"/>
              </a:avLst>
            </a:prstGeom>
            <a:solidFill>
              <a:srgbClr val="FBFAF5"/>
            </a:solidFill>
            <a:ln w="28575">
              <a:solidFill>
                <a:schemeClr val="bg1">
                  <a:lumMod val="50000"/>
                </a:schemeClr>
              </a:solidFill>
              <a:miter lim="800000"/>
            </a:ln>
          </p:spPr>
          <p:txBody>
            <a:bodyPr anchor="ctr"/>
            <a:lstStyle/>
            <a:p>
              <a:pPr algn="ctr">
                <a:lnSpc>
                  <a:spcPct val="130000"/>
                </a:lnSpc>
                <a:defRPr/>
              </a:pPr>
              <a:r>
                <a:rPr lang="zh-CN" altLang="en-US" sz="2400" kern="0" dirty="0">
                  <a:solidFill>
                    <a:srgbClr val="00B0F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对吗？检验一下。</a:t>
              </a:r>
            </a:p>
          </p:txBody>
        </p:sp>
        <p:pic>
          <p:nvPicPr>
            <p:cNvPr id="154634" name="图片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646940" y="5232978"/>
              <a:ext cx="1249718" cy="1417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39750" y="1150457"/>
            <a:ext cx="5645150" cy="57246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100 m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太长了，可以先用简单的数试试。 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464" y="2216150"/>
            <a:ext cx="784225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直接连接符 10"/>
          <p:cNvCxnSpPr/>
          <p:nvPr/>
        </p:nvCxnSpPr>
        <p:spPr>
          <a:xfrm>
            <a:off x="3017839" y="4311650"/>
            <a:ext cx="55149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2867025" y="3767139"/>
            <a:ext cx="69215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 m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3008314" y="4311650"/>
            <a:ext cx="13557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utoShape 18"/>
          <p:cNvSpPr/>
          <p:nvPr/>
        </p:nvSpPr>
        <p:spPr bwMode="auto">
          <a:xfrm rot="16200000">
            <a:off x="4510882" y="2631282"/>
            <a:ext cx="395288" cy="4143375"/>
          </a:xfrm>
          <a:prstGeom prst="leftBrace">
            <a:avLst>
              <a:gd name="adj1" fmla="val 170088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3399FF"/>
                </a:solidFill>
                <a:round/>
              </a14:hiddenLine>
            </a:ext>
          </a:extLst>
        </p:spPr>
        <p:txBody>
          <a:bodyPr vert="eaVert" wrap="none" anchor="ctr"/>
          <a:lstStyle/>
          <a:p>
            <a:pPr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449703" y="4891170"/>
            <a:ext cx="928688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400" kern="0" dirty="0">
                <a:solidFill>
                  <a:srgbClr val="0066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20 m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89" y="2214564"/>
            <a:ext cx="784225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矩形 16"/>
          <p:cNvSpPr/>
          <p:nvPr/>
        </p:nvSpPr>
        <p:spPr>
          <a:xfrm>
            <a:off x="3867150" y="3765551"/>
            <a:ext cx="69215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 m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4394201" y="4314825"/>
            <a:ext cx="13557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039" y="2214564"/>
            <a:ext cx="784225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矩形 19"/>
          <p:cNvSpPr/>
          <p:nvPr/>
        </p:nvSpPr>
        <p:spPr>
          <a:xfrm>
            <a:off x="4924425" y="3765551"/>
            <a:ext cx="69215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 m</a:t>
            </a:r>
          </a:p>
        </p:txBody>
      </p:sp>
      <p:cxnSp>
        <p:nvCxnSpPr>
          <p:cNvPr id="21" name="直接连接符 20"/>
          <p:cNvCxnSpPr/>
          <p:nvPr/>
        </p:nvCxnSpPr>
        <p:spPr>
          <a:xfrm>
            <a:off x="5780089" y="4314825"/>
            <a:ext cx="13557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088" y="2217739"/>
            <a:ext cx="785812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矩形 22"/>
          <p:cNvSpPr/>
          <p:nvPr/>
        </p:nvSpPr>
        <p:spPr>
          <a:xfrm>
            <a:off x="5946776" y="3773489"/>
            <a:ext cx="8025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 m</a:t>
            </a:r>
          </a:p>
        </p:txBody>
      </p:sp>
      <p:cxnSp>
        <p:nvCxnSpPr>
          <p:cNvPr id="24" name="直接连接符 23"/>
          <p:cNvCxnSpPr/>
          <p:nvPr/>
        </p:nvCxnSpPr>
        <p:spPr>
          <a:xfrm>
            <a:off x="7135814" y="4311650"/>
            <a:ext cx="13557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863" y="2222500"/>
            <a:ext cx="785812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椭圆 25"/>
          <p:cNvSpPr>
            <a:spLocks noChangeArrowheads="1"/>
          </p:cNvSpPr>
          <p:nvPr/>
        </p:nvSpPr>
        <p:spPr bwMode="auto">
          <a:xfrm>
            <a:off x="2608263" y="4264025"/>
            <a:ext cx="63500" cy="8413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" name="椭圆 26"/>
          <p:cNvSpPr>
            <a:spLocks noChangeArrowheads="1"/>
          </p:cNvSpPr>
          <p:nvPr/>
        </p:nvSpPr>
        <p:spPr bwMode="auto">
          <a:xfrm>
            <a:off x="3617913" y="4264025"/>
            <a:ext cx="63500" cy="8413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" name="椭圆 27"/>
          <p:cNvSpPr>
            <a:spLocks noChangeArrowheads="1"/>
          </p:cNvSpPr>
          <p:nvPr/>
        </p:nvSpPr>
        <p:spPr bwMode="auto">
          <a:xfrm>
            <a:off x="4678363" y="4264025"/>
            <a:ext cx="63500" cy="8413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" name="椭圆 28"/>
          <p:cNvSpPr>
            <a:spLocks noChangeArrowheads="1"/>
          </p:cNvSpPr>
          <p:nvPr/>
        </p:nvSpPr>
        <p:spPr bwMode="auto">
          <a:xfrm>
            <a:off x="5713413" y="4264025"/>
            <a:ext cx="61912" cy="8413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" name="椭圆 29"/>
          <p:cNvSpPr>
            <a:spLocks noChangeArrowheads="1"/>
          </p:cNvSpPr>
          <p:nvPr/>
        </p:nvSpPr>
        <p:spPr bwMode="auto">
          <a:xfrm>
            <a:off x="6718300" y="4264025"/>
            <a:ext cx="63500" cy="8413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1" name="Line 14"/>
          <p:cNvSpPr>
            <a:spLocks noChangeShapeType="1"/>
          </p:cNvSpPr>
          <p:nvPr/>
        </p:nvSpPr>
        <p:spPr bwMode="auto">
          <a:xfrm>
            <a:off x="2962275" y="5795401"/>
            <a:ext cx="39243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2" name="Line 15"/>
          <p:cNvSpPr>
            <a:spLocks noChangeShapeType="1"/>
          </p:cNvSpPr>
          <p:nvPr/>
        </p:nvSpPr>
        <p:spPr bwMode="auto">
          <a:xfrm>
            <a:off x="2967037" y="5614427"/>
            <a:ext cx="0" cy="180975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3" name="Line 19"/>
          <p:cNvSpPr>
            <a:spLocks noChangeShapeType="1"/>
          </p:cNvSpPr>
          <p:nvPr/>
        </p:nvSpPr>
        <p:spPr bwMode="auto">
          <a:xfrm>
            <a:off x="6878637" y="5603314"/>
            <a:ext cx="0" cy="180975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4" name="Line 22"/>
          <p:cNvSpPr>
            <a:spLocks noChangeShapeType="1"/>
          </p:cNvSpPr>
          <p:nvPr/>
        </p:nvSpPr>
        <p:spPr bwMode="auto">
          <a:xfrm>
            <a:off x="4924425" y="5603314"/>
            <a:ext cx="0" cy="180975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5" name="Line 24"/>
          <p:cNvSpPr>
            <a:spLocks noChangeShapeType="1"/>
          </p:cNvSpPr>
          <p:nvPr/>
        </p:nvSpPr>
        <p:spPr bwMode="auto">
          <a:xfrm>
            <a:off x="3944937" y="5603314"/>
            <a:ext cx="0" cy="180975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" name="Line 25"/>
          <p:cNvSpPr>
            <a:spLocks noChangeShapeType="1"/>
          </p:cNvSpPr>
          <p:nvPr/>
        </p:nvSpPr>
        <p:spPr bwMode="auto">
          <a:xfrm>
            <a:off x="5900737" y="5603314"/>
            <a:ext cx="0" cy="180975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37" name="组合 36"/>
          <p:cNvGrpSpPr/>
          <p:nvPr/>
        </p:nvGrpSpPr>
        <p:grpSpPr bwMode="auto">
          <a:xfrm>
            <a:off x="8304878" y="2118327"/>
            <a:ext cx="2777295" cy="2943451"/>
            <a:chOff x="6294056" y="3184093"/>
            <a:chExt cx="3702760" cy="2943540"/>
          </a:xfrm>
        </p:grpSpPr>
        <p:sp>
          <p:nvSpPr>
            <p:cNvPr id="38" name="AutoShape 27"/>
            <p:cNvSpPr>
              <a:spLocks noChangeArrowheads="1"/>
            </p:cNvSpPr>
            <p:nvPr/>
          </p:nvSpPr>
          <p:spPr bwMode="auto">
            <a:xfrm>
              <a:off x="6294056" y="3184093"/>
              <a:ext cx="2817055" cy="1377991"/>
            </a:xfrm>
            <a:prstGeom prst="wedgeRoundRectCallout">
              <a:avLst>
                <a:gd name="adj1" fmla="val 35646"/>
                <a:gd name="adj2" fmla="val 69346"/>
                <a:gd name="adj3" fmla="val 16667"/>
              </a:avLst>
            </a:prstGeom>
            <a:solidFill>
              <a:srgbClr val="FBFAF5"/>
            </a:solidFill>
            <a:ln w="28575">
              <a:solidFill>
                <a:schemeClr val="bg1">
                  <a:lumMod val="50000"/>
                </a:schemeClr>
              </a:solidFill>
              <a:miter lim="800000"/>
            </a:ln>
          </p:spPr>
          <p:txBody>
            <a:bodyPr anchor="ctr"/>
            <a:lstStyle/>
            <a:p>
              <a:pPr algn="ctr">
                <a:lnSpc>
                  <a:spcPct val="130000"/>
                </a:lnSpc>
                <a:defRPr/>
              </a:pPr>
              <a:r>
                <a:rPr lang="zh-CN" altLang="en-US" sz="2400" kern="0" dirty="0">
                  <a:solidFill>
                    <a:srgbClr val="00B0F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我先看看 </a:t>
              </a:r>
              <a:r>
                <a:rPr lang="en-US" altLang="zh-CN" sz="2400" kern="0" dirty="0">
                  <a:solidFill>
                    <a:srgbClr val="00B0F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20 m</a:t>
              </a:r>
              <a:r>
                <a:rPr lang="zh-CN" altLang="en-US" sz="2400" kern="0" dirty="0">
                  <a:solidFill>
                    <a:srgbClr val="00B0F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可以栽几棵。</a:t>
              </a:r>
            </a:p>
          </p:txBody>
        </p:sp>
        <p:pic>
          <p:nvPicPr>
            <p:cNvPr id="155680" name="图片 3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747061" y="4709686"/>
              <a:ext cx="1249755" cy="1417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0"/>
                            </p:stCondLst>
                            <p:childTnLst>
                              <p:par>
                                <p:cTn id="1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7" grpId="0"/>
      <p:bldP spid="20" grpId="0"/>
      <p:bldP spid="23" grpId="0"/>
      <p:bldP spid="26" grpId="0"/>
      <p:bldP spid="27" grpId="0"/>
      <p:bldP spid="28" grpId="0"/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 bwMode="auto">
          <a:xfrm>
            <a:off x="8819910" y="2141317"/>
            <a:ext cx="2186315" cy="2934847"/>
            <a:chOff x="5106169" y="4741490"/>
            <a:chExt cx="2915279" cy="2936056"/>
          </a:xfrm>
        </p:grpSpPr>
        <p:sp>
          <p:nvSpPr>
            <p:cNvPr id="18" name="AutoShape 27"/>
            <p:cNvSpPr>
              <a:spLocks noChangeArrowheads="1"/>
            </p:cNvSpPr>
            <p:nvPr/>
          </p:nvSpPr>
          <p:spPr bwMode="auto">
            <a:xfrm>
              <a:off x="5106169" y="4741490"/>
              <a:ext cx="2640206" cy="1409840"/>
            </a:xfrm>
            <a:prstGeom prst="wedgeRoundRectCallout">
              <a:avLst>
                <a:gd name="adj1" fmla="val -799"/>
                <a:gd name="adj2" fmla="val 94162"/>
                <a:gd name="adj3" fmla="val 16667"/>
              </a:avLst>
            </a:prstGeom>
            <a:solidFill>
              <a:srgbClr val="FBFAF5"/>
            </a:solidFill>
            <a:ln w="28575">
              <a:solidFill>
                <a:schemeClr val="bg1">
                  <a:lumMod val="50000"/>
                </a:schemeClr>
              </a:solidFill>
              <a:miter lim="800000"/>
            </a:ln>
          </p:spPr>
          <p:txBody>
            <a:bodyPr anchor="ctr"/>
            <a:lstStyle/>
            <a:p>
              <a:pPr algn="ctr">
                <a:lnSpc>
                  <a:spcPct val="130000"/>
                </a:lnSpc>
                <a:defRPr/>
              </a:pPr>
              <a:r>
                <a:rPr lang="zh-CN" altLang="en-US" sz="2400" kern="0" dirty="0">
                  <a:solidFill>
                    <a:srgbClr val="00B0F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再看看 </a:t>
              </a:r>
              <a:r>
                <a:rPr lang="en-US" altLang="zh-CN" sz="2400" kern="0" dirty="0">
                  <a:solidFill>
                    <a:srgbClr val="00B0F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25 m</a:t>
              </a:r>
              <a:r>
                <a:rPr lang="zh-CN" altLang="en-US" sz="2400" kern="0" dirty="0">
                  <a:solidFill>
                    <a:srgbClr val="00B0F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可以栽几棵。</a:t>
              </a:r>
            </a:p>
          </p:txBody>
        </p:sp>
        <p:pic>
          <p:nvPicPr>
            <p:cNvPr id="156676" name="图片 1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71987" y="6259599"/>
              <a:ext cx="1249461" cy="1417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1" y="2263775"/>
            <a:ext cx="785813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14" y="2257425"/>
            <a:ext cx="784225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直接连接符 22"/>
          <p:cNvCxnSpPr/>
          <p:nvPr/>
        </p:nvCxnSpPr>
        <p:spPr>
          <a:xfrm>
            <a:off x="2417763" y="4352926"/>
            <a:ext cx="6869112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2417762" y="3808414"/>
            <a:ext cx="8870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 m</a:t>
            </a:r>
          </a:p>
        </p:txBody>
      </p:sp>
      <p:cxnSp>
        <p:nvCxnSpPr>
          <p:cNvPr id="26" name="直接连接符 25"/>
          <p:cNvCxnSpPr/>
          <p:nvPr/>
        </p:nvCxnSpPr>
        <p:spPr>
          <a:xfrm>
            <a:off x="2408239" y="4352925"/>
            <a:ext cx="13557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utoShape 18"/>
          <p:cNvSpPr/>
          <p:nvPr/>
        </p:nvSpPr>
        <p:spPr bwMode="auto">
          <a:xfrm rot="16200000">
            <a:off x="4585494" y="2148682"/>
            <a:ext cx="395288" cy="5191125"/>
          </a:xfrm>
          <a:prstGeom prst="leftBrace">
            <a:avLst>
              <a:gd name="adj1" fmla="val 170054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3399FF"/>
                </a:solidFill>
                <a:round/>
              </a14:hiddenLine>
            </a:ext>
          </a:extLst>
        </p:spPr>
        <p:txBody>
          <a:bodyPr vert="eaVert" wrap="none" anchor="ctr"/>
          <a:lstStyle/>
          <a:p>
            <a:pPr eaLnBrk="0" hangingPunct="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441826" y="4800712"/>
            <a:ext cx="928688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/>
            <a:r>
              <a:rPr lang="en-US" altLang="zh-CN" sz="2400" kern="0" dirty="0">
                <a:solidFill>
                  <a:srgbClr val="0066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25 m</a:t>
            </a:r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739" y="2255839"/>
            <a:ext cx="784225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矩形 31"/>
          <p:cNvSpPr/>
          <p:nvPr/>
        </p:nvSpPr>
        <p:spPr>
          <a:xfrm>
            <a:off x="3417887" y="3806826"/>
            <a:ext cx="8870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 m</a:t>
            </a:r>
          </a:p>
        </p:txBody>
      </p:sp>
      <p:cxnSp>
        <p:nvCxnSpPr>
          <p:cNvPr id="35" name="直接连接符 34"/>
          <p:cNvCxnSpPr/>
          <p:nvPr/>
        </p:nvCxnSpPr>
        <p:spPr>
          <a:xfrm>
            <a:off x="3794126" y="4356100"/>
            <a:ext cx="17413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188" y="2255839"/>
            <a:ext cx="785812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矩形 44"/>
          <p:cNvSpPr/>
          <p:nvPr/>
        </p:nvSpPr>
        <p:spPr>
          <a:xfrm>
            <a:off x="4475162" y="3806826"/>
            <a:ext cx="8870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 m</a:t>
            </a:r>
          </a:p>
        </p:txBody>
      </p:sp>
      <p:cxnSp>
        <p:nvCxnSpPr>
          <p:cNvPr id="46" name="直接连接符 45"/>
          <p:cNvCxnSpPr/>
          <p:nvPr/>
        </p:nvCxnSpPr>
        <p:spPr>
          <a:xfrm>
            <a:off x="5180014" y="4356100"/>
            <a:ext cx="13557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826" y="2259014"/>
            <a:ext cx="784225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5495925" y="3814764"/>
            <a:ext cx="69215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 m</a:t>
            </a:r>
          </a:p>
        </p:txBody>
      </p:sp>
      <p:cxnSp>
        <p:nvCxnSpPr>
          <p:cNvPr id="49" name="直接连接符 48"/>
          <p:cNvCxnSpPr/>
          <p:nvPr/>
        </p:nvCxnSpPr>
        <p:spPr>
          <a:xfrm>
            <a:off x="6542089" y="4360863"/>
            <a:ext cx="13557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椭圆 49"/>
          <p:cNvSpPr>
            <a:spLocks noChangeArrowheads="1"/>
          </p:cNvSpPr>
          <p:nvPr/>
        </p:nvSpPr>
        <p:spPr bwMode="auto">
          <a:xfrm>
            <a:off x="2159000" y="4305300"/>
            <a:ext cx="63500" cy="8413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1" name="椭圆 50"/>
          <p:cNvSpPr>
            <a:spLocks noChangeArrowheads="1"/>
          </p:cNvSpPr>
          <p:nvPr/>
        </p:nvSpPr>
        <p:spPr bwMode="auto">
          <a:xfrm>
            <a:off x="3168650" y="4305300"/>
            <a:ext cx="63500" cy="8413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2" name="椭圆 51"/>
          <p:cNvSpPr>
            <a:spLocks noChangeArrowheads="1"/>
          </p:cNvSpPr>
          <p:nvPr/>
        </p:nvSpPr>
        <p:spPr bwMode="auto">
          <a:xfrm>
            <a:off x="4227513" y="4305300"/>
            <a:ext cx="63500" cy="8413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3" name="椭圆 52"/>
          <p:cNvSpPr>
            <a:spLocks noChangeArrowheads="1"/>
          </p:cNvSpPr>
          <p:nvPr/>
        </p:nvSpPr>
        <p:spPr bwMode="auto">
          <a:xfrm>
            <a:off x="5262563" y="4305300"/>
            <a:ext cx="63500" cy="8413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351" y="2263775"/>
            <a:ext cx="784225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矩形 54"/>
          <p:cNvSpPr/>
          <p:nvPr/>
        </p:nvSpPr>
        <p:spPr>
          <a:xfrm>
            <a:off x="6535738" y="3819526"/>
            <a:ext cx="69215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 m</a:t>
            </a:r>
          </a:p>
        </p:txBody>
      </p:sp>
      <p:cxnSp>
        <p:nvCxnSpPr>
          <p:cNvPr id="56" name="直接连接符 55"/>
          <p:cNvCxnSpPr/>
          <p:nvPr/>
        </p:nvCxnSpPr>
        <p:spPr>
          <a:xfrm>
            <a:off x="7927976" y="4360863"/>
            <a:ext cx="13557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椭圆 56"/>
          <p:cNvSpPr>
            <a:spLocks noChangeArrowheads="1"/>
          </p:cNvSpPr>
          <p:nvPr/>
        </p:nvSpPr>
        <p:spPr bwMode="auto">
          <a:xfrm>
            <a:off x="6286500" y="4306889"/>
            <a:ext cx="63500" cy="8413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8" name="椭圆 57"/>
          <p:cNvSpPr>
            <a:spLocks noChangeArrowheads="1"/>
          </p:cNvSpPr>
          <p:nvPr/>
        </p:nvSpPr>
        <p:spPr bwMode="auto">
          <a:xfrm>
            <a:off x="7315200" y="4311651"/>
            <a:ext cx="63500" cy="857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9" name="Line 14"/>
          <p:cNvSpPr>
            <a:spLocks noChangeShapeType="1"/>
          </p:cNvSpPr>
          <p:nvPr/>
        </p:nvSpPr>
        <p:spPr bwMode="auto">
          <a:xfrm>
            <a:off x="2987676" y="5819886"/>
            <a:ext cx="43243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0" name="Line 15"/>
          <p:cNvSpPr>
            <a:spLocks noChangeShapeType="1"/>
          </p:cNvSpPr>
          <p:nvPr/>
        </p:nvSpPr>
        <p:spPr bwMode="auto">
          <a:xfrm>
            <a:off x="2990851" y="5638912"/>
            <a:ext cx="0" cy="180975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1" name="Line 20"/>
          <p:cNvSpPr>
            <a:spLocks noChangeShapeType="1"/>
          </p:cNvSpPr>
          <p:nvPr/>
        </p:nvSpPr>
        <p:spPr bwMode="auto">
          <a:xfrm>
            <a:off x="7294564" y="5640499"/>
            <a:ext cx="0" cy="180975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2" name="Line 19"/>
          <p:cNvSpPr>
            <a:spLocks noChangeShapeType="1"/>
          </p:cNvSpPr>
          <p:nvPr/>
        </p:nvSpPr>
        <p:spPr bwMode="auto">
          <a:xfrm>
            <a:off x="6434139" y="5638912"/>
            <a:ext cx="0" cy="180975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3" name="Line 22"/>
          <p:cNvSpPr>
            <a:spLocks noChangeShapeType="1"/>
          </p:cNvSpPr>
          <p:nvPr/>
        </p:nvSpPr>
        <p:spPr bwMode="auto">
          <a:xfrm>
            <a:off x="4713289" y="5638912"/>
            <a:ext cx="0" cy="180975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4" name="Line 24"/>
          <p:cNvSpPr>
            <a:spLocks noChangeShapeType="1"/>
          </p:cNvSpPr>
          <p:nvPr/>
        </p:nvSpPr>
        <p:spPr bwMode="auto">
          <a:xfrm>
            <a:off x="3851276" y="5638912"/>
            <a:ext cx="0" cy="180975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5" name="Line 25"/>
          <p:cNvSpPr>
            <a:spLocks noChangeShapeType="1"/>
          </p:cNvSpPr>
          <p:nvPr/>
        </p:nvSpPr>
        <p:spPr bwMode="auto">
          <a:xfrm>
            <a:off x="5573714" y="5638912"/>
            <a:ext cx="0" cy="180975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551686" y="1154738"/>
            <a:ext cx="5645150" cy="57246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100 m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太长了，可以先用简单的数试试。 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500"/>
                            </p:stCondLst>
                            <p:childTnLst>
                              <p:par>
                                <p:cTn id="1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500"/>
                            </p:stCondLst>
                            <p:childTnLst>
                              <p:par>
                                <p:cTn id="1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000"/>
                            </p:stCondLst>
                            <p:childTnLst>
                              <p:par>
                                <p:cTn id="1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  <p:bldP spid="29" grpId="0"/>
      <p:bldP spid="32" grpId="0"/>
      <p:bldP spid="45" grpId="0"/>
      <p:bldP spid="48" grpId="0"/>
      <p:bldP spid="50" grpId="0"/>
      <p:bldP spid="51" grpId="0"/>
      <p:bldP spid="52" grpId="0"/>
      <p:bldP spid="53" grpId="0"/>
      <p:bldP spid="55" grpId="0"/>
      <p:bldP spid="57" grpId="0"/>
      <p:bldP spid="5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3317875" y="3470276"/>
          <a:ext cx="5310188" cy="2333625"/>
        </p:xfrm>
        <a:graphic>
          <a:graphicData uri="http://schemas.openxmlformats.org/drawingml/2006/table">
            <a:tbl>
              <a:tblPr/>
              <a:tblGrid>
                <a:gridCol w="1639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0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0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6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距离（米）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3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zh-CN" alt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间隔数（个）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棵数（棵）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20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3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3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25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3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3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30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3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3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6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35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3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3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7724" name="AutoShape 17"/>
          <p:cNvSpPr/>
          <p:nvPr/>
        </p:nvSpPr>
        <p:spPr bwMode="auto">
          <a:xfrm rot="5400000">
            <a:off x="4310064" y="1987552"/>
            <a:ext cx="192087" cy="1843087"/>
          </a:xfrm>
          <a:prstGeom prst="rightBrace">
            <a:avLst>
              <a:gd name="adj1" fmla="val 55172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 sz="240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4072601" y="2675880"/>
            <a:ext cx="92392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  <a:defRPr/>
            </a:pP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20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米</a:t>
            </a:r>
          </a:p>
        </p:txBody>
      </p:sp>
      <p:sp>
        <p:nvSpPr>
          <p:cNvPr id="157726" name="AutoShape 17"/>
          <p:cNvSpPr/>
          <p:nvPr/>
        </p:nvSpPr>
        <p:spPr bwMode="auto">
          <a:xfrm rot="5400000">
            <a:off x="7001669" y="1689894"/>
            <a:ext cx="203200" cy="2433638"/>
          </a:xfrm>
          <a:prstGeom prst="rightBrace">
            <a:avLst>
              <a:gd name="adj1" fmla="val 35486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 sz="240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6778928" y="2675880"/>
            <a:ext cx="100141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  <a:defRPr/>
            </a:pP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25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米</a:t>
            </a:r>
          </a:p>
        </p:txBody>
      </p:sp>
      <p:pic>
        <p:nvPicPr>
          <p:cNvPr id="157728" name="Picture 45" descr="未标题-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75" y="1912938"/>
            <a:ext cx="22098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729" name="Picture 47" descr="未标题-5副本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488" y="1912938"/>
            <a:ext cx="301625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647378" y="1161507"/>
            <a:ext cx="9735194" cy="5355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你发现了什么规律？不画图，你知道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30 m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35 m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要栽几棵树吗？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5789614" y="3868289"/>
            <a:ext cx="357187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7600951" y="3878336"/>
            <a:ext cx="35877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5789614" y="4390578"/>
            <a:ext cx="357187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7600951" y="4400625"/>
            <a:ext cx="35877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5789614" y="4909690"/>
            <a:ext cx="357187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7600951" y="4919737"/>
            <a:ext cx="35877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7</a:t>
            </a: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5789614" y="5414514"/>
            <a:ext cx="357187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7</a:t>
            </a: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7600951" y="5424561"/>
            <a:ext cx="35877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</a:p>
        </p:txBody>
      </p:sp>
      <p:pic>
        <p:nvPicPr>
          <p:cNvPr id="157740" name="图片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7139" y="1633539"/>
            <a:ext cx="103187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741" name="图片 1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651000"/>
            <a:ext cx="103188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68lBsFw7n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aUFvUrt02o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768</Words>
  <Application>Microsoft Office PowerPoint</Application>
  <PresentationFormat>宽屏</PresentationFormat>
  <Paragraphs>118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6" baseType="lpstr">
      <vt:lpstr>FandolFang R</vt:lpstr>
      <vt:lpstr>黑体</vt:lpstr>
      <vt:lpstr>思源黑体 CN Medium</vt:lpstr>
      <vt:lpstr>思源黑体 CN Regular</vt:lpstr>
      <vt:lpstr>宋体</vt:lpstr>
      <vt:lpstr>Arial</vt:lpstr>
      <vt:lpstr>Calibri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32</cp:revision>
  <dcterms:created xsi:type="dcterms:W3CDTF">2020-06-25T13:11:00Z</dcterms:created>
  <dcterms:modified xsi:type="dcterms:W3CDTF">2023-01-16T16:56:05Z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E6BE81675363450FA1694B0E0DF4BE0E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