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63" r:id="rId4"/>
    <p:sldId id="262" r:id="rId5"/>
    <p:sldId id="265" r:id="rId6"/>
    <p:sldId id="266" r:id="rId7"/>
    <p:sldId id="260" r:id="rId8"/>
    <p:sldId id="267" r:id="rId9"/>
    <p:sldId id="268" r:id="rId10"/>
    <p:sldId id="269" r:id="rId11"/>
    <p:sldId id="270" r:id="rId12"/>
    <p:sldId id="272" r:id="rId13"/>
    <p:sldId id="259" r:id="rId14"/>
    <p:sldId id="273" r:id="rId15"/>
    <p:sldId id="274" r:id="rId16"/>
    <p:sldId id="275" r:id="rId17"/>
    <p:sldId id="276" r:id="rId18"/>
    <p:sldId id="277" r:id="rId19"/>
    <p:sldId id="279" r:id="rId20"/>
    <p:sldId id="280" r:id="rId21"/>
    <p:sldId id="278" r:id="rId22"/>
    <p:sldId id="282"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438"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57B271-A699-4425-8C3E-8FA489308BCD}"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A0083B-6D4F-47E7-9C29-5A57B25DE15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8A0083B-6D4F-47E7-9C29-5A57B25DE150}"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2C5DEF6-903A-4BB3-84DC-ABC568E50AF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A7D5A08-3856-4A96-9822-95F23F52D7DF}"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12BB3E7B-8A7F-4940-880A-75D2B226AE46}"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6B1792F-05C9-4F81-81E9-F7D171C965B1}"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F560CB42-2B9D-4DBF-B801-4F0E407B65D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459D957-A0A6-481C-BD9A-C70E9E9D7463}"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8553181A-A100-4EDD-A3B0-1800C0AE4ACD}"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29749A1-E8AC-47E0-B412-8EDB77A10F4C}"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B891C305-C49D-469D-A4B4-2EFA7A5766F5}"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5566D59-19C1-4C16-AFFF-377011DF9280}"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A5729BFC-EDB2-473F-8BCD-B3308B58E944}"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46B9E29-35B9-40D9-8AF8-3AD5D9A2467B}"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2778318-65B7-49D4-B119-18C8F961233C}"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B027718-D397-4A91-B625-F8B013DA557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23F2EC1C-2C3D-437D-9FED-A708E498E33F}"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F3D6A01B-92E7-492E-910C-50FE85CF4D77}"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59ED0F0-FD45-4E07-B640-8B16018F89EB}"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A211A79-1714-445A-9EE0-2AD1235F0B8D}"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3AC8FF0-DF10-4BA1-B4C3-DF4DB0E2ABD0}"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13E29D0-B598-4CC3-B7DF-B2DDD2F72D11}"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9F05B856-49B6-47C7-8E09-1611E77200FA}"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8FEF8253-59B3-4C1E-AF1A-AC069780F484}"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9525" y="1103313"/>
            <a:ext cx="9134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rPr>
              <a:t>Unit 10  </a:t>
            </a:r>
            <a:r>
              <a:rPr lang="en-US" altLang="zh-CN" sz="4800" b="1" dirty="0" smtClean="0">
                <a:latin typeface="Arial" panose="020B0604020202020204" pitchFamily="34" charset="0"/>
              </a:rPr>
              <a:t>I’ve </a:t>
            </a:r>
            <a:r>
              <a:rPr lang="en-US" altLang="zh-CN" sz="4800" b="1" dirty="0">
                <a:latin typeface="Arial" panose="020B0604020202020204" pitchFamily="34" charset="0"/>
              </a:rPr>
              <a:t>had this bike for three years.</a:t>
            </a:r>
          </a:p>
        </p:txBody>
      </p:sp>
      <p:sp>
        <p:nvSpPr>
          <p:cNvPr id="2051" name="Rectangle 1"/>
          <p:cNvSpPr>
            <a:spLocks noChangeArrowheads="1"/>
          </p:cNvSpPr>
          <p:nvPr/>
        </p:nvSpPr>
        <p:spPr bwMode="auto">
          <a:xfrm>
            <a:off x="-3178" y="3255970"/>
            <a:ext cx="91344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r>
              <a:rPr lang="zh-CN" altLang="zh-CN" sz="3200" b="1" dirty="0" smtClean="0">
                <a:latin typeface="Arial" panose="020B0604020202020204" pitchFamily="34" charset="0"/>
              </a:rPr>
              <a:t>Section </a:t>
            </a:r>
            <a:r>
              <a:rPr lang="zh-CN" altLang="zh-CN" sz="3200" b="1" dirty="0">
                <a:latin typeface="Arial" panose="020B0604020202020204" pitchFamily="34" charset="0"/>
              </a:rPr>
              <a:t>B 2a -Self </a:t>
            </a:r>
            <a:r>
              <a:rPr lang="zh-CN" altLang="zh-CN" sz="3200" b="1" dirty="0" smtClean="0">
                <a:latin typeface="Arial" panose="020B0604020202020204" pitchFamily="34" charset="0"/>
              </a:rPr>
              <a:t>check</a:t>
            </a:r>
            <a:endParaRPr lang="zh-CN" altLang="zh-CN" sz="3200" b="1" dirty="0">
              <a:latin typeface="Arial" panose="020B0604020202020204" pitchFamily="34" charset="0"/>
            </a:endParaRPr>
          </a:p>
        </p:txBody>
      </p:sp>
      <p:sp>
        <p:nvSpPr>
          <p:cNvPr id="7" name="矩形 6"/>
          <p:cNvSpPr/>
          <p:nvPr/>
        </p:nvSpPr>
        <p:spPr>
          <a:xfrm>
            <a:off x="2708728" y="5398801"/>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6"/>
          <p:cNvSpPr txBox="1">
            <a:spLocks noChangeArrowheads="1"/>
          </p:cNvSpPr>
          <p:nvPr/>
        </p:nvSpPr>
        <p:spPr bwMode="auto">
          <a:xfrm>
            <a:off x="-26988" y="698500"/>
            <a:ext cx="9183688"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 11. – Have you been back to your hometown these years?</a:t>
            </a:r>
          </a:p>
          <a:p>
            <a:pPr eaLnBrk="1" hangingPunct="1"/>
            <a:r>
              <a:rPr lang="en-US" altLang="zh-CN" sz="3200" dirty="0">
                <a:latin typeface="宋体" panose="02010600030101010101" pitchFamily="2" charset="-122"/>
              </a:rPr>
              <a:t>– No, it’s a </a:t>
            </a:r>
            <a:r>
              <a:rPr lang="en-US" altLang="zh-CN" sz="3200" dirty="0" smtClean="0">
                <a:latin typeface="宋体" panose="02010600030101010101" pitchFamily="2" charset="-122"/>
              </a:rPr>
              <a:t>____. </a:t>
            </a:r>
            <a:r>
              <a:rPr lang="en-US" altLang="zh-CN" sz="3200" dirty="0">
                <a:latin typeface="宋体" panose="02010600030101010101" pitchFamily="2" charset="-122"/>
              </a:rPr>
              <a:t>With the hard job in a crayon factory, I have no time.    </a:t>
            </a:r>
          </a:p>
          <a:p>
            <a:pPr eaLnBrk="1" hangingPunct="1"/>
            <a:r>
              <a:rPr lang="en-US" altLang="zh-CN" sz="3200" dirty="0">
                <a:latin typeface="宋体" panose="02010600030101010101" pitchFamily="2" charset="-122"/>
              </a:rPr>
              <a:t>A. surprise	  </a:t>
            </a:r>
            <a:r>
              <a:rPr lang="en-US" altLang="zh-CN" sz="3200" dirty="0" smtClean="0">
                <a:latin typeface="宋体" panose="02010600030101010101" pitchFamily="2" charset="-122"/>
              </a:rPr>
              <a:t>B</a:t>
            </a:r>
            <a:r>
              <a:rPr lang="en-US" altLang="zh-CN" sz="3200" dirty="0">
                <a:latin typeface="宋体" panose="02010600030101010101" pitchFamily="2" charset="-122"/>
              </a:rPr>
              <a:t>. pleasure	</a:t>
            </a:r>
          </a:p>
          <a:p>
            <a:pPr eaLnBrk="1" hangingPunct="1"/>
            <a:r>
              <a:rPr lang="en-US" altLang="zh-CN" sz="3200" dirty="0">
                <a:latin typeface="宋体" panose="02010600030101010101" pitchFamily="2" charset="-122"/>
              </a:rPr>
              <a:t>C. shame	       </a:t>
            </a:r>
            <a:r>
              <a:rPr lang="en-US" altLang="zh-CN" sz="3200" dirty="0" smtClean="0">
                <a:latin typeface="宋体" panose="02010600030101010101" pitchFamily="2" charset="-122"/>
              </a:rPr>
              <a:t>D</a:t>
            </a:r>
            <a:r>
              <a:rPr lang="en-US" altLang="zh-CN" sz="3200" dirty="0">
                <a:latin typeface="宋体" panose="02010600030101010101" pitchFamily="2" charset="-122"/>
              </a:rPr>
              <a:t>. joy</a:t>
            </a:r>
          </a:p>
          <a:p>
            <a:pPr eaLnBrk="1" hangingPunct="1"/>
            <a:r>
              <a:rPr lang="en-US" altLang="zh-CN" sz="3200" dirty="0">
                <a:latin typeface="宋体" panose="02010600030101010101" pitchFamily="2" charset="-122"/>
              </a:rPr>
              <a:t>(   ) 12. – Can you help me </a:t>
            </a:r>
            <a:r>
              <a:rPr lang="en-US" altLang="zh-CN" sz="3200" dirty="0" smtClean="0">
                <a:latin typeface="宋体" panose="02010600030101010101" pitchFamily="2" charset="-122"/>
              </a:rPr>
              <a:t>____ </a:t>
            </a:r>
            <a:r>
              <a:rPr lang="en-US" altLang="zh-CN" sz="3200" dirty="0">
                <a:latin typeface="宋体" panose="02010600030101010101" pitchFamily="2" charset="-122"/>
              </a:rPr>
              <a:t>how many toys there are in the room?  </a:t>
            </a:r>
          </a:p>
          <a:p>
            <a:pPr eaLnBrk="1" hangingPunct="1"/>
            <a:r>
              <a:rPr lang="en-US" altLang="zh-CN" sz="3200" dirty="0">
                <a:latin typeface="宋体" panose="02010600030101010101" pitchFamily="2" charset="-122"/>
              </a:rPr>
              <a:t>A. part     </a:t>
            </a:r>
            <a:r>
              <a:rPr lang="en-US" altLang="zh-CN" sz="3200" dirty="0" smtClean="0">
                <a:latin typeface="宋体" panose="02010600030101010101" pitchFamily="2" charset="-122"/>
              </a:rPr>
              <a:t>B</a:t>
            </a:r>
            <a:r>
              <a:rPr lang="en-US" altLang="zh-CN" sz="3200" dirty="0">
                <a:latin typeface="宋体" panose="02010600030101010101" pitchFamily="2" charset="-122"/>
              </a:rPr>
              <a:t>. consider   	</a:t>
            </a:r>
          </a:p>
          <a:p>
            <a:pPr eaLnBrk="1" hangingPunct="1"/>
            <a:r>
              <a:rPr lang="en-US" altLang="zh-CN" sz="3200" dirty="0">
                <a:latin typeface="宋体" panose="02010600030101010101" pitchFamily="2" charset="-122"/>
              </a:rPr>
              <a:t>C. mind    </a:t>
            </a:r>
            <a:r>
              <a:rPr lang="en-US" altLang="zh-CN" sz="3200" dirty="0" smtClean="0">
                <a:latin typeface="宋体" panose="02010600030101010101" pitchFamily="2" charset="-122"/>
              </a:rPr>
              <a:t>D</a:t>
            </a:r>
            <a:r>
              <a:rPr lang="en-US" altLang="zh-CN" sz="3200" dirty="0">
                <a:latin typeface="宋体" panose="02010600030101010101" pitchFamily="2" charset="-122"/>
              </a:rPr>
              <a:t>. count</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53988" y="1227138"/>
            <a:ext cx="446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168275" y="4162425"/>
            <a:ext cx="598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2291" name="文本框 106"/>
          <p:cNvSpPr txBox="1">
            <a:spLocks noChangeArrowheads="1"/>
          </p:cNvSpPr>
          <p:nvPr/>
        </p:nvSpPr>
        <p:spPr bwMode="auto">
          <a:xfrm>
            <a:off x="1588" y="625475"/>
            <a:ext cx="91281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13. – Did you go to the Chrysanthemum Show(</a:t>
            </a:r>
            <a:r>
              <a:rPr lang="zh-CN" altLang="en-US" sz="3200" dirty="0">
                <a:latin typeface="宋体" panose="02010600030101010101" pitchFamily="2" charset="-122"/>
              </a:rPr>
              <a:t>菊展</a:t>
            </a:r>
            <a:r>
              <a:rPr lang="en-US" altLang="zh-CN" sz="3200" dirty="0">
                <a:latin typeface="宋体" panose="02010600030101010101" pitchFamily="2" charset="-122"/>
              </a:rPr>
              <a:t>) in </a:t>
            </a:r>
            <a:r>
              <a:rPr lang="en-US" altLang="zh-CN" sz="3200" dirty="0" err="1">
                <a:latin typeface="宋体" panose="02010600030101010101" pitchFamily="2" charset="-122"/>
              </a:rPr>
              <a:t>Zhongshan</a:t>
            </a:r>
            <a:r>
              <a:rPr lang="en-US" altLang="zh-CN" sz="3200" dirty="0">
                <a:latin typeface="宋体" panose="02010600030101010101" pitchFamily="2" charset="-122"/>
              </a:rPr>
              <a:t> Park?</a:t>
            </a:r>
          </a:p>
          <a:p>
            <a:pPr eaLnBrk="1" hangingPunct="1"/>
            <a:r>
              <a:rPr lang="en-US" altLang="zh-CN" sz="3200" dirty="0">
                <a:latin typeface="宋体" panose="02010600030101010101" pitchFamily="2" charset="-122"/>
              </a:rPr>
              <a:t>– Yes, the flowers were beautiful and the bees flew </a:t>
            </a:r>
            <a:r>
              <a:rPr lang="en-US" altLang="zh-CN" sz="3200" dirty="0" smtClean="0">
                <a:latin typeface="宋体" panose="02010600030101010101" pitchFamily="2" charset="-122"/>
              </a:rPr>
              <a:t>______ </a:t>
            </a:r>
            <a:r>
              <a:rPr lang="en-US" altLang="zh-CN" sz="3200" dirty="0">
                <a:latin typeface="宋体" panose="02010600030101010101" pitchFamily="2" charset="-122"/>
              </a:rPr>
              <a:t>them.</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through	 </a:t>
            </a:r>
            <a:r>
              <a:rPr lang="en-US" altLang="zh-CN" sz="3200" dirty="0" smtClean="0">
                <a:latin typeface="宋体" panose="02010600030101010101" pitchFamily="2" charset="-122"/>
              </a:rPr>
              <a:t>B</a:t>
            </a:r>
            <a:r>
              <a:rPr lang="en-US" altLang="zh-CN" sz="3200" dirty="0">
                <a:latin typeface="宋体" panose="02010600030101010101" pitchFamily="2" charset="-122"/>
              </a:rPr>
              <a:t>. between	</a:t>
            </a:r>
          </a:p>
          <a:p>
            <a:pPr eaLnBrk="1" hangingPunct="1"/>
            <a:r>
              <a:rPr lang="en-US" altLang="zh-CN" sz="3200" dirty="0" err="1" smtClean="0">
                <a:latin typeface="宋体" panose="02010600030101010101" pitchFamily="2" charset="-122"/>
              </a:rPr>
              <a:t>C.among</a:t>
            </a:r>
            <a:r>
              <a:rPr lang="en-US" altLang="zh-CN" sz="3200" dirty="0">
                <a:latin typeface="宋体" panose="02010600030101010101" pitchFamily="2" charset="-122"/>
              </a:rPr>
              <a:t>	      </a:t>
            </a:r>
            <a:r>
              <a:rPr lang="en-US" altLang="zh-CN" sz="3200" dirty="0" smtClean="0">
                <a:latin typeface="宋体" panose="02010600030101010101" pitchFamily="2" charset="-122"/>
              </a:rPr>
              <a:t>D</a:t>
            </a:r>
            <a:r>
              <a:rPr lang="en-US" altLang="zh-CN" sz="3200" dirty="0">
                <a:latin typeface="宋体" panose="02010600030101010101" pitchFamily="2" charset="-122"/>
              </a:rPr>
              <a:t>. across</a:t>
            </a:r>
          </a:p>
          <a:p>
            <a:pPr eaLnBrk="1" hangingPunct="1"/>
            <a:r>
              <a:rPr lang="en-US" altLang="zh-CN" sz="3200" dirty="0">
                <a:latin typeface="宋体" panose="02010600030101010101" pitchFamily="2" charset="-122"/>
              </a:rPr>
              <a:t>(   ) 14. We can </a:t>
            </a:r>
            <a:r>
              <a:rPr lang="en-US" altLang="zh-CN" sz="3200" dirty="0" smtClean="0">
                <a:latin typeface="宋体" panose="02010600030101010101" pitchFamily="2" charset="-122"/>
              </a:rPr>
              <a:t>____ </a:t>
            </a:r>
            <a:r>
              <a:rPr lang="en-US" altLang="zh-CN" sz="3200" dirty="0">
                <a:latin typeface="宋体" panose="02010600030101010101" pitchFamily="2" charset="-122"/>
              </a:rPr>
              <a:t>the difficulties in our life </a:t>
            </a:r>
            <a:r>
              <a:rPr lang="en-US" altLang="zh-CN" sz="3200" dirty="0" smtClean="0">
                <a:latin typeface="宋体" panose="02010600030101010101" pitchFamily="2" charset="-122"/>
              </a:rPr>
              <a:t>______ </a:t>
            </a:r>
            <a:r>
              <a:rPr lang="en-US" altLang="zh-CN" sz="3200" dirty="0">
                <a:latin typeface="宋体" panose="02010600030101010101" pitchFamily="2" charset="-122"/>
              </a:rPr>
              <a:t>chances and not give up easily. </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part; with	   </a:t>
            </a:r>
            <a:r>
              <a:rPr lang="en-US" altLang="zh-CN" sz="3200" dirty="0" smtClean="0">
                <a:latin typeface="宋体" panose="02010600030101010101" pitchFamily="2" charset="-122"/>
              </a:rPr>
              <a:t>B</a:t>
            </a:r>
            <a:r>
              <a:rPr lang="en-US" altLang="zh-CN" sz="3200" dirty="0">
                <a:latin typeface="宋体" panose="02010600030101010101" pitchFamily="2" charset="-122"/>
              </a:rPr>
              <a:t>. search; for	</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regard; </a:t>
            </a:r>
            <a:r>
              <a:rPr lang="en-US" altLang="zh-CN" sz="3200" dirty="0" smtClean="0">
                <a:latin typeface="宋体" panose="02010600030101010101" pitchFamily="2" charset="-122"/>
              </a:rPr>
              <a:t>as    D</a:t>
            </a:r>
            <a:r>
              <a:rPr lang="en-US" altLang="zh-CN" sz="3200" dirty="0">
                <a:latin typeface="宋体" panose="02010600030101010101" pitchFamily="2" charset="-122"/>
              </a:rPr>
              <a:t>. bring; </a:t>
            </a:r>
            <a:r>
              <a:rPr lang="en-US" altLang="zh-CN" sz="3200" dirty="0" smtClean="0">
                <a:latin typeface="宋体" panose="02010600030101010101" pitchFamily="2" charset="-122"/>
              </a:rPr>
              <a:t>back</a:t>
            </a:r>
            <a:endParaRPr lang="en-US" altLang="zh-CN" sz="3200" dirty="0">
              <a:latin typeface="宋体" panose="02010600030101010101" pitchFamily="2" charset="-122"/>
            </a:endParaRPr>
          </a:p>
        </p:txBody>
      </p:sp>
      <p:sp>
        <p:nvSpPr>
          <p:cNvPr id="3" name="文本框 2"/>
          <p:cNvSpPr txBox="1">
            <a:spLocks noChangeArrowheads="1"/>
          </p:cNvSpPr>
          <p:nvPr/>
        </p:nvSpPr>
        <p:spPr bwMode="auto">
          <a:xfrm>
            <a:off x="188913" y="666750"/>
            <a:ext cx="361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203200" y="3546475"/>
            <a:ext cx="263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3315" name="文本框 106"/>
          <p:cNvSpPr txBox="1">
            <a:spLocks noChangeArrowheads="1"/>
          </p:cNvSpPr>
          <p:nvPr/>
        </p:nvSpPr>
        <p:spPr bwMode="auto">
          <a:xfrm>
            <a:off x="1588" y="930275"/>
            <a:ext cx="912812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15. </a:t>
            </a:r>
            <a:r>
              <a:rPr lang="en-US" altLang="zh-CN" sz="3200" dirty="0" smtClean="0">
                <a:latin typeface="宋体" panose="02010600030101010101" pitchFamily="2" charset="-122"/>
              </a:rPr>
              <a:t>_____ </a:t>
            </a:r>
            <a:r>
              <a:rPr lang="en-US" altLang="zh-CN" sz="3200" dirty="0">
                <a:latin typeface="宋体" panose="02010600030101010101" pitchFamily="2" charset="-122"/>
              </a:rPr>
              <a:t>the traffic laws, you have to stop at the red light. </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According to	 </a:t>
            </a:r>
            <a:r>
              <a:rPr lang="en-US" altLang="zh-CN" sz="3200" dirty="0" smtClean="0">
                <a:latin typeface="宋体" panose="02010600030101010101" pitchFamily="2" charset="-122"/>
              </a:rPr>
              <a:t>B</a:t>
            </a:r>
            <a:r>
              <a:rPr lang="en-US" altLang="zh-CN" sz="3200" dirty="0">
                <a:latin typeface="宋体" panose="02010600030101010101" pitchFamily="2" charset="-122"/>
              </a:rPr>
              <a:t>. As long </a:t>
            </a:r>
            <a:r>
              <a:rPr lang="en-US" altLang="zh-CN" sz="3200" dirty="0" smtClean="0">
                <a:latin typeface="宋体" panose="02010600030101010101" pitchFamily="2" charset="-122"/>
              </a:rPr>
              <a:t>as</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Doing with	     </a:t>
            </a:r>
            <a:r>
              <a:rPr lang="en-US" altLang="zh-CN" sz="3200" dirty="0" smtClean="0">
                <a:latin typeface="宋体" panose="02010600030101010101" pitchFamily="2" charset="-122"/>
              </a:rPr>
              <a:t>D</a:t>
            </a:r>
            <a:r>
              <a:rPr lang="en-US" altLang="zh-CN" sz="3200" dirty="0">
                <a:latin typeface="宋体" panose="02010600030101010101" pitchFamily="2" charset="-122"/>
              </a:rPr>
              <a:t>. Looking for</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88913" y="958850"/>
            <a:ext cx="5984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4339" name="文本框 106"/>
          <p:cNvSpPr txBox="1">
            <a:spLocks noChangeArrowheads="1"/>
          </p:cNvSpPr>
          <p:nvPr/>
        </p:nvSpPr>
        <p:spPr bwMode="auto">
          <a:xfrm>
            <a:off x="0" y="1001713"/>
            <a:ext cx="91424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一、</a:t>
            </a:r>
            <a:r>
              <a:rPr lang="zh-CN" altLang="en-US" sz="2800" dirty="0">
                <a:latin typeface="宋体" panose="02010600030101010101" pitchFamily="2" charset="-122"/>
              </a:rPr>
              <a:t>读写综合</a:t>
            </a:r>
          </a:p>
          <a:p>
            <a:pPr eaLnBrk="1" hangingPunct="1"/>
            <a:r>
              <a:rPr lang="en-US" altLang="zh-CN" sz="2800" dirty="0">
                <a:latin typeface="宋体" panose="02010600030101010101" pitchFamily="2" charset="-122"/>
              </a:rPr>
              <a:t>A</a:t>
            </a:r>
            <a:r>
              <a:rPr lang="zh-CN" altLang="en-US" sz="2800" dirty="0">
                <a:latin typeface="宋体" panose="02010600030101010101" pitchFamily="2" charset="-122"/>
              </a:rPr>
              <a:t>、信息归纳</a:t>
            </a:r>
          </a:p>
          <a:p>
            <a:pPr eaLnBrk="1" hangingPunct="1"/>
            <a:r>
              <a:rPr lang="zh-CN" altLang="en-US" sz="2800" dirty="0">
                <a:latin typeface="宋体" panose="02010600030101010101" pitchFamily="2" charset="-122"/>
              </a:rPr>
              <a:t>阅读下面这篇文章，根据所提供的信息，完成信息卡。</a:t>
            </a:r>
          </a:p>
        </p:txBody>
      </p:sp>
      <p:sp>
        <p:nvSpPr>
          <p:cNvPr id="14340" name="文本框 2"/>
          <p:cNvSpPr txBox="1">
            <a:spLocks noChangeArrowheads="1"/>
          </p:cNvSpPr>
          <p:nvPr/>
        </p:nvSpPr>
        <p:spPr bwMode="auto">
          <a:xfrm>
            <a:off x="-12700" y="2420938"/>
            <a:ext cx="912812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solidFill>
                  <a:srgbClr val="000000"/>
                </a:solidFill>
                <a:latin typeface="宋体" panose="02010600030101010101" pitchFamily="2" charset="-122"/>
              </a:rPr>
              <a:t>Looking for a great way to clear out your unwanted and old things, and make some money at the same time? A yard sale may be just the best choice. Yard sales are easy to plan. </a:t>
            </a:r>
          </a:p>
          <a:p>
            <a:pPr eaLnBrk="1" hangingPunct="1"/>
            <a:r>
              <a:rPr lang="en-US" altLang="zh-CN" sz="2800" dirty="0">
                <a:solidFill>
                  <a:srgbClr val="000000"/>
                </a:solidFill>
                <a:latin typeface="宋体" panose="02010600030101010101" pitchFamily="2" charset="-122"/>
              </a:rPr>
              <a:t>You can start by collecting things for sale. Go through those boxes, closets or garages and choose things you can sell. Then walk from room to room in your home, searching for things you no longer need. Here are some tips may help you:</a:t>
            </a:r>
            <a:endParaRPr lang="zh-CN" altLang="en-US" sz="2800" dirty="0">
              <a:latin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106"/>
          <p:cNvSpPr txBox="1">
            <a:spLocks noChangeArrowheads="1"/>
          </p:cNvSpPr>
          <p:nvPr/>
        </p:nvSpPr>
        <p:spPr bwMode="auto">
          <a:xfrm>
            <a:off x="-26194" y="1282700"/>
            <a:ext cx="9169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00025" indent="-2000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a:t>
            </a:r>
            <a:r>
              <a:rPr lang="en-US" altLang="zh-CN" sz="2800" dirty="0">
                <a:solidFill>
                  <a:srgbClr val="000000"/>
                </a:solidFill>
                <a:latin typeface="宋体" panose="02010600030101010101" pitchFamily="2" charset="-122"/>
              </a:rPr>
              <a:t>.It can be hard to part with things, even if you never use them. If you haven't used something for over a year, it's a good sign you won't miss it.</a:t>
            </a:r>
          </a:p>
          <a:p>
            <a:pPr eaLnBrk="1" hangingPunct="1"/>
            <a:r>
              <a:rPr lang="zh-CN" altLang="en-US" sz="2800" dirty="0">
                <a:solidFill>
                  <a:srgbClr val="000000"/>
                </a:solidFill>
                <a:latin typeface="宋体" panose="02010600030101010101" pitchFamily="2" charset="-122"/>
              </a:rPr>
              <a:t>★</a:t>
            </a:r>
            <a:r>
              <a:rPr lang="en-US" altLang="zh-CN" sz="2800" dirty="0">
                <a:solidFill>
                  <a:srgbClr val="000000"/>
                </a:solidFill>
                <a:latin typeface="宋体" panose="02010600030101010101" pitchFamily="2" charset="-122"/>
              </a:rPr>
              <a:t>.Sell anything you don't want or use anymore like clothes that don't fit you, dishes that you never use, outdated game systems, shoes, board games that you've played, soft toys, and other unwanted things.</a:t>
            </a:r>
            <a:endParaRPr lang="zh-CN" altLang="en-US" sz="2800" dirty="0">
              <a:latin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6"/>
          <p:cNvSpPr txBox="1">
            <a:spLocks noChangeArrowheads="1"/>
          </p:cNvSpPr>
          <p:nvPr/>
        </p:nvSpPr>
        <p:spPr bwMode="auto">
          <a:xfrm>
            <a:off x="-41275" y="1155700"/>
            <a:ext cx="91694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00025" indent="-200025"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000000"/>
                </a:solidFill>
                <a:latin typeface="宋体" panose="02010600030101010101" pitchFamily="2" charset="-122"/>
              </a:rPr>
              <a:t>★</a:t>
            </a:r>
            <a:r>
              <a:rPr lang="en-US" altLang="zh-CN" sz="2800" dirty="0">
                <a:solidFill>
                  <a:srgbClr val="000000"/>
                </a:solidFill>
                <a:latin typeface="宋体" panose="02010600030101010101" pitchFamily="2" charset="-122"/>
              </a:rPr>
              <a:t>.People will buy just about anything. While there are certain hot sellers like children’s toys and old tools. Don’t be afraid to try to sell things that you can’t imagine anyone buying. The worst thing is that it doesn't sell and you'll have to throw it away.</a:t>
            </a:r>
          </a:p>
          <a:p>
            <a:pPr eaLnBrk="1" hangingPunct="1"/>
            <a:r>
              <a:rPr lang="zh-CN" altLang="en-US" sz="2800" dirty="0">
                <a:solidFill>
                  <a:srgbClr val="000000"/>
                </a:solidFill>
                <a:latin typeface="宋体" panose="02010600030101010101" pitchFamily="2" charset="-122"/>
              </a:rPr>
              <a:t>★</a:t>
            </a:r>
            <a:r>
              <a:rPr lang="en-US" altLang="zh-CN" sz="2800" dirty="0">
                <a:solidFill>
                  <a:srgbClr val="000000"/>
                </a:solidFill>
                <a:latin typeface="宋体" panose="02010600030101010101" pitchFamily="2" charset="-122"/>
              </a:rPr>
              <a:t>.Make sure the things are clean and not broken, especially to keep things from injuring someone. You might be surprised. Many people will buy broken cookers, old doors, and others you may want to consider putting out for free.</a:t>
            </a:r>
            <a:endParaRPr lang="zh-CN" altLang="en-US" sz="2800" dirty="0">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6"/>
          <p:cNvSpPr txBox="1">
            <a:spLocks noChangeArrowheads="1"/>
          </p:cNvSpPr>
          <p:nvPr/>
        </p:nvSpPr>
        <p:spPr bwMode="auto">
          <a:xfrm>
            <a:off x="1990725" y="544513"/>
            <a:ext cx="5080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dirty="0">
                <a:latin typeface="宋体" panose="02010600030101010101" pitchFamily="2" charset="-122"/>
              </a:rPr>
              <a:t>Information card</a:t>
            </a:r>
          </a:p>
        </p:txBody>
      </p:sp>
      <p:graphicFrame>
        <p:nvGraphicFramePr>
          <p:cNvPr id="2" name="表格 -1"/>
          <p:cNvGraphicFramePr>
            <a:graphicFrameLocks noGrp="1"/>
          </p:cNvGraphicFramePr>
          <p:nvPr/>
        </p:nvGraphicFramePr>
        <p:xfrm>
          <a:off x="66675" y="1262063"/>
          <a:ext cx="8997950" cy="5175250"/>
        </p:xfrm>
        <a:graphic>
          <a:graphicData uri="http://schemas.openxmlformats.org/drawingml/2006/table">
            <a:tbl>
              <a:tblPr/>
              <a:tblGrid>
                <a:gridCol w="4487863">
                  <a:extLst>
                    <a:ext uri="{9D8B030D-6E8A-4147-A177-3AD203B41FA5}">
                      <a16:colId xmlns:a16="http://schemas.microsoft.com/office/drawing/2014/main" val="20000"/>
                    </a:ext>
                  </a:extLst>
                </a:gridCol>
                <a:gridCol w="369887">
                  <a:extLst>
                    <a:ext uri="{9D8B030D-6E8A-4147-A177-3AD203B41FA5}">
                      <a16:colId xmlns:a16="http://schemas.microsoft.com/office/drawing/2014/main" val="20001"/>
                    </a:ext>
                  </a:extLst>
                </a:gridCol>
                <a:gridCol w="4140200">
                  <a:extLst>
                    <a:ext uri="{9D8B030D-6E8A-4147-A177-3AD203B41FA5}">
                      <a16:colId xmlns:a16="http://schemas.microsoft.com/office/drawing/2014/main" val="20002"/>
                    </a:ext>
                  </a:extLst>
                </a:gridCol>
              </a:tblGrid>
              <a:tr h="13652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T</a:t>
                      </a: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he best choice for you to deal with your unwanted and old things</a:t>
                      </a: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  </a:t>
                      </a:r>
                      <a:endPar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44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The</a:t>
                      </a: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 good sign you won't miss the thing you sell</a:t>
                      </a:r>
                      <a:endPar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94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T</a:t>
                      </a: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wo kinds of certain hot sellers</a:t>
                      </a: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  </a:t>
                      </a:r>
                      <a:endPar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827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The thing you have to make sure before selling the things</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T</a:t>
                      </a:r>
                      <a:r>
                        <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he number of the tips</a:t>
                      </a:r>
                      <a:endParaRPr kumimoji="0" lang="en-US" altLang="zh-CN"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endParaRP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文本框 2"/>
          <p:cNvSpPr txBox="1">
            <a:spLocks noChangeArrowheads="1"/>
          </p:cNvSpPr>
          <p:nvPr/>
        </p:nvSpPr>
        <p:spPr bwMode="auto">
          <a:xfrm>
            <a:off x="4986338" y="1323975"/>
            <a:ext cx="329723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a yard sale or garage sale  </a:t>
            </a:r>
          </a:p>
        </p:txBody>
      </p:sp>
      <p:sp>
        <p:nvSpPr>
          <p:cNvPr id="4" name="文本框 3"/>
          <p:cNvSpPr txBox="1">
            <a:spLocks noChangeArrowheads="1"/>
          </p:cNvSpPr>
          <p:nvPr/>
        </p:nvSpPr>
        <p:spPr bwMode="auto">
          <a:xfrm>
            <a:off x="4851400" y="2667000"/>
            <a:ext cx="454818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You haven't used some </a:t>
            </a:r>
            <a:r>
              <a:rPr lang="en-US" altLang="zh-CN" sz="3200" dirty="0">
                <a:solidFill>
                  <a:srgbClr val="FF0000"/>
                </a:solidFill>
              </a:rPr>
              <a:t>-</a:t>
            </a:r>
            <a:r>
              <a:rPr lang="zh-CN" altLang="en-US" sz="3200" dirty="0">
                <a:solidFill>
                  <a:srgbClr val="FF0000"/>
                </a:solidFill>
              </a:rPr>
              <a:t>thing for over a year.	</a:t>
            </a:r>
          </a:p>
        </p:txBody>
      </p:sp>
      <p:sp>
        <p:nvSpPr>
          <p:cNvPr id="5" name="文本框 4"/>
          <p:cNvSpPr txBox="1">
            <a:spLocks noChangeArrowheads="1"/>
          </p:cNvSpPr>
          <p:nvPr/>
        </p:nvSpPr>
        <p:spPr bwMode="auto">
          <a:xfrm>
            <a:off x="4889500" y="3751263"/>
            <a:ext cx="407511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children’s toys and old tools </a:t>
            </a:r>
          </a:p>
        </p:txBody>
      </p:sp>
      <p:sp>
        <p:nvSpPr>
          <p:cNvPr id="6" name="文本框 5"/>
          <p:cNvSpPr txBox="1">
            <a:spLocks noChangeArrowheads="1"/>
          </p:cNvSpPr>
          <p:nvPr/>
        </p:nvSpPr>
        <p:spPr bwMode="auto">
          <a:xfrm>
            <a:off x="4919663" y="4776788"/>
            <a:ext cx="3990975"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The things are clean and not broken.</a:t>
            </a:r>
          </a:p>
        </p:txBody>
      </p:sp>
      <p:sp>
        <p:nvSpPr>
          <p:cNvPr id="7" name="文本框 6"/>
          <p:cNvSpPr txBox="1">
            <a:spLocks noChangeArrowheads="1"/>
          </p:cNvSpPr>
          <p:nvPr/>
        </p:nvSpPr>
        <p:spPr bwMode="auto">
          <a:xfrm>
            <a:off x="4997450" y="5891213"/>
            <a:ext cx="2225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Four/4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6"/>
          <p:cNvSpPr txBox="1">
            <a:spLocks noChangeArrowheads="1"/>
          </p:cNvSpPr>
          <p:nvPr/>
        </p:nvSpPr>
        <p:spPr bwMode="auto">
          <a:xfrm>
            <a:off x="28575" y="927100"/>
            <a:ext cx="9128125"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B. </a:t>
            </a:r>
            <a:r>
              <a:rPr lang="zh-CN" altLang="en-US" sz="2800" dirty="0">
                <a:latin typeface="宋体" panose="02010600030101010101" pitchFamily="2" charset="-122"/>
              </a:rPr>
              <a:t>书面表达</a:t>
            </a:r>
          </a:p>
          <a:p>
            <a:pPr eaLnBrk="1" hangingPunct="1"/>
            <a:r>
              <a:rPr lang="zh-CN" altLang="en-US" sz="2800" dirty="0">
                <a:latin typeface="宋体" panose="02010600030101010101" pitchFamily="2" charset="-122"/>
              </a:rPr>
              <a:t>假设你是</a:t>
            </a:r>
            <a:r>
              <a:rPr lang="en-US" altLang="zh-CN" sz="2800" dirty="0">
                <a:latin typeface="宋体" panose="02010600030101010101" pitchFamily="2" charset="-122"/>
              </a:rPr>
              <a:t>Jack, </a:t>
            </a:r>
            <a:r>
              <a:rPr lang="zh-CN" altLang="en-US" sz="2800" dirty="0">
                <a:latin typeface="宋体" panose="02010600030101010101" pitchFamily="2" charset="-122"/>
              </a:rPr>
              <a:t>你打算在你家院子举办一次庭院拍卖，请你根据以下信息，邀请你的好朋友</a:t>
            </a:r>
            <a:r>
              <a:rPr lang="en-US" altLang="zh-CN" sz="2800" dirty="0">
                <a:latin typeface="宋体" panose="02010600030101010101" pitchFamily="2" charset="-122"/>
              </a:rPr>
              <a:t>Amy</a:t>
            </a:r>
            <a:r>
              <a:rPr lang="zh-CN" altLang="en-US" sz="2800" dirty="0">
                <a:latin typeface="宋体" panose="02010600030101010101" pitchFamily="2" charset="-122"/>
              </a:rPr>
              <a:t>来参加你的庭院拍卖会。</a:t>
            </a:r>
          </a:p>
          <a:p>
            <a:pPr eaLnBrk="1" hangingPunct="1"/>
            <a:r>
              <a:rPr lang="en-US" altLang="zh-CN" sz="2800" dirty="0">
                <a:latin typeface="宋体" panose="02010600030101010101" pitchFamily="2" charset="-122"/>
              </a:rPr>
              <a:t>1. </a:t>
            </a:r>
            <a:r>
              <a:rPr lang="zh-CN" altLang="en-US" sz="2800" dirty="0">
                <a:latin typeface="宋体" panose="02010600030101010101" pitchFamily="2" charset="-122"/>
              </a:rPr>
              <a:t>庭院拍卖会的时间和地点（星期天早上八点到下午四点， 在你家庭院）</a:t>
            </a:r>
          </a:p>
          <a:p>
            <a:pPr eaLnBrk="1" hangingPunct="1"/>
            <a:r>
              <a:rPr lang="en-US" altLang="zh-CN" sz="2800" dirty="0">
                <a:latin typeface="宋体" panose="02010600030101010101" pitchFamily="2" charset="-122"/>
              </a:rPr>
              <a:t>2. </a:t>
            </a:r>
            <a:r>
              <a:rPr lang="zh-CN" altLang="en-US" sz="2800" dirty="0">
                <a:latin typeface="宋体" panose="02010600030101010101" pitchFamily="2" charset="-122"/>
              </a:rPr>
              <a:t>简介拍卖会上所卖物品。</a:t>
            </a:r>
            <a:r>
              <a:rPr lang="en-US" altLang="zh-CN" sz="2800" dirty="0">
                <a:latin typeface="宋体" panose="02010600030101010101" pitchFamily="2" charset="-122"/>
              </a:rPr>
              <a:t>(</a:t>
            </a:r>
            <a:r>
              <a:rPr lang="zh-CN" altLang="en-US" sz="2800" dirty="0">
                <a:latin typeface="宋体" panose="02010600030101010101" pitchFamily="2" charset="-122"/>
              </a:rPr>
              <a:t>大多数为你的童年物品，包括旧玩具，旧图书，旧自行车和旧运动用品，另外还有一些旧衣物。</a:t>
            </a:r>
            <a:r>
              <a:rPr lang="en-US" altLang="zh-CN" sz="2800" dirty="0">
                <a:latin typeface="宋体" panose="02010600030101010101" pitchFamily="2" charset="-122"/>
              </a:rPr>
              <a:t>)</a:t>
            </a:r>
          </a:p>
          <a:p>
            <a:pPr eaLnBrk="1" hangingPunct="1"/>
            <a:r>
              <a:rPr lang="en-US" altLang="zh-CN" sz="2800" dirty="0">
                <a:latin typeface="宋体" panose="02010600030101010101" pitchFamily="2" charset="-122"/>
              </a:rPr>
              <a:t>3. </a:t>
            </a:r>
            <a:r>
              <a:rPr lang="zh-CN" altLang="en-US" sz="2800" dirty="0">
                <a:latin typeface="宋体" panose="02010600030101010101" pitchFamily="2" charset="-122"/>
              </a:rPr>
              <a:t>介绍其中你最喜欢的一件童年物品。</a:t>
            </a:r>
            <a:r>
              <a:rPr lang="en-US" altLang="zh-CN" sz="2800" dirty="0">
                <a:latin typeface="宋体" panose="02010600030101010101" pitchFamily="2" charset="-122"/>
              </a:rPr>
              <a:t>(</a:t>
            </a:r>
            <a:r>
              <a:rPr lang="zh-CN" altLang="en-US" sz="2800" dirty="0">
                <a:latin typeface="宋体" panose="02010600030101010101" pitchFamily="2" charset="-122"/>
              </a:rPr>
              <a:t>包括这件物品的拥有时间，你如何得到它，以及喜欢它的原因。</a:t>
            </a:r>
            <a:r>
              <a:rPr lang="en-US" altLang="zh-CN" sz="2800" dirty="0">
                <a:latin typeface="宋体" panose="02010600030101010101" pitchFamily="2" charset="-122"/>
              </a:rPr>
              <a:t>)</a:t>
            </a:r>
            <a:endParaRPr lang="zh-CN" altLang="en-US" sz="28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07" name="文本框 106"/>
          <p:cNvSpPr txBox="1"/>
          <p:nvPr/>
        </p:nvSpPr>
        <p:spPr>
          <a:xfrm>
            <a:off x="15875" y="1041400"/>
            <a:ext cx="9169400" cy="4401205"/>
          </a:xfrm>
          <a:prstGeom prst="rect">
            <a:avLst/>
          </a:prstGeom>
          <a:noFill/>
          <a:ln w="9525">
            <a:noFill/>
            <a:miter/>
          </a:ln>
        </p:spPr>
        <p:txBody>
          <a:bodyPr>
            <a:spAutoFit/>
          </a:bodyPr>
          <a:lstStyle/>
          <a:p>
            <a:pPr indent="266700" fontAlgn="auto">
              <a:defRPr/>
            </a:pPr>
            <a:r>
              <a:rPr lang="zh-CN" altLang="en-US" sz="2800" noProof="1">
                <a:latin typeface="+mj-ea"/>
                <a:ea typeface="+mj-ea"/>
                <a:cs typeface="宋体" panose="02010600030101010101" pitchFamily="2" charset="-122"/>
              </a:rPr>
              <a:t>写作要求：</a:t>
            </a:r>
          </a:p>
          <a:p>
            <a:pPr indent="266700" fontAlgn="auto">
              <a:defRPr/>
            </a:pPr>
            <a:r>
              <a:rPr lang="en-US" altLang="zh-CN" sz="2800" noProof="1">
                <a:latin typeface="+mj-ea"/>
                <a:ea typeface="+mj-ea"/>
                <a:cs typeface="宋体" panose="02010600030101010101" pitchFamily="2" charset="-122"/>
              </a:rPr>
              <a:t>1.</a:t>
            </a:r>
            <a:r>
              <a:rPr lang="zh-CN" altLang="en-US" sz="2800" noProof="1">
                <a:latin typeface="+mj-ea"/>
                <a:ea typeface="+mj-ea"/>
                <a:cs typeface="宋体" panose="02010600030101010101" pitchFamily="2" charset="-122"/>
              </a:rPr>
              <a:t>不能抄袭原文；不得在作文中出现学校的真实名称和学生的真实姓名；</a:t>
            </a:r>
          </a:p>
          <a:p>
            <a:pPr indent="266700" fontAlgn="auto">
              <a:defRPr/>
            </a:pPr>
            <a:r>
              <a:rPr lang="en-US" altLang="zh-CN" sz="2800" noProof="1">
                <a:latin typeface="+mj-ea"/>
                <a:ea typeface="+mj-ea"/>
                <a:cs typeface="宋体" panose="02010600030101010101" pitchFamily="2" charset="-122"/>
              </a:rPr>
              <a:t>2.</a:t>
            </a:r>
            <a:r>
              <a:rPr lang="zh-CN" altLang="en-US" sz="2800" noProof="1">
                <a:latin typeface="+mj-ea"/>
                <a:ea typeface="+mj-ea"/>
                <a:cs typeface="宋体" panose="02010600030101010101" pitchFamily="2" charset="-122"/>
              </a:rPr>
              <a:t>语句连贯，词数</a:t>
            </a:r>
            <a:r>
              <a:rPr lang="en-US" altLang="zh-CN" sz="2800" noProof="1">
                <a:latin typeface="+mj-ea"/>
                <a:ea typeface="+mj-ea"/>
                <a:cs typeface="宋体" panose="02010600030101010101" pitchFamily="2" charset="-122"/>
              </a:rPr>
              <a:t>80</a:t>
            </a:r>
            <a:r>
              <a:rPr lang="zh-CN" altLang="en-US" sz="2800" noProof="1">
                <a:latin typeface="+mj-ea"/>
                <a:ea typeface="+mj-ea"/>
                <a:cs typeface="宋体" panose="02010600030101010101" pitchFamily="2" charset="-122"/>
              </a:rPr>
              <a:t>个左右，开头和结尾已经给出，不计入总词数。</a:t>
            </a:r>
            <a:endParaRPr lang="zh-CN" altLang="en-US" sz="2800" noProof="1">
              <a:solidFill>
                <a:srgbClr val="333333"/>
              </a:solidFill>
              <a:latin typeface="+mj-ea"/>
              <a:ea typeface="+mj-ea"/>
              <a:cs typeface="Times New Roman" panose="02020603050405020304" pitchFamily="18" charset="0"/>
            </a:endParaRPr>
          </a:p>
          <a:p>
            <a:pPr>
              <a:defRPr/>
            </a:pPr>
            <a:r>
              <a:rPr lang="zh-CN" altLang="en-US" sz="2800" noProof="1">
                <a:solidFill>
                  <a:srgbClr val="333333"/>
                </a:solidFill>
                <a:latin typeface="+mj-ea"/>
                <a:ea typeface="+mj-ea"/>
                <a:cs typeface="Times New Roman" panose="02020603050405020304" pitchFamily="18" charset="0"/>
              </a:rPr>
              <a:t>【</a:t>
            </a:r>
            <a:r>
              <a:rPr lang="zh-CN" altLang="en-US" sz="2800" noProof="1">
                <a:solidFill>
                  <a:srgbClr val="333333"/>
                </a:solidFill>
                <a:latin typeface="+mj-ea"/>
                <a:ea typeface="+mj-ea"/>
                <a:cs typeface="宋体" panose="02010600030101010101" pitchFamily="2" charset="-122"/>
              </a:rPr>
              <a:t>写作思路点拨</a:t>
            </a:r>
            <a:r>
              <a:rPr lang="zh-CN" altLang="en-US" sz="2800" noProof="1">
                <a:solidFill>
                  <a:srgbClr val="333333"/>
                </a:solidFill>
                <a:latin typeface="+mj-ea"/>
                <a:ea typeface="+mj-ea"/>
                <a:cs typeface="Times New Roman" panose="02020603050405020304" pitchFamily="18" charset="0"/>
              </a:rPr>
              <a:t>】</a:t>
            </a:r>
            <a:endParaRPr lang="zh-CN" altLang="en-US" sz="2800" noProof="1">
              <a:solidFill>
                <a:srgbClr val="333333"/>
              </a:solidFill>
              <a:latin typeface="+mj-ea"/>
              <a:ea typeface="+mj-ea"/>
              <a:cs typeface="宋体" panose="02010600030101010101" pitchFamily="2" charset="-122"/>
            </a:endParaRPr>
          </a:p>
          <a:p>
            <a:pPr>
              <a:defRPr/>
            </a:pPr>
            <a:r>
              <a:rPr lang="zh-CN" altLang="en-US" sz="2800" noProof="1">
                <a:solidFill>
                  <a:srgbClr val="333333"/>
                </a:solidFill>
                <a:latin typeface="+mj-ea"/>
                <a:ea typeface="+mj-ea"/>
                <a:cs typeface="宋体" panose="02010600030101010101" pitchFamily="2" charset="-122"/>
              </a:rPr>
              <a:t>第一步：介绍拍卖会的时间和地点。</a:t>
            </a:r>
            <a:r>
              <a:rPr lang="zh-CN" altLang="en-US" sz="2800" noProof="1">
                <a:latin typeface="+mj-ea"/>
                <a:ea typeface="+mj-ea"/>
                <a:cs typeface="Times New Roman" panose="02020603050405020304" pitchFamily="18" charset="0"/>
              </a:rPr>
              <a:t>（星期天早上八点到下午四点， 在你家庭院）</a:t>
            </a:r>
            <a:endParaRPr lang="zh-CN" altLang="en-US" sz="2800" noProof="1">
              <a:solidFill>
                <a:srgbClr val="333333"/>
              </a:solidFill>
              <a:latin typeface="+mj-ea"/>
              <a:ea typeface="+mj-ea"/>
              <a:cs typeface="宋体" panose="02010600030101010101" pitchFamily="2" charset="-122"/>
            </a:endParaRPr>
          </a:p>
          <a:p>
            <a:pPr>
              <a:defRPr/>
            </a:pPr>
            <a:r>
              <a:rPr lang="zh-CN" altLang="en-US" sz="2800" noProof="1">
                <a:solidFill>
                  <a:srgbClr val="333333"/>
                </a:solidFill>
                <a:latin typeface="+mj-ea"/>
                <a:ea typeface="+mj-ea"/>
                <a:cs typeface="宋体" panose="02010600030101010101" pitchFamily="2" charset="-122"/>
              </a:rPr>
              <a:t>参考句型：</a:t>
            </a:r>
          </a:p>
          <a:p>
            <a:pPr indent="266700" fontAlgn="auto">
              <a:defRPr/>
            </a:pPr>
            <a:r>
              <a:rPr lang="en-US" altLang="zh-CN" sz="2800" noProof="1">
                <a:solidFill>
                  <a:srgbClr val="333333"/>
                </a:solidFill>
                <a:latin typeface="+mj-ea"/>
                <a:ea typeface="+mj-ea"/>
                <a:cs typeface="Times New Roman" panose="02020603050405020304" pitchFamily="18" charset="0"/>
              </a:rPr>
              <a:t>1. I'm going to </a:t>
            </a:r>
            <a:r>
              <a:rPr lang="en-US" altLang="zh-CN" sz="2800" noProof="1" smtClean="0">
                <a:solidFill>
                  <a:srgbClr val="333333"/>
                </a:solidFill>
                <a:latin typeface="+mj-ea"/>
                <a:ea typeface="+mj-ea"/>
                <a:cs typeface="Times New Roman" panose="02020603050405020304" pitchFamily="18" charset="0"/>
              </a:rPr>
              <a:t>________ </a:t>
            </a:r>
            <a:r>
              <a:rPr lang="en-US" altLang="zh-CN" sz="2800" noProof="1">
                <a:solidFill>
                  <a:srgbClr val="333333"/>
                </a:solidFill>
                <a:latin typeface="+mj-ea"/>
                <a:ea typeface="+mj-ea"/>
                <a:cs typeface="Times New Roman" panose="02020603050405020304" pitchFamily="18" charset="0"/>
              </a:rPr>
              <a:t>at </a:t>
            </a:r>
            <a:r>
              <a:rPr lang="en-US" altLang="zh-CN" sz="2800" noProof="1" smtClean="0">
                <a:solidFill>
                  <a:srgbClr val="333333"/>
                </a:solidFill>
                <a:latin typeface="+mj-ea"/>
                <a:ea typeface="+mj-ea"/>
                <a:cs typeface="Times New Roman" panose="02020603050405020304" pitchFamily="18" charset="0"/>
              </a:rPr>
              <a:t>______ </a:t>
            </a:r>
            <a:r>
              <a:rPr lang="en-US" altLang="zh-CN" sz="2800" noProof="1">
                <a:solidFill>
                  <a:srgbClr val="333333"/>
                </a:solidFill>
                <a:latin typeface="+mj-ea"/>
                <a:ea typeface="+mj-ea"/>
                <a:cs typeface="Times New Roman" panose="02020603050405020304" pitchFamily="18" charset="0"/>
              </a:rPr>
              <a:t>on </a:t>
            </a:r>
            <a:r>
              <a:rPr lang="en-US" altLang="zh-CN" sz="2800" noProof="1" smtClean="0">
                <a:solidFill>
                  <a:srgbClr val="333333"/>
                </a:solidFill>
                <a:latin typeface="+mj-ea"/>
                <a:ea typeface="+mj-ea"/>
                <a:cs typeface="Times New Roman" panose="02020603050405020304" pitchFamily="18" charset="0"/>
              </a:rPr>
              <a:t>______.</a:t>
            </a:r>
            <a:endParaRPr lang="en-US" altLang="zh-CN" sz="2800" noProof="1">
              <a:solidFill>
                <a:srgbClr val="333333"/>
              </a:solidFill>
              <a:latin typeface="+mj-ea"/>
              <a:ea typeface="+mj-ea"/>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06"/>
          <p:cNvSpPr txBox="1">
            <a:spLocks noChangeArrowheads="1"/>
          </p:cNvSpPr>
          <p:nvPr/>
        </p:nvSpPr>
        <p:spPr bwMode="auto">
          <a:xfrm>
            <a:off x="-12701" y="952500"/>
            <a:ext cx="9142413"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333333"/>
                </a:solidFill>
                <a:latin typeface="宋体" panose="02010600030101010101" pitchFamily="2" charset="-122"/>
              </a:rPr>
              <a:t>第二步：简单介绍拍卖会上的物品。</a:t>
            </a:r>
            <a:r>
              <a:rPr lang="en-US" altLang="zh-CN" sz="2800" dirty="0">
                <a:latin typeface="宋体" panose="02010600030101010101" pitchFamily="2" charset="-122"/>
              </a:rPr>
              <a:t>(</a:t>
            </a:r>
            <a:r>
              <a:rPr lang="zh-CN" altLang="en-US" sz="2800" dirty="0">
                <a:latin typeface="宋体" panose="02010600030101010101" pitchFamily="2" charset="-122"/>
              </a:rPr>
              <a:t>大多数为你的童年物品，包括旧玩具，旧图书，旧自行车和旧运</a:t>
            </a:r>
            <a:r>
              <a:rPr lang="en-US" altLang="zh-CN" sz="2800" dirty="0" err="1">
                <a:latin typeface="宋体" panose="02010600030101010101" pitchFamily="2" charset="-122"/>
              </a:rPr>
              <a:t>动用品，另外还有一些旧衣物</a:t>
            </a:r>
            <a:r>
              <a:rPr lang="en-US" altLang="zh-CN" sz="2800" dirty="0">
                <a:latin typeface="宋体" panose="02010600030101010101" pitchFamily="2" charset="-122"/>
              </a:rPr>
              <a:t>。)参考句型：1. There are some ______ on sale.  2. I'll sell </a:t>
            </a:r>
            <a:r>
              <a:rPr lang="en-US" altLang="zh-CN" sz="2800" dirty="0" smtClean="0">
                <a:latin typeface="宋体" panose="02010600030101010101" pitchFamily="2" charset="-122"/>
              </a:rPr>
              <a:t>______. </a:t>
            </a:r>
            <a:r>
              <a:rPr lang="en-US" altLang="zh-CN" sz="2800" dirty="0">
                <a:latin typeface="宋体" panose="02010600030101010101" pitchFamily="2" charset="-122"/>
              </a:rPr>
              <a:t>3. You can buy</a:t>
            </a:r>
            <a:r>
              <a:rPr lang="en-US" altLang="zh-CN" sz="2800" dirty="0" smtClean="0">
                <a:latin typeface="宋体" panose="02010600030101010101" pitchFamily="2" charset="-122"/>
              </a:rPr>
              <a:t>_____.</a:t>
            </a:r>
            <a:endParaRPr lang="en-US" altLang="zh-CN" sz="2800" dirty="0">
              <a:latin typeface="宋体" panose="02010600030101010101" pitchFamily="2" charset="-122"/>
            </a:endParaRPr>
          </a:p>
          <a:p>
            <a:pPr eaLnBrk="1" hangingPunct="1"/>
            <a:r>
              <a:rPr lang="en-US" altLang="zh-CN" sz="2800" dirty="0" err="1">
                <a:latin typeface="宋体" panose="02010600030101010101" pitchFamily="2" charset="-122"/>
              </a:rPr>
              <a:t>第三步：介绍其中你最喜欢的一件童年物品</a:t>
            </a:r>
            <a:r>
              <a:rPr lang="en-US" altLang="zh-CN" sz="2800" dirty="0">
                <a:latin typeface="宋体" panose="02010600030101010101" pitchFamily="2" charset="-122"/>
              </a:rPr>
              <a:t>。(</a:t>
            </a:r>
            <a:r>
              <a:rPr lang="en-US" altLang="zh-CN" sz="2800" dirty="0" err="1">
                <a:latin typeface="宋体" panose="02010600030101010101" pitchFamily="2" charset="-122"/>
              </a:rPr>
              <a:t>包括这件物品的拥有时间，你如何得到它，以及喜欢它的原因</a:t>
            </a:r>
            <a:r>
              <a:rPr lang="en-US" altLang="zh-CN" sz="2800" dirty="0">
                <a:latin typeface="宋体" panose="02010600030101010101" pitchFamily="2" charset="-122"/>
              </a:rPr>
              <a:t>。)</a:t>
            </a:r>
          </a:p>
          <a:p>
            <a:pPr eaLnBrk="1" hangingPunct="1"/>
            <a:r>
              <a:rPr lang="en-US" altLang="zh-CN" sz="2800" dirty="0" err="1">
                <a:latin typeface="宋体" panose="02010600030101010101" pitchFamily="2" charset="-122"/>
              </a:rPr>
              <a:t>参考句型</a:t>
            </a:r>
            <a:r>
              <a:rPr lang="en-US" altLang="zh-CN" sz="2800" dirty="0">
                <a:latin typeface="宋体" panose="02010600030101010101" pitchFamily="2" charset="-122"/>
              </a:rPr>
              <a:t>：</a:t>
            </a:r>
          </a:p>
          <a:p>
            <a:pPr eaLnBrk="1" hangingPunct="1"/>
            <a:r>
              <a:rPr lang="en-US" altLang="zh-CN" sz="2800" dirty="0">
                <a:latin typeface="宋体" panose="02010600030101010101" pitchFamily="2" charset="-122"/>
              </a:rPr>
              <a:t>1. My favorite thing from childhood is </a:t>
            </a:r>
            <a:r>
              <a:rPr lang="en-US" altLang="zh-CN" sz="2800" dirty="0" smtClean="0">
                <a:latin typeface="宋体" panose="02010600030101010101" pitchFamily="2" charset="-122"/>
              </a:rPr>
              <a:t>______. </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2. I have had it for/since </a:t>
            </a:r>
            <a:r>
              <a:rPr lang="en-US" altLang="zh-CN" sz="2800" dirty="0" smtClean="0">
                <a:latin typeface="宋体" panose="02010600030101010101" pitchFamily="2" charset="-122"/>
              </a:rPr>
              <a:t>______. </a:t>
            </a:r>
            <a:endParaRPr lang="en-US" altLang="zh-CN" sz="2800" dirty="0">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6"/>
          <p:cNvSpPr txBox="1">
            <a:spLocks noChangeArrowheads="1"/>
          </p:cNvSpPr>
          <p:nvPr/>
        </p:nvSpPr>
        <p:spPr bwMode="auto">
          <a:xfrm>
            <a:off x="-12700" y="889000"/>
            <a:ext cx="9197975"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现今，现在，目前</a:t>
            </a:r>
            <a:r>
              <a:rPr lang="zh-CN" altLang="en-US" sz="3200" i="1" dirty="0">
                <a:latin typeface="宋体" panose="02010600030101010101" pitchFamily="2" charset="-122"/>
              </a:rPr>
              <a:t> </a:t>
            </a:r>
            <a:r>
              <a:rPr lang="en-US" altLang="zh-CN" sz="3200" i="1" dirty="0">
                <a:latin typeface="宋体" panose="02010600030101010101" pitchFamily="2" charset="-122"/>
              </a:rPr>
              <a:t>adv.</a:t>
            </a:r>
            <a:r>
              <a:rPr lang="en-US" altLang="zh-CN" sz="3200" dirty="0">
                <a:latin typeface="宋体" panose="02010600030101010101" pitchFamily="2" charset="-122"/>
              </a:rPr>
              <a:t> ______________   </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搜索；搜查 </a:t>
            </a:r>
            <a:r>
              <a:rPr lang="en-US" altLang="zh-CN" sz="3200" i="1" dirty="0" err="1">
                <a:latin typeface="宋体" panose="02010600030101010101" pitchFamily="2" charset="-122"/>
              </a:rPr>
              <a:t>v.&amp;n</a:t>
            </a:r>
            <a:r>
              <a:rPr lang="en-US" altLang="zh-CN" sz="3200" i="1" dirty="0">
                <a:latin typeface="宋体" panose="02010600030101010101" pitchFamily="2" charset="-122"/>
              </a:rPr>
              <a:t>.</a:t>
            </a:r>
            <a:r>
              <a:rPr lang="en-US" altLang="zh-CN" sz="3200" dirty="0">
                <a:latin typeface="宋体" panose="02010600030101010101" pitchFamily="2" charset="-122"/>
              </a:rPr>
              <a:t>_________    </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在（其）中；</a:t>
            </a:r>
            <a:r>
              <a:rPr lang="en-US" altLang="zh-CN" sz="3200" dirty="0">
                <a:latin typeface="宋体" panose="02010600030101010101" pitchFamily="2" charset="-122"/>
              </a:rPr>
              <a:t>……</a:t>
            </a:r>
            <a:r>
              <a:rPr lang="zh-CN" altLang="en-US" sz="3200" dirty="0">
                <a:latin typeface="宋体" panose="02010600030101010101" pitchFamily="2" charset="-122"/>
              </a:rPr>
              <a:t>之一</a:t>
            </a:r>
            <a:r>
              <a:rPr lang="en-US" altLang="zh-CN" sz="3200" i="1" dirty="0">
                <a:latin typeface="宋体" panose="02010600030101010101" pitchFamily="2" charset="-122"/>
              </a:rPr>
              <a:t>prep.</a:t>
            </a:r>
            <a:r>
              <a:rPr lang="en-US" altLang="zh-CN" sz="3200" dirty="0">
                <a:latin typeface="宋体" panose="02010600030101010101" pitchFamily="2" charset="-122"/>
              </a:rPr>
              <a:t>__________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彩色铅笔（或粉笔、蜡笔）</a:t>
            </a:r>
            <a:r>
              <a:rPr lang="en-US" altLang="zh-CN" sz="3200" i="1" dirty="0">
                <a:latin typeface="宋体" panose="02010600030101010101" pitchFamily="2" charset="-122"/>
              </a:rPr>
              <a:t>n.</a:t>
            </a:r>
            <a:r>
              <a:rPr lang="en-US" altLang="zh-CN" sz="3200" dirty="0">
                <a:latin typeface="宋体" panose="02010600030101010101" pitchFamily="2" charset="-122"/>
              </a:rPr>
              <a:t> ____________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羞耻；羞愧；惭愧</a:t>
            </a:r>
            <a:r>
              <a:rPr lang="en-US" altLang="zh-CN" sz="3200" i="1" dirty="0">
                <a:latin typeface="宋体" panose="02010600030101010101" pitchFamily="2" charset="-122"/>
              </a:rPr>
              <a:t>n.</a:t>
            </a:r>
            <a:r>
              <a:rPr lang="en-US" altLang="zh-CN" sz="3200" dirty="0">
                <a:latin typeface="宋体" panose="02010600030101010101" pitchFamily="2" charset="-122"/>
              </a:rPr>
              <a:t> ________________	</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将</a:t>
            </a:r>
            <a:r>
              <a:rPr lang="en-US" altLang="zh-CN" sz="3200" dirty="0">
                <a:latin typeface="宋体" panose="02010600030101010101" pitchFamily="2" charset="-122"/>
              </a:rPr>
              <a:t>……</a:t>
            </a:r>
            <a:r>
              <a:rPr lang="zh-CN" altLang="en-US" sz="3200" dirty="0">
                <a:latin typeface="宋体" panose="02010600030101010101" pitchFamily="2" charset="-122"/>
              </a:rPr>
              <a:t>视为；把</a:t>
            </a:r>
            <a:r>
              <a:rPr lang="en-US" altLang="zh-CN" sz="3200" dirty="0">
                <a:latin typeface="宋体" panose="02010600030101010101" pitchFamily="2" charset="-122"/>
              </a:rPr>
              <a:t>……</a:t>
            </a:r>
            <a:r>
              <a:rPr lang="zh-CN" altLang="en-US" sz="3200" dirty="0">
                <a:latin typeface="宋体" panose="02010600030101010101" pitchFamily="2" charset="-122"/>
              </a:rPr>
              <a:t>认为</a:t>
            </a:r>
            <a:r>
              <a:rPr lang="en-US" altLang="zh-CN" sz="3200" i="1" dirty="0">
                <a:latin typeface="宋体" panose="02010600030101010101" pitchFamily="2" charset="-122"/>
              </a:rPr>
              <a:t>v. </a:t>
            </a:r>
            <a:r>
              <a:rPr lang="en-US" altLang="zh-CN" sz="3200" dirty="0">
                <a:latin typeface="宋体" panose="02010600030101010101" pitchFamily="2" charset="-122"/>
              </a:rPr>
              <a:t>_________</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数数 </a:t>
            </a:r>
            <a:r>
              <a:rPr lang="en-US" altLang="zh-CN" sz="3200" i="1" dirty="0">
                <a:latin typeface="宋体" panose="02010600030101010101" pitchFamily="2" charset="-122"/>
              </a:rPr>
              <a:t>v.</a:t>
            </a:r>
            <a:r>
              <a:rPr lang="en-US" altLang="zh-CN" sz="3200" dirty="0">
                <a:latin typeface="宋体" panose="02010600030101010101" pitchFamily="2" charset="-122"/>
              </a:rPr>
              <a:t> _________       </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百年；世纪 </a:t>
            </a:r>
            <a:r>
              <a:rPr lang="en-US" altLang="zh-CN" sz="3200" i="1" dirty="0">
                <a:latin typeface="宋体" panose="02010600030101010101" pitchFamily="2" charset="-122"/>
              </a:rPr>
              <a:t>n.</a:t>
            </a:r>
            <a:r>
              <a:rPr lang="en-US" altLang="zh-CN" sz="3200" dirty="0">
                <a:latin typeface="宋体" panose="02010600030101010101" pitchFamily="2" charset="-122"/>
              </a:rPr>
              <a:t> 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140325" y="1306513"/>
            <a:ext cx="2782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nowadays </a:t>
            </a:r>
          </a:p>
        </p:txBody>
      </p:sp>
      <p:sp>
        <p:nvSpPr>
          <p:cNvPr id="3" name="文本框 2"/>
          <p:cNvSpPr txBox="1">
            <a:spLocks noChangeArrowheads="1"/>
          </p:cNvSpPr>
          <p:nvPr/>
        </p:nvSpPr>
        <p:spPr bwMode="auto">
          <a:xfrm>
            <a:off x="4041775" y="1878013"/>
            <a:ext cx="34226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search</a:t>
            </a:r>
          </a:p>
        </p:txBody>
      </p:sp>
      <p:sp>
        <p:nvSpPr>
          <p:cNvPr id="4" name="文本框 3"/>
          <p:cNvSpPr txBox="1">
            <a:spLocks noChangeArrowheads="1"/>
          </p:cNvSpPr>
          <p:nvPr/>
        </p:nvSpPr>
        <p:spPr bwMode="auto">
          <a:xfrm>
            <a:off x="5864225" y="2308225"/>
            <a:ext cx="1941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among</a:t>
            </a:r>
          </a:p>
        </p:txBody>
      </p:sp>
      <p:sp>
        <p:nvSpPr>
          <p:cNvPr id="5" name="文本框 4"/>
          <p:cNvSpPr txBox="1">
            <a:spLocks noChangeArrowheads="1"/>
          </p:cNvSpPr>
          <p:nvPr/>
        </p:nvSpPr>
        <p:spPr bwMode="auto">
          <a:xfrm>
            <a:off x="6115050" y="2822575"/>
            <a:ext cx="2362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crayon</a:t>
            </a:r>
          </a:p>
        </p:txBody>
      </p:sp>
      <p:sp>
        <p:nvSpPr>
          <p:cNvPr id="6" name="文本框 5"/>
          <p:cNvSpPr txBox="1">
            <a:spLocks noChangeArrowheads="1"/>
          </p:cNvSpPr>
          <p:nvPr/>
        </p:nvSpPr>
        <p:spPr bwMode="auto">
          <a:xfrm>
            <a:off x="4640263" y="3309938"/>
            <a:ext cx="2641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shame</a:t>
            </a:r>
          </a:p>
        </p:txBody>
      </p:sp>
      <p:sp>
        <p:nvSpPr>
          <p:cNvPr id="7" name="文本框 6"/>
          <p:cNvSpPr txBox="1">
            <a:spLocks noChangeArrowheads="1"/>
          </p:cNvSpPr>
          <p:nvPr/>
        </p:nvSpPr>
        <p:spPr bwMode="auto">
          <a:xfrm>
            <a:off x="5767388" y="3768725"/>
            <a:ext cx="2300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regard </a:t>
            </a:r>
          </a:p>
        </p:txBody>
      </p:sp>
      <p:sp>
        <p:nvSpPr>
          <p:cNvPr id="8" name="文本框 7"/>
          <p:cNvSpPr txBox="1">
            <a:spLocks noChangeArrowheads="1"/>
          </p:cNvSpPr>
          <p:nvPr/>
        </p:nvSpPr>
        <p:spPr bwMode="auto">
          <a:xfrm>
            <a:off x="2387600" y="4270375"/>
            <a:ext cx="24415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count</a:t>
            </a:r>
          </a:p>
        </p:txBody>
      </p:sp>
      <p:sp>
        <p:nvSpPr>
          <p:cNvPr id="9" name="文本框 8"/>
          <p:cNvSpPr txBox="1">
            <a:spLocks noChangeArrowheads="1"/>
          </p:cNvSpPr>
          <p:nvPr/>
        </p:nvSpPr>
        <p:spPr bwMode="auto">
          <a:xfrm>
            <a:off x="3568700" y="4770438"/>
            <a:ext cx="28019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century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6"/>
          <p:cNvSpPr txBox="1">
            <a:spLocks noChangeArrowheads="1"/>
          </p:cNvSpPr>
          <p:nvPr/>
        </p:nvSpPr>
        <p:spPr bwMode="auto">
          <a:xfrm>
            <a:off x="15875" y="1203543"/>
            <a:ext cx="912812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3. _______ got it me. </a:t>
            </a:r>
          </a:p>
          <a:p>
            <a:pPr eaLnBrk="1" hangingPunct="1"/>
            <a:r>
              <a:rPr lang="en-US" altLang="zh-CN" sz="2800" dirty="0">
                <a:latin typeface="宋体" panose="02010600030101010101" pitchFamily="2" charset="-122"/>
              </a:rPr>
              <a:t>4. I like it very much because </a:t>
            </a:r>
            <a:r>
              <a:rPr lang="en-US" altLang="zh-CN" sz="2800" dirty="0" smtClean="0">
                <a:latin typeface="宋体" panose="02010600030101010101" pitchFamily="2" charset="-122"/>
              </a:rPr>
              <a:t>_______.</a:t>
            </a:r>
            <a:endParaRPr lang="en-US" altLang="zh-CN" sz="2800" dirty="0">
              <a:latin typeface="宋体" panose="02010600030101010101" pitchFamily="2" charset="-122"/>
            </a:endParaRPr>
          </a:p>
          <a:p>
            <a:pPr eaLnBrk="1" hangingPunct="1"/>
            <a:r>
              <a:rPr lang="en-US" altLang="zh-CN" sz="2800" dirty="0">
                <a:latin typeface="宋体" panose="02010600030101010101" pitchFamily="2" charset="-122"/>
              </a:rPr>
              <a:t>5. It’s special to me because </a:t>
            </a:r>
            <a:r>
              <a:rPr lang="en-US" altLang="zh-CN" sz="2800" dirty="0" smtClean="0">
                <a:latin typeface="宋体" panose="02010600030101010101" pitchFamily="2" charset="-122"/>
              </a:rPr>
              <a:t>_______. ______ </a:t>
            </a:r>
            <a:r>
              <a:rPr lang="en-US" altLang="zh-CN" sz="2800" dirty="0">
                <a:latin typeface="宋体" panose="02010600030101010101" pitchFamily="2" charset="-122"/>
              </a:rPr>
              <a:t>has given me so many memories. </a:t>
            </a:r>
          </a:p>
          <a:p>
            <a:pPr eaLnBrk="1" hangingPunct="1"/>
            <a:r>
              <a:rPr lang="en-US" altLang="zh-CN" sz="2800" dirty="0">
                <a:latin typeface="宋体" panose="02010600030101010101" pitchFamily="2" charset="-122"/>
              </a:rPr>
              <a:t>6. I remember when </a:t>
            </a:r>
            <a:r>
              <a:rPr lang="en-US" altLang="zh-CN" sz="2800" dirty="0" smtClean="0">
                <a:latin typeface="宋体" panose="02010600030101010101" pitchFamily="2" charset="-122"/>
              </a:rPr>
              <a:t>_______.</a:t>
            </a:r>
            <a:endParaRPr lang="en-US" altLang="zh-CN" sz="2800" dirty="0">
              <a:latin typeface="宋体" panose="02010600030101010101" pitchFamily="2" charset="-122"/>
            </a:endParaRPr>
          </a:p>
          <a:p>
            <a:pPr eaLnBrk="1" hangingPunct="1"/>
            <a:r>
              <a:rPr lang="en-US" altLang="zh-CN" sz="2800" dirty="0" err="1">
                <a:latin typeface="宋体" panose="02010600030101010101" pitchFamily="2" charset="-122"/>
              </a:rPr>
              <a:t>第四步</a:t>
            </a:r>
            <a:r>
              <a:rPr lang="en-US" altLang="zh-CN" sz="2800" dirty="0">
                <a:latin typeface="宋体" panose="02010600030101010101" pitchFamily="2" charset="-122"/>
              </a:rPr>
              <a:t>: </a:t>
            </a:r>
            <a:r>
              <a:rPr lang="en-US" altLang="zh-CN" sz="2800" dirty="0" err="1">
                <a:latin typeface="宋体" panose="02010600030101010101" pitchFamily="2" charset="-122"/>
              </a:rPr>
              <a:t>检查自己的写作</a:t>
            </a:r>
            <a:r>
              <a:rPr lang="en-US" altLang="zh-CN" sz="2800" dirty="0">
                <a:latin typeface="宋体" panose="02010600030101010101" pitchFamily="2" charset="-122"/>
              </a:rPr>
              <a:t>。（1. 要求的3个内容都写到了吗？2. </a:t>
            </a:r>
            <a:r>
              <a:rPr lang="en-US" altLang="zh-CN" sz="2800" dirty="0" err="1">
                <a:latin typeface="宋体" panose="02010600030101010101" pitchFamily="2" charset="-122"/>
              </a:rPr>
              <a:t>有否语法错误</a:t>
            </a:r>
            <a:r>
              <a:rPr lang="en-US" altLang="zh-CN" sz="2800" dirty="0">
                <a:latin typeface="宋体" panose="02010600030101010101" pitchFamily="2" charset="-122"/>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6"/>
          <p:cNvSpPr txBox="1">
            <a:spLocks noChangeArrowheads="1"/>
          </p:cNvSpPr>
          <p:nvPr/>
        </p:nvSpPr>
        <p:spPr bwMode="auto">
          <a:xfrm>
            <a:off x="-12700" y="596900"/>
            <a:ext cx="91281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Dear Amy,</a:t>
            </a:r>
          </a:p>
          <a:p>
            <a:pPr eaLnBrk="1" hangingPunct="1"/>
            <a:r>
              <a:rPr lang="en-US" altLang="zh-CN" sz="3200" dirty="0">
                <a:latin typeface="宋体" panose="02010600030101010101" pitchFamily="2" charset="-122"/>
              </a:rPr>
              <a:t>How's it going? I'm going to hold a yard sale _______________________________________</a:t>
            </a:r>
          </a:p>
          <a:p>
            <a:pPr eaLnBrk="1" hangingPunct="1"/>
            <a:r>
              <a:rPr lang="en-US" altLang="zh-CN" sz="3200" dirty="0" smtClean="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en-US" altLang="zh-CN" sz="3200" dirty="0" smtClean="0">
                <a:latin typeface="宋体" panose="02010600030101010101" pitchFamily="2" charset="-122"/>
                <a:sym typeface="宋体" panose="02010600030101010101" pitchFamily="2" charset="-122"/>
              </a:rPr>
              <a:t>________________________________</a:t>
            </a:r>
            <a:r>
              <a:rPr lang="en-US" altLang="zh-CN" sz="3200" dirty="0" smtClean="0">
                <a:latin typeface="宋体" panose="02010600030101010101" pitchFamily="2" charset="-122"/>
              </a:rPr>
              <a:t>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10318" y="2039938"/>
            <a:ext cx="90963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FF0000"/>
                </a:solidFill>
              </a:rPr>
              <a:t>from 8:00am-4:00pm on Sunday morning at the yard of my house. There are a lot of things from my childhood, like old toys, old books, an old bike and some old sports things. We also have some old clothes on sale. It’s hard to part with old things. My favorite thing from childhood is my toy rabbit. My mother gave it to me on my fifth birthday. I like it very much because I slept next to it every night when I was in primary school. Would you like to come to my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06"/>
          <p:cNvSpPr txBox="1">
            <a:spLocks noChangeArrowheads="1"/>
          </p:cNvSpPr>
          <p:nvPr/>
        </p:nvSpPr>
        <p:spPr bwMode="auto">
          <a:xfrm>
            <a:off x="-12700" y="1168400"/>
            <a:ext cx="912812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_______________________________________</a:t>
            </a:r>
          </a:p>
          <a:p>
            <a:pPr eaLnBrk="1" hangingPunct="1"/>
            <a:r>
              <a:rPr lang="en-US" altLang="zh-CN" sz="3200" dirty="0">
                <a:latin typeface="宋体" panose="02010600030101010101" pitchFamily="2" charset="-122"/>
              </a:rPr>
              <a:t>                                                                      Yours</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Jack </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4450" y="1139825"/>
            <a:ext cx="9069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yard sale?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106"/>
          <p:cNvSpPr txBox="1">
            <a:spLocks noChangeArrowheads="1"/>
          </p:cNvSpPr>
          <p:nvPr/>
        </p:nvSpPr>
        <p:spPr bwMode="auto">
          <a:xfrm>
            <a:off x="-25400" y="981075"/>
            <a:ext cx="915511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尤其；特别；格外 </a:t>
            </a:r>
            <a:r>
              <a:rPr lang="en-US" altLang="zh-CN" sz="3200" i="1" dirty="0">
                <a:latin typeface="宋体" panose="02010600030101010101" pitchFamily="2" charset="-122"/>
              </a:rPr>
              <a:t>adv.</a:t>
            </a:r>
            <a:r>
              <a:rPr lang="en-US" altLang="zh-CN" sz="3200" dirty="0">
                <a:latin typeface="宋体" panose="02010600030101010101" pitchFamily="2" charset="-122"/>
              </a:rPr>
              <a:t>______________ 	</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童年；幼年 </a:t>
            </a:r>
            <a:r>
              <a:rPr lang="en-US" altLang="zh-CN" sz="3200" i="1" dirty="0">
                <a:latin typeface="宋体" panose="02010600030101010101" pitchFamily="2" charset="-122"/>
              </a:rPr>
              <a:t>n.</a:t>
            </a:r>
            <a:r>
              <a:rPr lang="en-US" altLang="zh-CN" sz="3200" dirty="0">
                <a:latin typeface="宋体" panose="02010600030101010101" pitchFamily="2" charset="-122"/>
              </a:rPr>
              <a:t>_____________    </a:t>
            </a:r>
          </a:p>
          <a:p>
            <a:pPr eaLnBrk="1" hangingPunct="1"/>
            <a:r>
              <a:rPr lang="en-US" altLang="zh-CN" sz="3200" dirty="0">
                <a:latin typeface="宋体" panose="02010600030101010101" pitchFamily="2" charset="-122"/>
              </a:rPr>
              <a:t>11. </a:t>
            </a:r>
            <a:r>
              <a:rPr lang="zh-CN" altLang="en-US" sz="3200" dirty="0">
                <a:latin typeface="宋体" panose="02010600030101010101" pitchFamily="2" charset="-122"/>
              </a:rPr>
              <a:t>注视；仔细考虑 </a:t>
            </a:r>
            <a:r>
              <a:rPr lang="en-US" altLang="zh-CN" sz="3200" i="1" dirty="0">
                <a:latin typeface="宋体" panose="02010600030101010101" pitchFamily="2" charset="-122"/>
              </a:rPr>
              <a:t>v.</a:t>
            </a:r>
            <a:r>
              <a:rPr lang="en-US" altLang="zh-CN" sz="3200" dirty="0">
                <a:latin typeface="宋体" panose="02010600030101010101" pitchFamily="2" charset="-122"/>
              </a:rPr>
              <a:t>____________   </a:t>
            </a:r>
          </a:p>
          <a:p>
            <a:pPr eaLnBrk="1" hangingPunct="1"/>
            <a:r>
              <a:rPr lang="en-US" altLang="zh-CN" sz="3200" dirty="0">
                <a:latin typeface="宋体" panose="02010600030101010101" pitchFamily="2" charset="-122"/>
              </a:rPr>
              <a:t>12. </a:t>
            </a:r>
            <a:r>
              <a:rPr lang="zh-CN" altLang="en-US" sz="3200" dirty="0">
                <a:latin typeface="宋体" panose="02010600030101010101" pitchFamily="2" charset="-122"/>
              </a:rPr>
              <a:t>拥有；抓住 </a:t>
            </a:r>
            <a:r>
              <a:rPr lang="en-US" altLang="zh-CN" sz="3200" i="1" dirty="0">
                <a:latin typeface="宋体" panose="02010600030101010101" pitchFamily="2" charset="-122"/>
              </a:rPr>
              <a:t>v.</a:t>
            </a:r>
            <a:r>
              <a:rPr lang="en-US" altLang="zh-CN" sz="3200" dirty="0">
                <a:latin typeface="宋体" panose="02010600030101010101" pitchFamily="2" charset="-122"/>
              </a:rPr>
              <a:t>_________ </a:t>
            </a:r>
          </a:p>
          <a:p>
            <a:pPr eaLnBrk="1" hangingPunct="1"/>
            <a:r>
              <a:rPr lang="en-US" altLang="zh-CN" sz="3200" dirty="0">
                <a:latin typeface="宋体" panose="02010600030101010101" pitchFamily="2" charset="-122"/>
              </a:rPr>
              <a:t>13. </a:t>
            </a:r>
            <a:r>
              <a:rPr lang="zh-CN" altLang="en-US" sz="3200" dirty="0">
                <a:latin typeface="宋体" panose="02010600030101010101" pitchFamily="2" charset="-122"/>
              </a:rPr>
              <a:t>与</a:t>
            </a:r>
            <a:r>
              <a:rPr lang="en-US" altLang="zh-CN" sz="3200" dirty="0">
                <a:latin typeface="宋体" panose="02010600030101010101" pitchFamily="2" charset="-122"/>
              </a:rPr>
              <a:t>……</a:t>
            </a:r>
            <a:r>
              <a:rPr lang="zh-CN" altLang="en-US" sz="3200" dirty="0">
                <a:latin typeface="宋体" panose="02010600030101010101" pitchFamily="2" charset="-122"/>
              </a:rPr>
              <a:t>相对；在</a:t>
            </a:r>
            <a:r>
              <a:rPr lang="en-US" altLang="zh-CN" sz="3200" dirty="0">
                <a:latin typeface="宋体" panose="02010600030101010101" pitchFamily="2" charset="-122"/>
              </a:rPr>
              <a:t>……</a:t>
            </a:r>
            <a:r>
              <a:rPr lang="zh-CN" altLang="en-US" sz="3200" dirty="0">
                <a:latin typeface="宋体" panose="02010600030101010101" pitchFamily="2" charset="-122"/>
              </a:rPr>
              <a:t>对面 </a:t>
            </a:r>
            <a:r>
              <a:rPr lang="en-US" altLang="zh-CN" sz="3200" i="1" dirty="0">
                <a:latin typeface="宋体" panose="02010600030101010101" pitchFamily="2" charset="-122"/>
              </a:rPr>
              <a:t>prep.</a:t>
            </a:r>
            <a:r>
              <a:rPr lang="zh-CN" altLang="en-US" sz="3200" dirty="0">
                <a:latin typeface="宋体" panose="02010600030101010101" pitchFamily="2" charset="-122"/>
              </a:rPr>
              <a:t>对面的；</a:t>
            </a:r>
          </a:p>
          <a:p>
            <a:pPr eaLnBrk="1" hangingPunct="1"/>
            <a:r>
              <a:rPr lang="zh-CN" altLang="en-US" sz="3200" dirty="0">
                <a:latin typeface="宋体" panose="02010600030101010101" pitchFamily="2" charset="-122"/>
              </a:rPr>
              <a:t>另一边的</a:t>
            </a:r>
            <a:r>
              <a:rPr lang="zh-CN" altLang="en-US" sz="3200" i="1" dirty="0">
                <a:latin typeface="宋体" panose="02010600030101010101" pitchFamily="2" charset="-122"/>
              </a:rPr>
              <a:t> </a:t>
            </a:r>
            <a:r>
              <a:rPr lang="en-US" altLang="zh-CN" sz="3200" i="1" dirty="0">
                <a:latin typeface="宋体" panose="02010600030101010101" pitchFamily="2" charset="-122"/>
              </a:rPr>
              <a:t>adj.</a:t>
            </a:r>
            <a:r>
              <a:rPr lang="en-US" altLang="zh-CN" sz="3200" dirty="0">
                <a:latin typeface="宋体" panose="02010600030101010101" pitchFamily="2" charset="-122"/>
              </a:rPr>
              <a:t> 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035550" y="1006475"/>
            <a:ext cx="2573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especially</a:t>
            </a:r>
          </a:p>
        </p:txBody>
      </p:sp>
      <p:sp>
        <p:nvSpPr>
          <p:cNvPr id="3" name="文本框 2"/>
          <p:cNvSpPr txBox="1">
            <a:spLocks noChangeArrowheads="1"/>
          </p:cNvSpPr>
          <p:nvPr/>
        </p:nvSpPr>
        <p:spPr bwMode="auto">
          <a:xfrm>
            <a:off x="3575049" y="1406525"/>
            <a:ext cx="3548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childhood</a:t>
            </a:r>
          </a:p>
        </p:txBody>
      </p:sp>
      <p:sp>
        <p:nvSpPr>
          <p:cNvPr id="4" name="文本框 3"/>
          <p:cNvSpPr txBox="1">
            <a:spLocks noChangeArrowheads="1"/>
          </p:cNvSpPr>
          <p:nvPr/>
        </p:nvSpPr>
        <p:spPr bwMode="auto">
          <a:xfrm>
            <a:off x="4552156" y="1990725"/>
            <a:ext cx="30305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consider</a:t>
            </a:r>
          </a:p>
        </p:txBody>
      </p:sp>
      <p:sp>
        <p:nvSpPr>
          <p:cNvPr id="5" name="文本框 4"/>
          <p:cNvSpPr txBox="1">
            <a:spLocks noChangeArrowheads="1"/>
          </p:cNvSpPr>
          <p:nvPr/>
        </p:nvSpPr>
        <p:spPr bwMode="auto">
          <a:xfrm>
            <a:off x="3740150" y="2416175"/>
            <a:ext cx="24907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hold</a:t>
            </a:r>
          </a:p>
        </p:txBody>
      </p:sp>
      <p:sp>
        <p:nvSpPr>
          <p:cNvPr id="6" name="文本框 5"/>
          <p:cNvSpPr txBox="1">
            <a:spLocks noChangeArrowheads="1"/>
          </p:cNvSpPr>
          <p:nvPr/>
        </p:nvSpPr>
        <p:spPr bwMode="auto">
          <a:xfrm>
            <a:off x="2979738" y="3359150"/>
            <a:ext cx="3984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opposite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6"/>
          <p:cNvSpPr txBox="1">
            <a:spLocks noChangeArrowheads="1"/>
          </p:cNvSpPr>
          <p:nvPr/>
        </p:nvSpPr>
        <p:spPr bwMode="auto">
          <a:xfrm>
            <a:off x="42863" y="625475"/>
            <a:ext cx="90995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14. according to ____________  </a:t>
            </a:r>
          </a:p>
          <a:p>
            <a:pPr eaLnBrk="1" hangingPunct="1"/>
            <a:r>
              <a:rPr lang="en-US" altLang="zh-CN" sz="3200" dirty="0">
                <a:latin typeface="宋体" panose="02010600030101010101" pitchFamily="2" charset="-122"/>
              </a:rPr>
              <a:t>15. close to ___________</a:t>
            </a:r>
          </a:p>
          <a:p>
            <a:pPr eaLnBrk="1" hangingPunct="1"/>
            <a:r>
              <a:rPr lang="en-US" altLang="zh-CN" sz="3200" dirty="0">
                <a:latin typeface="宋体" panose="02010600030101010101" pitchFamily="2" charset="-122"/>
              </a:rPr>
              <a:t>16. once or twice _______________________</a:t>
            </a:r>
          </a:p>
          <a:p>
            <a:pPr eaLnBrk="1" hangingPunct="1"/>
            <a:r>
              <a:rPr lang="en-US" altLang="zh-CN" sz="3200" dirty="0">
                <a:latin typeface="宋体" panose="02010600030101010101" pitchFamily="2" charset="-122"/>
              </a:rPr>
              <a:t>17.search for ______________________</a:t>
            </a:r>
          </a:p>
          <a:p>
            <a:pPr eaLnBrk="1" hangingPunct="1"/>
            <a:r>
              <a:rPr lang="en-US" altLang="zh-CN" sz="3200" dirty="0">
                <a:latin typeface="宋体" panose="02010600030101010101" pitchFamily="2" charset="-122"/>
              </a:rPr>
              <a:t>18. in one’s opinion______________________</a:t>
            </a:r>
          </a:p>
          <a:p>
            <a:pPr eaLnBrk="1" hangingPunct="1"/>
            <a:r>
              <a:rPr lang="en-US" altLang="zh-CN" sz="3200" dirty="0">
                <a:latin typeface="宋体" panose="02010600030101010101" pitchFamily="2" charset="-122"/>
              </a:rPr>
              <a:t>19. be true of _______________________</a:t>
            </a:r>
          </a:p>
          <a:p>
            <a:pPr eaLnBrk="1" hangingPunct="1"/>
            <a:r>
              <a:rPr lang="en-US" altLang="zh-CN" sz="3200" dirty="0">
                <a:latin typeface="宋体" panose="02010600030101010101" pitchFamily="2" charset="-122"/>
              </a:rPr>
              <a:t>20. the mid-20 century___________________</a:t>
            </a:r>
          </a:p>
          <a:p>
            <a:pPr eaLnBrk="1" hangingPunct="1"/>
            <a:r>
              <a:rPr lang="en-US" altLang="zh-CN" sz="3200" dirty="0">
                <a:latin typeface="宋体" panose="02010600030101010101" pitchFamily="2" charset="-122"/>
              </a:rPr>
              <a:t>21.in one’s time__________________________</a:t>
            </a:r>
          </a:p>
          <a:p>
            <a:pPr eaLnBrk="1" hangingPunct="1"/>
            <a:r>
              <a:rPr lang="en-US" altLang="zh-CN" sz="3200" dirty="0">
                <a:latin typeface="宋体" panose="02010600030101010101" pitchFamily="2" charset="-122"/>
              </a:rPr>
              <a:t>23.a symbol of _________________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973513" y="1055688"/>
            <a:ext cx="36306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根据</a:t>
            </a:r>
          </a:p>
        </p:txBody>
      </p:sp>
      <p:sp>
        <p:nvSpPr>
          <p:cNvPr id="3" name="文本框 2"/>
          <p:cNvSpPr txBox="1">
            <a:spLocks noChangeArrowheads="1"/>
          </p:cNvSpPr>
          <p:nvPr/>
        </p:nvSpPr>
        <p:spPr bwMode="auto">
          <a:xfrm>
            <a:off x="3124200" y="1570038"/>
            <a:ext cx="27035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亲近</a:t>
            </a:r>
          </a:p>
        </p:txBody>
      </p:sp>
      <p:sp>
        <p:nvSpPr>
          <p:cNvPr id="4" name="文本框 3"/>
          <p:cNvSpPr txBox="1">
            <a:spLocks noChangeArrowheads="1"/>
          </p:cNvSpPr>
          <p:nvPr/>
        </p:nvSpPr>
        <p:spPr bwMode="auto">
          <a:xfrm>
            <a:off x="4016375" y="2057400"/>
            <a:ext cx="2278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一次或两次</a:t>
            </a:r>
          </a:p>
        </p:txBody>
      </p:sp>
      <p:sp>
        <p:nvSpPr>
          <p:cNvPr id="5" name="文本框 4"/>
          <p:cNvSpPr txBox="1">
            <a:spLocks noChangeArrowheads="1"/>
          </p:cNvSpPr>
          <p:nvPr/>
        </p:nvSpPr>
        <p:spPr bwMode="auto">
          <a:xfrm>
            <a:off x="3416300" y="2586038"/>
            <a:ext cx="274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搜寻，寻找</a:t>
            </a:r>
          </a:p>
        </p:txBody>
      </p:sp>
      <p:sp>
        <p:nvSpPr>
          <p:cNvPr id="6" name="文本框 5"/>
          <p:cNvSpPr txBox="1">
            <a:spLocks noChangeArrowheads="1"/>
          </p:cNvSpPr>
          <p:nvPr/>
        </p:nvSpPr>
        <p:spPr bwMode="auto">
          <a:xfrm>
            <a:off x="4572000" y="3059113"/>
            <a:ext cx="34893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依某人的观点</a:t>
            </a:r>
          </a:p>
        </p:txBody>
      </p:sp>
      <p:sp>
        <p:nvSpPr>
          <p:cNvPr id="7" name="文本框 6"/>
          <p:cNvSpPr txBox="1">
            <a:spLocks noChangeArrowheads="1"/>
          </p:cNvSpPr>
          <p:nvPr/>
        </p:nvSpPr>
        <p:spPr bwMode="auto">
          <a:xfrm>
            <a:off x="3375025" y="3533775"/>
            <a:ext cx="28638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对</a:t>
            </a:r>
            <a:r>
              <a:rPr lang="en-US" altLang="zh-CN" sz="3200">
                <a:solidFill>
                  <a:srgbClr val="FF0000"/>
                </a:solidFill>
              </a:rPr>
              <a:t>..</a:t>
            </a:r>
            <a:r>
              <a:rPr lang="zh-CN" altLang="en-US" sz="3200">
                <a:solidFill>
                  <a:srgbClr val="FF0000"/>
                </a:solidFill>
              </a:rPr>
              <a:t>是真的</a:t>
            </a:r>
          </a:p>
        </p:txBody>
      </p:sp>
      <p:sp>
        <p:nvSpPr>
          <p:cNvPr id="8" name="文本框 7"/>
          <p:cNvSpPr txBox="1">
            <a:spLocks noChangeArrowheads="1"/>
          </p:cNvSpPr>
          <p:nvPr/>
        </p:nvSpPr>
        <p:spPr bwMode="auto">
          <a:xfrm>
            <a:off x="5016500" y="3990975"/>
            <a:ext cx="3167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20世纪</a:t>
            </a:r>
            <a:r>
              <a:rPr lang="zh-CN" altLang="en-US" sz="3200">
                <a:solidFill>
                  <a:srgbClr val="FF0000"/>
                </a:solidFill>
                <a:sym typeface="宋体" panose="02010600030101010101" pitchFamily="2" charset="-122"/>
              </a:rPr>
              <a:t>中期</a:t>
            </a:r>
          </a:p>
        </p:txBody>
      </p:sp>
      <p:sp>
        <p:nvSpPr>
          <p:cNvPr id="9" name="文本框 8"/>
          <p:cNvSpPr txBox="1">
            <a:spLocks noChangeArrowheads="1"/>
          </p:cNvSpPr>
          <p:nvPr/>
        </p:nvSpPr>
        <p:spPr bwMode="auto">
          <a:xfrm>
            <a:off x="3876675" y="4533900"/>
            <a:ext cx="35639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在一个人的时候</a:t>
            </a:r>
          </a:p>
        </p:txBody>
      </p:sp>
      <p:sp>
        <p:nvSpPr>
          <p:cNvPr id="10" name="文本框 9"/>
          <p:cNvSpPr txBox="1">
            <a:spLocks noChangeArrowheads="1"/>
          </p:cNvSpPr>
          <p:nvPr/>
        </p:nvSpPr>
        <p:spPr bwMode="auto">
          <a:xfrm>
            <a:off x="3582988" y="5006975"/>
            <a:ext cx="29765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t>
            </a:r>
            <a:r>
              <a:rPr lang="zh-CN" altLang="en-US" sz="3200">
                <a:solidFill>
                  <a:srgbClr val="FF0000"/>
                </a:solidFill>
              </a:rPr>
              <a:t>的象征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1"/>
          <p:cNvSpPr txBox="1">
            <a:spLocks noChangeArrowheads="1"/>
          </p:cNvSpPr>
          <p:nvPr/>
        </p:nvSpPr>
        <p:spPr bwMode="auto">
          <a:xfrm>
            <a:off x="-39688" y="612775"/>
            <a:ext cx="9155113" cy="545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latin typeface="宋体" panose="02010600030101010101" pitchFamily="2" charset="-122"/>
              </a:rPr>
              <a:t>【句型】</a:t>
            </a:r>
          </a:p>
          <a:p>
            <a:pPr eaLnBrk="1" hangingPunct="1"/>
            <a:r>
              <a:rPr lang="en-US" altLang="zh-CN" sz="3200">
                <a:latin typeface="宋体" panose="02010600030101010101" pitchFamily="2" charset="-122"/>
              </a:rPr>
              <a:t>24. Nowadays, millions of Chinese leave the countryside to search for work in the cities.</a:t>
            </a:r>
          </a:p>
          <a:p>
            <a:pPr eaLnBrk="1" hangingPunct="1"/>
            <a:r>
              <a:rPr lang="en-US" altLang="zh-CN" sz="3200">
                <a:latin typeface="宋体" panose="02010600030101010101" pitchFamily="2" charset="-122"/>
              </a:rPr>
              <a:t>_________________________________________________________________________________</a:t>
            </a:r>
          </a:p>
          <a:p>
            <a:pPr eaLnBrk="1" hangingPunct="1"/>
            <a:r>
              <a:rPr lang="en-US" altLang="zh-CN" sz="3200">
                <a:latin typeface="宋体" panose="02010600030101010101" pitchFamily="2" charset="-122"/>
              </a:rPr>
              <a:t>25. Among these is Zhang Wei, a 46-year-old husband and father.</a:t>
            </a:r>
          </a:p>
          <a:p>
            <a:pPr eaLnBrk="1" hangingPunct="1"/>
            <a:r>
              <a:rPr lang="en-US" altLang="zh-CN" sz="3200">
                <a:latin typeface="宋体" panose="02010600030101010101" pitchFamily="2" charset="-122"/>
              </a:rPr>
              <a:t>_________________________________________________________________________________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447675" y="2057400"/>
            <a:ext cx="79994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如今，数以百万计中国人离开农村，</a:t>
            </a:r>
            <a:r>
              <a:rPr lang="zh-CN" altLang="en-US" sz="3200">
                <a:solidFill>
                  <a:srgbClr val="FF0000"/>
                </a:solidFill>
                <a:sym typeface="宋体" panose="02010600030101010101" pitchFamily="2" charset="-122"/>
              </a:rPr>
              <a:t>在城市</a:t>
            </a:r>
            <a:r>
              <a:rPr lang="zh-CN" altLang="en-US" sz="3200">
                <a:solidFill>
                  <a:srgbClr val="FF0000"/>
                </a:solidFill>
              </a:rPr>
              <a:t>寻找的工作。</a:t>
            </a:r>
          </a:p>
        </p:txBody>
      </p:sp>
      <p:sp>
        <p:nvSpPr>
          <p:cNvPr id="4" name="文本框 3"/>
          <p:cNvSpPr txBox="1">
            <a:spLocks noChangeArrowheads="1"/>
          </p:cNvSpPr>
          <p:nvPr/>
        </p:nvSpPr>
        <p:spPr bwMode="auto">
          <a:xfrm>
            <a:off x="476250" y="4479925"/>
            <a:ext cx="83454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其中之一是张伟，一个46岁的丈夫和父亲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7171" name="文本框 3"/>
          <p:cNvSpPr txBox="1">
            <a:spLocks noChangeArrowheads="1"/>
          </p:cNvSpPr>
          <p:nvPr/>
        </p:nvSpPr>
        <p:spPr bwMode="auto">
          <a:xfrm>
            <a:off x="-25400" y="801688"/>
            <a:ext cx="92583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26. According to Zhang Wei, however, some things will never change.</a:t>
            </a:r>
          </a:p>
          <a:p>
            <a:pPr eaLnBrk="1" hangingPunct="1"/>
            <a:r>
              <a:rPr lang="en-US" altLang="zh-CN" sz="3200" dirty="0">
                <a:latin typeface="宋体" panose="02010600030101010101" pitchFamily="2" charset="-122"/>
              </a:rPr>
              <a:t>_________________________________________________________________________________</a:t>
            </a:r>
          </a:p>
          <a:p>
            <a:pPr eaLnBrk="1" hangingPunct="1"/>
            <a:r>
              <a:rPr lang="en-US" altLang="zh-CN" sz="3200" dirty="0">
                <a:latin typeface="宋体" panose="02010600030101010101" pitchFamily="2" charset="-122"/>
              </a:rPr>
              <a:t>27. Our hometown has left many soft and sweet memories in our heart.</a:t>
            </a:r>
          </a:p>
          <a:p>
            <a:pPr eaLnBrk="1" hangingPunct="1"/>
            <a:r>
              <a:rPr lang="en-US" altLang="zh-CN" sz="3200" dirty="0">
                <a:latin typeface="宋体" panose="02010600030101010101" pitchFamily="2" charset="-122"/>
              </a:rPr>
              <a:t>_________________________________________________________________________________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04813" y="1787525"/>
            <a:ext cx="82216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据张伟说，但是，有些东西永远不会改变。</a:t>
            </a:r>
          </a:p>
        </p:txBody>
      </p:sp>
      <p:sp>
        <p:nvSpPr>
          <p:cNvPr id="3" name="文本框 2"/>
          <p:cNvSpPr txBox="1">
            <a:spLocks noChangeArrowheads="1"/>
          </p:cNvSpPr>
          <p:nvPr/>
        </p:nvSpPr>
        <p:spPr bwMode="auto">
          <a:xfrm>
            <a:off x="419100" y="3695700"/>
            <a:ext cx="82391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我的家乡已经留在我们的心脏许多柔软和甜蜜的回忆。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8195" name="文本框 2"/>
          <p:cNvSpPr txBox="1">
            <a:spLocks noChangeArrowheads="1"/>
          </p:cNvSpPr>
          <p:nvPr/>
        </p:nvSpPr>
        <p:spPr bwMode="auto">
          <a:xfrm>
            <a:off x="0" y="625475"/>
            <a:ext cx="9169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1.EXO is a famous pop team and they are popular a_________ young people.</a:t>
            </a:r>
          </a:p>
          <a:p>
            <a:pPr eaLnBrk="1" hangingPunct="1"/>
            <a:r>
              <a:rPr lang="en-US" altLang="zh-CN" sz="3200" dirty="0">
                <a:solidFill>
                  <a:srgbClr val="000000"/>
                </a:solidFill>
                <a:latin typeface="宋体" panose="02010600030101010101" pitchFamily="2" charset="-122"/>
              </a:rPr>
              <a:t>2.In my hometown, there is a big tree o_________ the school building.</a:t>
            </a:r>
          </a:p>
          <a:p>
            <a:pPr eaLnBrk="1" hangingPunct="1"/>
            <a:r>
              <a:rPr lang="en-US" altLang="zh-CN" sz="3200" dirty="0">
                <a:solidFill>
                  <a:srgbClr val="000000"/>
                </a:solidFill>
                <a:latin typeface="宋体" panose="02010600030101010101" pitchFamily="2" charset="-122"/>
              </a:rPr>
              <a:t>3. Let’s c _________ down together: ten, nine, eight, seven…  </a:t>
            </a:r>
          </a:p>
          <a:p>
            <a:pPr eaLnBrk="1" hangingPunct="1"/>
            <a:r>
              <a:rPr lang="en-US" altLang="zh-CN" sz="3200" dirty="0">
                <a:solidFill>
                  <a:srgbClr val="000000"/>
                </a:solidFill>
                <a:latin typeface="宋体" panose="02010600030101010101" pitchFamily="2" charset="-122"/>
              </a:rPr>
              <a:t>4. The policemen were s_________ for the lost boy in the whole city.</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5. In Shantou, people eat all kinds of food, _________(</a:t>
            </a:r>
            <a:r>
              <a:rPr lang="zh-CN" altLang="en-US" sz="3200" dirty="0">
                <a:latin typeface="宋体" panose="02010600030101010101" pitchFamily="2" charset="-122"/>
              </a:rPr>
              <a:t>尤其</a:t>
            </a:r>
            <a:r>
              <a:rPr lang="en-US" altLang="zh-CN" sz="3200" dirty="0">
                <a:latin typeface="宋体" panose="02010600030101010101" pitchFamily="2" charset="-122"/>
              </a:rPr>
              <a:t>) rice and fish.</a:t>
            </a:r>
            <a:endParaRPr lang="zh-CN" altLang="en-US" sz="3200" dirty="0">
              <a:latin typeface="宋体" panose="02010600030101010101" pitchFamily="2" charset="-122"/>
            </a:endParaRPr>
          </a:p>
        </p:txBody>
      </p:sp>
      <p:sp>
        <p:nvSpPr>
          <p:cNvPr id="4" name="文本框 3"/>
          <p:cNvSpPr txBox="1">
            <a:spLocks noChangeArrowheads="1"/>
          </p:cNvSpPr>
          <p:nvPr/>
        </p:nvSpPr>
        <p:spPr bwMode="auto">
          <a:xfrm>
            <a:off x="2122488" y="2071688"/>
            <a:ext cx="1431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among</a:t>
            </a:r>
          </a:p>
        </p:txBody>
      </p:sp>
      <p:sp>
        <p:nvSpPr>
          <p:cNvPr id="5" name="文本框 4"/>
          <p:cNvSpPr txBox="1">
            <a:spLocks noChangeArrowheads="1"/>
          </p:cNvSpPr>
          <p:nvPr/>
        </p:nvSpPr>
        <p:spPr bwMode="auto">
          <a:xfrm>
            <a:off x="508000" y="3059113"/>
            <a:ext cx="2016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opposite</a:t>
            </a:r>
          </a:p>
        </p:txBody>
      </p:sp>
      <p:sp>
        <p:nvSpPr>
          <p:cNvPr id="6" name="文本框 5"/>
          <p:cNvSpPr txBox="1">
            <a:spLocks noChangeArrowheads="1"/>
          </p:cNvSpPr>
          <p:nvPr/>
        </p:nvSpPr>
        <p:spPr bwMode="auto">
          <a:xfrm>
            <a:off x="2233613" y="3582988"/>
            <a:ext cx="18065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count</a:t>
            </a:r>
          </a:p>
        </p:txBody>
      </p:sp>
      <p:sp>
        <p:nvSpPr>
          <p:cNvPr id="7" name="文本框 6"/>
          <p:cNvSpPr txBox="1">
            <a:spLocks noChangeArrowheads="1"/>
          </p:cNvSpPr>
          <p:nvPr/>
        </p:nvSpPr>
        <p:spPr bwMode="auto">
          <a:xfrm>
            <a:off x="4514850" y="4506913"/>
            <a:ext cx="223996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searching</a:t>
            </a:r>
          </a:p>
        </p:txBody>
      </p:sp>
      <p:sp>
        <p:nvSpPr>
          <p:cNvPr id="8" name="文本框 7"/>
          <p:cNvSpPr txBox="1">
            <a:spLocks noChangeArrowheads="1"/>
          </p:cNvSpPr>
          <p:nvPr/>
        </p:nvSpPr>
        <p:spPr bwMode="auto">
          <a:xfrm>
            <a:off x="188913" y="5967413"/>
            <a:ext cx="23923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especially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106"/>
          <p:cNvSpPr txBox="1">
            <a:spLocks noChangeArrowheads="1"/>
          </p:cNvSpPr>
          <p:nvPr/>
        </p:nvSpPr>
        <p:spPr bwMode="auto">
          <a:xfrm>
            <a:off x="-25400" y="598488"/>
            <a:ext cx="91821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二、根据中文提示完成句子，词数不限。</a:t>
            </a: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一些人一年回家乡一到两次。</a:t>
            </a:r>
          </a:p>
          <a:p>
            <a:pPr eaLnBrk="1" hangingPunct="1"/>
            <a:r>
              <a:rPr lang="en-US" altLang="zh-CN" sz="3200" dirty="0" smtClean="0">
                <a:solidFill>
                  <a:srgbClr val="000000"/>
                </a:solidFill>
                <a:latin typeface="宋体" panose="02010600030101010101" pitchFamily="2" charset="-122"/>
              </a:rPr>
              <a:t>Some </a:t>
            </a:r>
            <a:r>
              <a:rPr lang="en-US" altLang="zh-CN" sz="3200" dirty="0">
                <a:solidFill>
                  <a:srgbClr val="000000"/>
                </a:solidFill>
                <a:latin typeface="宋体" panose="02010600030101010101" pitchFamily="2" charset="-122"/>
              </a:rPr>
              <a:t>people go back to hometown only </a:t>
            </a:r>
            <a:r>
              <a:rPr lang="en-US" altLang="zh-CN" sz="3200" dirty="0" smtClean="0">
                <a:solidFill>
                  <a:srgbClr val="000000"/>
                </a:solidFill>
                <a:latin typeface="宋体" panose="02010600030101010101" pitchFamily="2" charset="-122"/>
              </a:rPr>
              <a:t>______________ </a:t>
            </a:r>
            <a:r>
              <a:rPr lang="en-US" altLang="zh-CN" sz="3200" dirty="0">
                <a:solidFill>
                  <a:srgbClr val="000000"/>
                </a:solidFill>
                <a:latin typeface="宋体" panose="02010600030101010101" pitchFamily="2" charset="-122"/>
              </a:rPr>
              <a:t>a year.</a:t>
            </a: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我的家乡不会一成不变的。</a:t>
            </a:r>
          </a:p>
          <a:p>
            <a:pPr eaLnBrk="1" hangingPunct="1"/>
            <a:r>
              <a:rPr lang="en-US" altLang="zh-CN" sz="3200" dirty="0">
                <a:solidFill>
                  <a:srgbClr val="000000"/>
                </a:solidFill>
                <a:latin typeface="宋体" panose="02010600030101010101" pitchFamily="2" charset="-122"/>
              </a:rPr>
              <a:t>My hometown can’t always </a:t>
            </a:r>
            <a:r>
              <a:rPr lang="en-US" altLang="zh-CN" sz="3200" dirty="0" smtClean="0">
                <a:solidFill>
                  <a:srgbClr val="000000"/>
                </a:solidFill>
                <a:latin typeface="宋体" panose="02010600030101010101" pitchFamily="2" charset="-122"/>
              </a:rPr>
              <a:t>_______________.</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人们搜寻那只老虎已经三个小时了。</a:t>
            </a:r>
          </a:p>
          <a:p>
            <a:pPr eaLnBrk="1" hangingPunct="1"/>
            <a:r>
              <a:rPr lang="en-US" altLang="zh-CN" sz="3200" dirty="0">
                <a:solidFill>
                  <a:srgbClr val="000000"/>
                </a:solidFill>
                <a:latin typeface="宋体" panose="02010600030101010101" pitchFamily="2" charset="-122"/>
              </a:rPr>
              <a:t>People </a:t>
            </a:r>
            <a:r>
              <a:rPr lang="en-US" altLang="zh-CN" sz="3200" dirty="0" smtClean="0">
                <a:solidFill>
                  <a:srgbClr val="000000"/>
                </a:solidFill>
                <a:latin typeface="宋体" panose="02010600030101010101" pitchFamily="2" charset="-122"/>
              </a:rPr>
              <a:t>____________ </a:t>
            </a:r>
            <a:r>
              <a:rPr lang="en-US" altLang="zh-CN" sz="3200" dirty="0">
                <a:solidFill>
                  <a:srgbClr val="000000"/>
                </a:solidFill>
                <a:latin typeface="宋体" panose="02010600030101010101" pitchFamily="2" charset="-122"/>
              </a:rPr>
              <a:t>the </a:t>
            </a:r>
            <a:r>
              <a:rPr lang="en-US" altLang="zh-CN" sz="3200" dirty="0" smtClean="0">
                <a:solidFill>
                  <a:srgbClr val="000000"/>
                </a:solidFill>
                <a:latin typeface="宋体" panose="02010600030101010101" pitchFamily="2" charset="-122"/>
              </a:rPr>
              <a:t>tiger______________.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349250" y="2031812"/>
            <a:ext cx="26828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once or twice </a:t>
            </a:r>
          </a:p>
        </p:txBody>
      </p:sp>
      <p:sp>
        <p:nvSpPr>
          <p:cNvPr id="4" name="文本框 3"/>
          <p:cNvSpPr txBox="1">
            <a:spLocks noChangeArrowheads="1"/>
          </p:cNvSpPr>
          <p:nvPr/>
        </p:nvSpPr>
        <p:spPr bwMode="auto">
          <a:xfrm>
            <a:off x="5389563" y="2936845"/>
            <a:ext cx="27003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stay the same  </a:t>
            </a:r>
          </a:p>
        </p:txBody>
      </p:sp>
      <p:sp>
        <p:nvSpPr>
          <p:cNvPr id="5" name="文本框 4"/>
          <p:cNvSpPr txBox="1">
            <a:spLocks noChangeArrowheads="1"/>
          </p:cNvSpPr>
          <p:nvPr/>
        </p:nvSpPr>
        <p:spPr bwMode="auto">
          <a:xfrm>
            <a:off x="1312069" y="3970337"/>
            <a:ext cx="2764631"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have searched</a:t>
            </a:r>
          </a:p>
        </p:txBody>
      </p:sp>
      <p:sp>
        <p:nvSpPr>
          <p:cNvPr id="6" name="文本框 5"/>
          <p:cNvSpPr txBox="1">
            <a:spLocks noChangeArrowheads="1"/>
          </p:cNvSpPr>
          <p:nvPr/>
        </p:nvSpPr>
        <p:spPr bwMode="auto">
          <a:xfrm>
            <a:off x="5959078" y="3944936"/>
            <a:ext cx="2670969"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for three hours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106"/>
          <p:cNvSpPr txBox="1">
            <a:spLocks noChangeArrowheads="1"/>
          </p:cNvSpPr>
          <p:nvPr/>
        </p:nvSpPr>
        <p:spPr bwMode="auto">
          <a:xfrm>
            <a:off x="-12700" y="800100"/>
            <a:ext cx="911542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他们把这棵古树当成学校的标志。</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They </a:t>
            </a:r>
            <a:r>
              <a:rPr lang="en-US" altLang="zh-CN" sz="3200" dirty="0" smtClean="0">
                <a:solidFill>
                  <a:srgbClr val="000000"/>
                </a:solidFill>
                <a:latin typeface="宋体" panose="02010600030101010101" pitchFamily="2" charset="-122"/>
              </a:rPr>
              <a:t>____________ </a:t>
            </a:r>
            <a:r>
              <a:rPr lang="en-US" altLang="zh-CN" sz="3200" dirty="0">
                <a:solidFill>
                  <a:srgbClr val="000000"/>
                </a:solidFill>
                <a:latin typeface="宋体" panose="02010600030101010101" pitchFamily="2" charset="-122"/>
              </a:rPr>
              <a:t>the old tree </a:t>
            </a:r>
            <a:r>
              <a:rPr lang="en-US" altLang="zh-CN" sz="3200" dirty="0" smtClean="0">
                <a:solidFill>
                  <a:srgbClr val="000000"/>
                </a:solidFill>
                <a:latin typeface="宋体" panose="02010600030101010101" pitchFamily="2" charset="-122"/>
              </a:rPr>
              <a:t>__________________ </a:t>
            </a:r>
            <a:r>
              <a:rPr lang="en-US" altLang="zh-CN" sz="3200" dirty="0">
                <a:solidFill>
                  <a:srgbClr val="000000"/>
                </a:solidFill>
                <a:latin typeface="宋体" panose="02010600030101010101" pitchFamily="2" charset="-122"/>
              </a:rPr>
              <a:t>the school.</a:t>
            </a:r>
          </a:p>
          <a:p>
            <a:pPr eaLnBrk="1" hangingPunct="1"/>
            <a:r>
              <a:rPr lang="en-US" altLang="zh-CN" sz="3200" dirty="0">
                <a:solidFill>
                  <a:srgbClr val="000000"/>
                </a:solidFill>
                <a:latin typeface="宋体" panose="02010600030101010101" pitchFamily="2" charset="-122"/>
              </a:rPr>
              <a:t>10.</a:t>
            </a:r>
            <a:r>
              <a:rPr lang="zh-CN" altLang="en-US" sz="3200" dirty="0">
                <a:solidFill>
                  <a:srgbClr val="000000"/>
                </a:solidFill>
                <a:latin typeface="宋体" panose="02010600030101010101" pitchFamily="2" charset="-122"/>
              </a:rPr>
              <a:t>在我看来，我们的家乡在我们的心中已留下柔软和甜蜜的回忆。</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In my </a:t>
            </a:r>
            <a:r>
              <a:rPr lang="en-US" altLang="zh-CN" sz="3200" dirty="0" smtClean="0">
                <a:solidFill>
                  <a:srgbClr val="000000"/>
                </a:solidFill>
                <a:latin typeface="宋体" panose="02010600030101010101" pitchFamily="2" charset="-122"/>
              </a:rPr>
              <a:t>__________, </a:t>
            </a:r>
            <a:r>
              <a:rPr lang="en-US" altLang="zh-CN" sz="3200" dirty="0">
                <a:solidFill>
                  <a:srgbClr val="000000"/>
                </a:solidFill>
                <a:latin typeface="宋体" panose="02010600030101010101" pitchFamily="2" charset="-122"/>
              </a:rPr>
              <a:t>our hometown </a:t>
            </a:r>
            <a:r>
              <a:rPr lang="en-US" altLang="zh-CN" sz="3200" dirty="0" smtClean="0">
                <a:solidFill>
                  <a:srgbClr val="000000"/>
                </a:solidFill>
                <a:latin typeface="宋体" panose="02010600030101010101" pitchFamily="2" charset="-122"/>
              </a:rPr>
              <a:t>_____________________________</a:t>
            </a:r>
            <a:r>
              <a:rPr lang="en-US" altLang="zh-CN" sz="3200" dirty="0">
                <a:solidFill>
                  <a:srgbClr val="000000"/>
                </a:solidFill>
                <a:latin typeface="宋体" panose="02010600030101010101" pitchFamily="2" charset="-122"/>
              </a:rPr>
              <a:t>in our heart.</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032000" y="1257300"/>
            <a:ext cx="1555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regard</a:t>
            </a:r>
          </a:p>
        </p:txBody>
      </p:sp>
      <p:sp>
        <p:nvSpPr>
          <p:cNvPr id="4" name="文本框 3"/>
          <p:cNvSpPr txBox="1">
            <a:spLocks noChangeArrowheads="1"/>
          </p:cNvSpPr>
          <p:nvPr/>
        </p:nvSpPr>
        <p:spPr bwMode="auto">
          <a:xfrm>
            <a:off x="476250" y="1785938"/>
            <a:ext cx="3194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as the symbol of</a:t>
            </a:r>
          </a:p>
        </p:txBody>
      </p:sp>
      <p:sp>
        <p:nvSpPr>
          <p:cNvPr id="5" name="文本框 4"/>
          <p:cNvSpPr txBox="1">
            <a:spLocks noChangeArrowheads="1"/>
          </p:cNvSpPr>
          <p:nvPr/>
        </p:nvSpPr>
        <p:spPr bwMode="auto">
          <a:xfrm>
            <a:off x="2159000" y="3260725"/>
            <a:ext cx="1619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opinion</a:t>
            </a:r>
          </a:p>
        </p:txBody>
      </p:sp>
      <p:sp>
        <p:nvSpPr>
          <p:cNvPr id="6" name="文本框 5"/>
          <p:cNvSpPr txBox="1">
            <a:spLocks noChangeArrowheads="1"/>
          </p:cNvSpPr>
          <p:nvPr/>
        </p:nvSpPr>
        <p:spPr bwMode="auto">
          <a:xfrm>
            <a:off x="84138" y="3678238"/>
            <a:ext cx="59991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has left soft and sweet memories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1593</Words>
  <Application>Microsoft Office PowerPoint</Application>
  <PresentationFormat>全屏显示(4:3)</PresentationFormat>
  <Paragraphs>197</Paragraphs>
  <Slides>22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2022-01-21T01:28:26Z</dcterms:created>
  <dcterms:modified xsi:type="dcterms:W3CDTF">2023-01-16T16:56:10Z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FBCF30E0FAB9485399A747A1A81F7681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