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7256"/>
        <p:guide orient="horz" pos="600"/>
        <p:guide orient="horz" pos="640"/>
        <p:guide orient="horz" pos="395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3.5 </a:t>
                  </a: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循环小数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矩形 2"/>
          <p:cNvSpPr>
            <a:spLocks noChangeArrowheads="1"/>
          </p:cNvSpPr>
          <p:nvPr/>
        </p:nvSpPr>
        <p:spPr bwMode="auto">
          <a:xfrm>
            <a:off x="3694988" y="4273228"/>
            <a:ext cx="6192838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读作：六点九二五八，二五八循环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5412" name="矩形 2"/>
          <p:cNvSpPr>
            <a:spLocks noChangeArrowheads="1"/>
          </p:cNvSpPr>
          <p:nvPr/>
        </p:nvSpPr>
        <p:spPr bwMode="auto">
          <a:xfrm>
            <a:off x="3694988" y="3628703"/>
            <a:ext cx="2700338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写作：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6.9258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342" name="矩形 2"/>
          <p:cNvSpPr>
            <a:spLocks noChangeArrowheads="1"/>
          </p:cNvSpPr>
          <p:nvPr/>
        </p:nvSpPr>
        <p:spPr bwMode="auto">
          <a:xfrm>
            <a:off x="660400" y="2389544"/>
            <a:ext cx="10858500" cy="13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写循环小数时，可以只写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第一个循环节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，并在这个循环节的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首位和末位数字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上各记一个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圆点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如：</a:t>
            </a:r>
          </a:p>
        </p:txBody>
      </p:sp>
      <p:sp>
        <p:nvSpPr>
          <p:cNvPr id="145418" name="矩形 2"/>
          <p:cNvSpPr>
            <a:spLocks noChangeArrowheads="1"/>
          </p:cNvSpPr>
          <p:nvPr/>
        </p:nvSpPr>
        <p:spPr bwMode="auto">
          <a:xfrm>
            <a:off x="3694989" y="3022278"/>
            <a:ext cx="3095625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6.9258258</a:t>
            </a:r>
            <a:r>
              <a:rPr lang="en-US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4455877" y="3826966"/>
            <a:ext cx="1816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 · ·</a:t>
            </a:r>
            <a:endParaRPr kumimoji="1"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345" name="矩形 2"/>
          <p:cNvSpPr>
            <a:spLocks noChangeArrowheads="1"/>
          </p:cNvSpPr>
          <p:nvPr/>
        </p:nvSpPr>
        <p:spPr bwMode="auto">
          <a:xfrm>
            <a:off x="658813" y="1131518"/>
            <a:ext cx="7202487" cy="105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3E6CA4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）怎样用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简便记法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表示循环小数？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5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658813" y="1185679"/>
            <a:ext cx="7202487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．用简便形式写出下面的循环小数。</a:t>
            </a:r>
          </a:p>
        </p:txBody>
      </p:sp>
      <p:sp>
        <p:nvSpPr>
          <p:cNvPr id="15364" name="矩形 2"/>
          <p:cNvSpPr>
            <a:spLocks noChangeArrowheads="1"/>
          </p:cNvSpPr>
          <p:nvPr/>
        </p:nvSpPr>
        <p:spPr bwMode="auto">
          <a:xfrm>
            <a:off x="2632394" y="2517045"/>
            <a:ext cx="316865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1.555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2632394" y="3560032"/>
            <a:ext cx="316865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1.746746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矩形 2"/>
          <p:cNvSpPr>
            <a:spLocks noChangeArrowheads="1"/>
          </p:cNvSpPr>
          <p:nvPr/>
        </p:nvSpPr>
        <p:spPr bwMode="auto">
          <a:xfrm>
            <a:off x="2632394" y="4639532"/>
            <a:ext cx="316865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0.105353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6444" name="矩形 2"/>
          <p:cNvSpPr>
            <a:spLocks noChangeArrowheads="1"/>
          </p:cNvSpPr>
          <p:nvPr/>
        </p:nvSpPr>
        <p:spPr bwMode="auto">
          <a:xfrm>
            <a:off x="5156835" y="2626043"/>
            <a:ext cx="2338388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写作：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378894" y="2841979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146450" name="矩形 2"/>
          <p:cNvSpPr>
            <a:spLocks noChangeArrowheads="1"/>
          </p:cNvSpPr>
          <p:nvPr/>
        </p:nvSpPr>
        <p:spPr bwMode="auto">
          <a:xfrm>
            <a:off x="5155249" y="3689668"/>
            <a:ext cx="233838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写作：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1.746</a:t>
            </a:r>
          </a:p>
        </p:txBody>
      </p:sp>
      <p:sp>
        <p:nvSpPr>
          <p:cNvPr id="146451" name="Text Box 5"/>
          <p:cNvSpPr txBox="1">
            <a:spLocks noChangeArrowheads="1"/>
          </p:cNvSpPr>
          <p:nvPr/>
        </p:nvSpPr>
        <p:spPr bwMode="auto">
          <a:xfrm>
            <a:off x="6234431" y="3932873"/>
            <a:ext cx="89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   ·</a:t>
            </a:r>
          </a:p>
        </p:txBody>
      </p:sp>
      <p:sp>
        <p:nvSpPr>
          <p:cNvPr id="146452" name="矩形 2"/>
          <p:cNvSpPr>
            <a:spLocks noChangeArrowheads="1"/>
          </p:cNvSpPr>
          <p:nvPr/>
        </p:nvSpPr>
        <p:spPr bwMode="auto">
          <a:xfrm>
            <a:off x="5155249" y="4770754"/>
            <a:ext cx="233838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写作：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0.1053</a:t>
            </a:r>
          </a:p>
        </p:txBody>
      </p:sp>
      <p:sp>
        <p:nvSpPr>
          <p:cNvPr id="146453" name="Text Box 5"/>
          <p:cNvSpPr txBox="1">
            <a:spLocks noChangeArrowheads="1"/>
          </p:cNvSpPr>
          <p:nvPr/>
        </p:nvSpPr>
        <p:spPr bwMode="auto">
          <a:xfrm>
            <a:off x="6460174" y="5011394"/>
            <a:ext cx="89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 ·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4" grpId="0"/>
      <p:bldP spid="18" grpId="0"/>
      <p:bldP spid="146450" grpId="0"/>
      <p:bldP spid="146451" grpId="0"/>
      <p:bldP spid="146452" grpId="0"/>
      <p:bldP spid="1464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660400" y="1320665"/>
            <a:ext cx="10858500" cy="9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b="1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算一算，想一想：</a:t>
            </a:r>
          </a:p>
          <a:p>
            <a:pPr>
              <a:spcBef>
                <a:spcPct val="3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两个数相除，如果不能得到整数商，所得的商会有哪些情况？</a:t>
            </a:r>
          </a:p>
        </p:txBody>
      </p:sp>
      <p:sp>
        <p:nvSpPr>
          <p:cNvPr id="16388" name="矩形 2"/>
          <p:cNvSpPr>
            <a:spLocks noChangeArrowheads="1"/>
          </p:cNvSpPr>
          <p:nvPr/>
        </p:nvSpPr>
        <p:spPr bwMode="auto">
          <a:xfrm>
            <a:off x="3987800" y="2564279"/>
            <a:ext cx="7202488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3987800" y="3537417"/>
            <a:ext cx="7202488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0544" name="矩形 2"/>
          <p:cNvSpPr>
            <a:spLocks noChangeArrowheads="1"/>
          </p:cNvSpPr>
          <p:nvPr/>
        </p:nvSpPr>
        <p:spPr bwMode="auto">
          <a:xfrm>
            <a:off x="5478305" y="2564279"/>
            <a:ext cx="1763712" cy="4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0.9375 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0545" name="矩形 2"/>
          <p:cNvSpPr>
            <a:spLocks noChangeArrowheads="1"/>
          </p:cNvSpPr>
          <p:nvPr/>
        </p:nvSpPr>
        <p:spPr bwMode="auto">
          <a:xfrm>
            <a:off x="5478305" y="3510487"/>
            <a:ext cx="3997325" cy="4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None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0.2142857142857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… 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 bwMode="auto">
          <a:xfrm>
            <a:off x="6888481" y="3606147"/>
            <a:ext cx="3311525" cy="1585912"/>
            <a:chOff x="1519" y="2068"/>
            <a:chExt cx="2086" cy="999"/>
          </a:xfrm>
        </p:grpSpPr>
        <p:sp>
          <p:nvSpPr>
            <p:cNvPr id="17421" name="AutoShape 15"/>
            <p:cNvSpPr>
              <a:spLocks noChangeArrowheads="1"/>
            </p:cNvSpPr>
            <p:nvPr/>
          </p:nvSpPr>
          <p:spPr bwMode="auto">
            <a:xfrm>
              <a:off x="1519" y="2068"/>
              <a:ext cx="2086" cy="999"/>
            </a:xfrm>
            <a:prstGeom prst="irregularSeal1">
              <a:avLst/>
            </a:prstGeom>
            <a:solidFill>
              <a:srgbClr val="CCECFF"/>
            </a:solidFill>
            <a:ln w="9525" algn="ctr">
              <a:solidFill>
                <a:srgbClr val="FF9900"/>
              </a:solidFill>
              <a:miter lim="800000"/>
            </a:ln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2" name="Rectangle 16"/>
            <p:cNvSpPr>
              <a:spLocks noChangeArrowheads="1"/>
            </p:cNvSpPr>
            <p:nvPr/>
          </p:nvSpPr>
          <p:spPr bwMode="auto">
            <a:xfrm>
              <a:off x="1996" y="2333"/>
              <a:ext cx="91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无限小数</a:t>
              </a:r>
            </a:p>
          </p:txBody>
        </p:sp>
      </p:grpSp>
      <p:sp>
        <p:nvSpPr>
          <p:cNvPr id="151571" name="Oval 19"/>
          <p:cNvSpPr>
            <a:spLocks noChangeArrowheads="1"/>
          </p:cNvSpPr>
          <p:nvPr/>
        </p:nvSpPr>
        <p:spPr bwMode="auto">
          <a:xfrm>
            <a:off x="3408364" y="3829843"/>
            <a:ext cx="3240087" cy="7540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矩形 2"/>
          <p:cNvSpPr>
            <a:spLocks noChangeArrowheads="1"/>
          </p:cNvSpPr>
          <p:nvPr/>
        </p:nvSpPr>
        <p:spPr bwMode="auto">
          <a:xfrm>
            <a:off x="1931989" y="1618755"/>
            <a:ext cx="7202487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15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16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0.9375</a:t>
            </a:r>
          </a:p>
        </p:txBody>
      </p:sp>
      <p:sp>
        <p:nvSpPr>
          <p:cNvPr id="17414" name="矩形 2"/>
          <p:cNvSpPr>
            <a:spLocks noChangeArrowheads="1"/>
          </p:cNvSpPr>
          <p:nvPr/>
        </p:nvSpPr>
        <p:spPr bwMode="auto">
          <a:xfrm>
            <a:off x="1931989" y="3934619"/>
            <a:ext cx="7202487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0.2142857142857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</a:p>
        </p:txBody>
      </p:sp>
      <p:sp>
        <p:nvSpPr>
          <p:cNvPr id="151562" name="Oval 10"/>
          <p:cNvSpPr>
            <a:spLocks noChangeArrowheads="1"/>
          </p:cNvSpPr>
          <p:nvPr/>
        </p:nvSpPr>
        <p:spPr bwMode="auto">
          <a:xfrm>
            <a:off x="3408364" y="1551285"/>
            <a:ext cx="1549400" cy="6111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4"/>
          <p:cNvGrpSpPr/>
          <p:nvPr/>
        </p:nvGrpSpPr>
        <p:grpSpPr bwMode="auto">
          <a:xfrm>
            <a:off x="6756400" y="1186796"/>
            <a:ext cx="3311525" cy="1585912"/>
            <a:chOff x="1519" y="2068"/>
            <a:chExt cx="2086" cy="999"/>
          </a:xfrm>
        </p:grpSpPr>
        <p:sp>
          <p:nvSpPr>
            <p:cNvPr id="17419" name="AutoShape 15"/>
            <p:cNvSpPr>
              <a:spLocks noChangeArrowheads="1"/>
            </p:cNvSpPr>
            <p:nvPr/>
          </p:nvSpPr>
          <p:spPr bwMode="auto">
            <a:xfrm>
              <a:off x="1519" y="2068"/>
              <a:ext cx="2086" cy="999"/>
            </a:xfrm>
            <a:prstGeom prst="irregularSeal1">
              <a:avLst/>
            </a:prstGeom>
            <a:solidFill>
              <a:srgbClr val="CCECFF"/>
            </a:solidFill>
            <a:ln w="9525" algn="ctr">
              <a:solidFill>
                <a:srgbClr val="FF9900"/>
              </a:solidFill>
              <a:miter lim="800000"/>
            </a:ln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0" name="Rectangle 16"/>
            <p:cNvSpPr>
              <a:spLocks noChangeArrowheads="1"/>
            </p:cNvSpPr>
            <p:nvPr/>
          </p:nvSpPr>
          <p:spPr bwMode="auto">
            <a:xfrm>
              <a:off x="1996" y="2333"/>
              <a:ext cx="91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有限小数</a:t>
              </a:r>
            </a:p>
          </p:txBody>
        </p:sp>
      </p:grp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2400300" y="2852580"/>
            <a:ext cx="7056438" cy="647700"/>
          </a:xfrm>
          <a:prstGeom prst="rect">
            <a:avLst/>
          </a:prstGeom>
          <a:solidFill>
            <a:srgbClr val="FFFF99">
              <a:alpha val="67058"/>
            </a:srgbClr>
          </a:solidFill>
          <a:ln w="254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小数部分的位数有限的小数是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有限小数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1576" name="Rectangle 24"/>
          <p:cNvSpPr>
            <a:spLocks noChangeArrowheads="1"/>
          </p:cNvSpPr>
          <p:nvPr/>
        </p:nvSpPr>
        <p:spPr bwMode="auto">
          <a:xfrm>
            <a:off x="2400300" y="5302548"/>
            <a:ext cx="7056438" cy="647700"/>
          </a:xfrm>
          <a:prstGeom prst="rect">
            <a:avLst/>
          </a:prstGeom>
          <a:solidFill>
            <a:srgbClr val="FFFF99">
              <a:alpha val="67058"/>
            </a:srgbClr>
          </a:solidFill>
          <a:ln w="254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小数部分的位数无限的小数是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无限小数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1" grpId="0" animBg="1"/>
      <p:bldP spid="151562" grpId="0" animBg="1"/>
      <p:bldP spid="151568" grpId="0" animBg="1"/>
      <p:bldP spid="1515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5" name="AutoShape 6"/>
          <p:cNvSpPr/>
          <p:nvPr/>
        </p:nvSpPr>
        <p:spPr bwMode="auto">
          <a:xfrm>
            <a:off x="5819140" y="3439075"/>
            <a:ext cx="433388" cy="2016125"/>
          </a:xfrm>
          <a:prstGeom prst="leftBrace">
            <a:avLst>
              <a:gd name="adj1" fmla="val 28407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2596" name="矩形 2"/>
          <p:cNvSpPr>
            <a:spLocks noChangeArrowheads="1"/>
          </p:cNvSpPr>
          <p:nvPr/>
        </p:nvSpPr>
        <p:spPr bwMode="auto">
          <a:xfrm>
            <a:off x="2436178" y="3134275"/>
            <a:ext cx="10795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小数</a:t>
            </a:r>
          </a:p>
        </p:txBody>
      </p:sp>
      <p:sp>
        <p:nvSpPr>
          <p:cNvPr id="152597" name="矩形 2"/>
          <p:cNvSpPr>
            <a:spLocks noChangeArrowheads="1"/>
          </p:cNvSpPr>
          <p:nvPr/>
        </p:nvSpPr>
        <p:spPr bwMode="auto">
          <a:xfrm>
            <a:off x="4018915" y="2107161"/>
            <a:ext cx="1836738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有限小数</a:t>
            </a:r>
          </a:p>
        </p:txBody>
      </p:sp>
      <p:sp>
        <p:nvSpPr>
          <p:cNvPr id="152598" name="矩形 2"/>
          <p:cNvSpPr>
            <a:spLocks noChangeArrowheads="1"/>
          </p:cNvSpPr>
          <p:nvPr/>
        </p:nvSpPr>
        <p:spPr bwMode="auto">
          <a:xfrm>
            <a:off x="4018915" y="4142336"/>
            <a:ext cx="1836738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无限小数</a:t>
            </a:r>
          </a:p>
        </p:txBody>
      </p:sp>
      <p:sp>
        <p:nvSpPr>
          <p:cNvPr id="152599" name="矩形 2"/>
          <p:cNvSpPr>
            <a:spLocks noChangeArrowheads="1"/>
          </p:cNvSpPr>
          <p:nvPr/>
        </p:nvSpPr>
        <p:spPr bwMode="auto">
          <a:xfrm>
            <a:off x="6395404" y="5150400"/>
            <a:ext cx="291623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无限不循环小数</a:t>
            </a:r>
          </a:p>
        </p:txBody>
      </p:sp>
      <p:sp>
        <p:nvSpPr>
          <p:cNvPr id="152600" name="矩形 2"/>
          <p:cNvSpPr>
            <a:spLocks noChangeArrowheads="1"/>
          </p:cNvSpPr>
          <p:nvPr/>
        </p:nvSpPr>
        <p:spPr bwMode="auto">
          <a:xfrm>
            <a:off x="6395404" y="3134275"/>
            <a:ext cx="291623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循环小数</a:t>
            </a:r>
          </a:p>
        </p:txBody>
      </p:sp>
      <p:sp>
        <p:nvSpPr>
          <p:cNvPr id="152601" name="AutoShape 6"/>
          <p:cNvSpPr/>
          <p:nvPr/>
        </p:nvSpPr>
        <p:spPr bwMode="auto">
          <a:xfrm>
            <a:off x="3479165" y="2396087"/>
            <a:ext cx="433388" cy="2016125"/>
          </a:xfrm>
          <a:prstGeom prst="leftBrace">
            <a:avLst>
              <a:gd name="adj1" fmla="val 28407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矩形 2"/>
          <p:cNvSpPr>
            <a:spLocks noChangeArrowheads="1"/>
          </p:cNvSpPr>
          <p:nvPr/>
        </p:nvSpPr>
        <p:spPr bwMode="auto">
          <a:xfrm>
            <a:off x="557849" y="1236577"/>
            <a:ext cx="8353425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循环小数、有限小数和无限小数之间的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关系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5" grpId="0" animBg="1"/>
      <p:bldP spid="152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1" descr="0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28" y="1295360"/>
            <a:ext cx="457358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597980" y="2515210"/>
            <a:ext cx="82375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列竖式计算。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5.7÷9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6.64÷3.3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5÷8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9.4÷6</a:t>
            </a:r>
            <a:endParaRPr lang="zh-CN" altLang="en-US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0604" name="矩形 2"/>
          <p:cNvSpPr>
            <a:spLocks noChangeArrowheads="1"/>
          </p:cNvSpPr>
          <p:nvPr/>
        </p:nvSpPr>
        <p:spPr bwMode="auto">
          <a:xfrm>
            <a:off x="3037047" y="3043196"/>
            <a:ext cx="248443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0.63</a:t>
            </a:r>
          </a:p>
        </p:txBody>
      </p:sp>
      <p:sp>
        <p:nvSpPr>
          <p:cNvPr id="110607" name="矩形 2"/>
          <p:cNvSpPr>
            <a:spLocks noChangeArrowheads="1"/>
          </p:cNvSpPr>
          <p:nvPr/>
        </p:nvSpPr>
        <p:spPr bwMode="auto">
          <a:xfrm>
            <a:off x="3311210" y="3657097"/>
            <a:ext cx="248443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2.012</a:t>
            </a:r>
          </a:p>
        </p:txBody>
      </p:sp>
      <p:sp>
        <p:nvSpPr>
          <p:cNvPr id="110613" name="矩形 2"/>
          <p:cNvSpPr>
            <a:spLocks noChangeArrowheads="1"/>
          </p:cNvSpPr>
          <p:nvPr/>
        </p:nvSpPr>
        <p:spPr bwMode="auto">
          <a:xfrm>
            <a:off x="2693354" y="4161785"/>
            <a:ext cx="248443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>
                <a:solidFill>
                  <a:srgbClr val="0033C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0.625</a:t>
            </a:r>
          </a:p>
        </p:txBody>
      </p:sp>
      <p:sp>
        <p:nvSpPr>
          <p:cNvPr id="110617" name="矩形 2"/>
          <p:cNvSpPr>
            <a:spLocks noChangeArrowheads="1"/>
          </p:cNvSpPr>
          <p:nvPr/>
        </p:nvSpPr>
        <p:spPr bwMode="auto">
          <a:xfrm>
            <a:off x="2941797" y="4737521"/>
            <a:ext cx="2484438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1.56</a:t>
            </a:r>
          </a:p>
        </p:txBody>
      </p:sp>
      <p:sp>
        <p:nvSpPr>
          <p:cNvPr id="110619" name="矩形 2"/>
          <p:cNvSpPr>
            <a:spLocks noChangeArrowheads="1"/>
          </p:cNvSpPr>
          <p:nvPr/>
        </p:nvSpPr>
        <p:spPr bwMode="auto">
          <a:xfrm>
            <a:off x="5246178" y="3042070"/>
            <a:ext cx="2771775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（循环小数）</a:t>
            </a:r>
          </a:p>
        </p:txBody>
      </p:sp>
      <p:sp>
        <p:nvSpPr>
          <p:cNvPr id="110620" name="矩形 2"/>
          <p:cNvSpPr>
            <a:spLocks noChangeArrowheads="1"/>
          </p:cNvSpPr>
          <p:nvPr/>
        </p:nvSpPr>
        <p:spPr bwMode="auto">
          <a:xfrm>
            <a:off x="5246178" y="3616639"/>
            <a:ext cx="2771775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（循环小数）</a:t>
            </a:r>
          </a:p>
        </p:txBody>
      </p:sp>
      <p:sp>
        <p:nvSpPr>
          <p:cNvPr id="110621" name="矩形 2"/>
          <p:cNvSpPr>
            <a:spLocks noChangeArrowheads="1"/>
          </p:cNvSpPr>
          <p:nvPr/>
        </p:nvSpPr>
        <p:spPr bwMode="auto">
          <a:xfrm>
            <a:off x="5300028" y="4217736"/>
            <a:ext cx="345598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（有限小数）</a:t>
            </a:r>
          </a:p>
        </p:txBody>
      </p:sp>
      <p:sp>
        <p:nvSpPr>
          <p:cNvPr id="110622" name="矩形 2"/>
          <p:cNvSpPr>
            <a:spLocks noChangeArrowheads="1"/>
          </p:cNvSpPr>
          <p:nvPr/>
        </p:nvSpPr>
        <p:spPr bwMode="auto">
          <a:xfrm>
            <a:off x="5300028" y="4823700"/>
            <a:ext cx="2771775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（循环小数）</a:t>
            </a:r>
          </a:p>
        </p:txBody>
      </p:sp>
      <p:pic>
        <p:nvPicPr>
          <p:cNvPr id="19472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0881" y="1628736"/>
            <a:ext cx="10797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三、练习巩固，深化认识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4" grpId="0"/>
      <p:bldP spid="110607" grpId="0"/>
      <p:bldP spid="110613" grpId="0"/>
      <p:bldP spid="110617" grpId="0"/>
      <p:bldP spid="110619" grpId="0"/>
      <p:bldP spid="110620" grpId="0"/>
      <p:bldP spid="110621" grpId="0"/>
      <p:bldP spid="1106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606714" y="1223923"/>
            <a:ext cx="8237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你会比较这些小数的大小吗？试试看！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980648" y="3208692"/>
            <a:ext cx="89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 ·</a:t>
            </a:r>
          </a:p>
        </p:txBody>
      </p:sp>
      <p:sp>
        <p:nvSpPr>
          <p:cNvPr id="20486" name="矩形 2"/>
          <p:cNvSpPr>
            <a:spLocks noChangeArrowheads="1"/>
          </p:cNvSpPr>
          <p:nvPr/>
        </p:nvSpPr>
        <p:spPr bwMode="auto">
          <a:xfrm>
            <a:off x="3955123" y="2480030"/>
            <a:ext cx="3852863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0.33        0.3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223661" y="2237142"/>
            <a:ext cx="89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 </a:t>
            </a:r>
          </a:p>
        </p:txBody>
      </p:sp>
      <p:sp>
        <p:nvSpPr>
          <p:cNvPr id="157712" name="Rectangle 16"/>
          <p:cNvSpPr>
            <a:spLocks noChangeArrowheads="1"/>
          </p:cNvSpPr>
          <p:nvPr/>
        </p:nvSpPr>
        <p:spPr bwMode="auto">
          <a:xfrm>
            <a:off x="5611071" y="2500667"/>
            <a:ext cx="585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20489" name="Oval 19"/>
          <p:cNvSpPr>
            <a:spLocks noChangeAspect="1" noChangeArrowheads="1"/>
          </p:cNvSpPr>
          <p:nvPr/>
        </p:nvSpPr>
        <p:spPr bwMode="auto">
          <a:xfrm>
            <a:off x="5683911" y="2478442"/>
            <a:ext cx="574675" cy="577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0" name="矩形 2"/>
          <p:cNvSpPr>
            <a:spLocks noChangeArrowheads="1"/>
          </p:cNvSpPr>
          <p:nvPr/>
        </p:nvSpPr>
        <p:spPr bwMode="auto">
          <a:xfrm>
            <a:off x="4134510" y="3453168"/>
            <a:ext cx="3852862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1.23        1.233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1" name="Oval 21"/>
          <p:cNvSpPr>
            <a:spLocks noChangeAspect="1" noChangeArrowheads="1"/>
          </p:cNvSpPr>
          <p:nvPr/>
        </p:nvSpPr>
        <p:spPr bwMode="auto">
          <a:xfrm>
            <a:off x="5683911" y="3451579"/>
            <a:ext cx="574675" cy="577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2" name="矩形 2"/>
          <p:cNvSpPr>
            <a:spLocks noChangeArrowheads="1"/>
          </p:cNvSpPr>
          <p:nvPr/>
        </p:nvSpPr>
        <p:spPr bwMode="auto">
          <a:xfrm>
            <a:off x="4026560" y="4424718"/>
            <a:ext cx="3852862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1.45        1.45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93" name="Oval 23"/>
          <p:cNvSpPr>
            <a:spLocks noChangeAspect="1" noChangeArrowheads="1"/>
          </p:cNvSpPr>
          <p:nvPr/>
        </p:nvSpPr>
        <p:spPr bwMode="auto">
          <a:xfrm>
            <a:off x="5683911" y="4423129"/>
            <a:ext cx="574675" cy="5778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4" name="Text Box 5"/>
          <p:cNvSpPr txBox="1">
            <a:spLocks noChangeArrowheads="1"/>
          </p:cNvSpPr>
          <p:nvPr/>
        </p:nvSpPr>
        <p:spPr bwMode="auto">
          <a:xfrm>
            <a:off x="5072723" y="4172305"/>
            <a:ext cx="89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 </a:t>
            </a:r>
          </a:p>
        </p:txBody>
      </p:sp>
      <p:sp>
        <p:nvSpPr>
          <p:cNvPr id="20495" name="Text Box 5"/>
          <p:cNvSpPr txBox="1">
            <a:spLocks noChangeArrowheads="1"/>
          </p:cNvSpPr>
          <p:nvPr/>
        </p:nvSpPr>
        <p:spPr bwMode="auto">
          <a:xfrm>
            <a:off x="6322086" y="4180242"/>
            <a:ext cx="898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 ·</a:t>
            </a:r>
          </a:p>
        </p:txBody>
      </p:sp>
      <p:sp>
        <p:nvSpPr>
          <p:cNvPr id="157722" name="Rectangle 26"/>
          <p:cNvSpPr>
            <a:spLocks noChangeArrowheads="1"/>
          </p:cNvSpPr>
          <p:nvPr/>
        </p:nvSpPr>
        <p:spPr bwMode="auto">
          <a:xfrm>
            <a:off x="5601546" y="3472217"/>
            <a:ext cx="585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5639646" y="4445355"/>
            <a:ext cx="585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三、练习巩固，深化认识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2" grpId="0"/>
      <p:bldP spid="157722" grpId="0"/>
      <p:bldP spid="157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603380" y="2408419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4000" b="1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4606544" y="2759256"/>
            <a:ext cx="65166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这节课你学会了什么？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有什么收获？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四、课堂小结，畅谈收获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60400" y="1374373"/>
            <a:ext cx="108585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8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课外游戏作业：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．算一算，想一想：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小刚练习书法，他把“我们是共产主义接班人”这句话依次反复写，第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个字应写什么字？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五、作业练习，快乐巩固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0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73" y="1729112"/>
            <a:ext cx="5955707" cy="34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一、创设情境，引入新课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矩形 2"/>
          <p:cNvSpPr>
            <a:spLocks noChangeArrowheads="1"/>
          </p:cNvSpPr>
          <p:nvPr/>
        </p:nvSpPr>
        <p:spPr bwMode="auto">
          <a:xfrm>
            <a:off x="2546034" y="1244602"/>
            <a:ext cx="7202487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400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75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</a:p>
        </p:txBody>
      </p:sp>
      <p:pic>
        <p:nvPicPr>
          <p:cNvPr id="128019" name="Picture 19" descr="0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1" y="1806577"/>
            <a:ext cx="3090863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20" name="Rectangle 20"/>
          <p:cNvSpPr>
            <a:spLocks noChangeArrowheads="1"/>
          </p:cNvSpPr>
          <p:nvPr/>
        </p:nvSpPr>
        <p:spPr bwMode="auto">
          <a:xfrm>
            <a:off x="3881120" y="3148013"/>
            <a:ext cx="719138" cy="395288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8025" name="Rectangle 25"/>
          <p:cNvSpPr>
            <a:spLocks noChangeArrowheads="1"/>
          </p:cNvSpPr>
          <p:nvPr/>
        </p:nvSpPr>
        <p:spPr bwMode="auto">
          <a:xfrm>
            <a:off x="4204970" y="4046538"/>
            <a:ext cx="719138" cy="395288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8026" name="Rectangle 26"/>
          <p:cNvSpPr>
            <a:spLocks noChangeArrowheads="1"/>
          </p:cNvSpPr>
          <p:nvPr/>
        </p:nvSpPr>
        <p:spPr bwMode="auto">
          <a:xfrm>
            <a:off x="4528820" y="4948238"/>
            <a:ext cx="719138" cy="395288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8027" name="Rectangle 27"/>
          <p:cNvSpPr>
            <a:spLocks noChangeArrowheads="1"/>
          </p:cNvSpPr>
          <p:nvPr/>
        </p:nvSpPr>
        <p:spPr bwMode="auto">
          <a:xfrm>
            <a:off x="4887595" y="5883277"/>
            <a:ext cx="719138" cy="395287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8030" name="AutoShape 30"/>
          <p:cNvSpPr>
            <a:spLocks noChangeArrowheads="1"/>
          </p:cNvSpPr>
          <p:nvPr/>
        </p:nvSpPr>
        <p:spPr bwMode="auto">
          <a:xfrm>
            <a:off x="6795771" y="4695826"/>
            <a:ext cx="3059113" cy="1295400"/>
          </a:xfrm>
          <a:prstGeom prst="wedgeRoundRectCallout">
            <a:avLst>
              <a:gd name="adj1" fmla="val -49940"/>
              <a:gd name="adj2" fmla="val 11616"/>
              <a:gd name="adj3" fmla="val 16667"/>
            </a:avLst>
          </a:prstGeom>
          <a:noFill/>
          <a:ln w="25400">
            <a:solidFill>
              <a:srgbClr val="FF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余数总是重复出现“</a:t>
            </a:r>
            <a:r>
              <a:rPr lang="en-US" altLang="zh-CN" sz="2400" b="1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8031" name="AutoShape 31"/>
          <p:cNvSpPr>
            <a:spLocks noChangeArrowheads="1"/>
          </p:cNvSpPr>
          <p:nvPr/>
        </p:nvSpPr>
        <p:spPr bwMode="auto">
          <a:xfrm>
            <a:off x="6795770" y="2570163"/>
            <a:ext cx="3060700" cy="1295400"/>
          </a:xfrm>
          <a:prstGeom prst="wedgeRoundRectCallout">
            <a:avLst>
              <a:gd name="adj1" fmla="val -49677"/>
              <a:gd name="adj2" fmla="val 16905"/>
              <a:gd name="adj3" fmla="val 16667"/>
            </a:avLst>
          </a:prstGeom>
          <a:noFill/>
          <a:ln w="25400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商的小数部分总是重复出现“</a:t>
            </a:r>
            <a:r>
              <a:rPr lang="en-US" altLang="zh-CN" sz="2400" b="1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8033" name="Rectangle 33"/>
          <p:cNvSpPr>
            <a:spLocks noChangeArrowheads="1"/>
          </p:cNvSpPr>
          <p:nvPr/>
        </p:nvSpPr>
        <p:spPr bwMode="auto">
          <a:xfrm>
            <a:off x="4600258" y="1814513"/>
            <a:ext cx="900112" cy="395288"/>
          </a:xfrm>
          <a:prstGeom prst="rect">
            <a:avLst/>
          </a:prstGeom>
          <a:solidFill>
            <a:srgbClr val="3366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8034" name="AutoShape 34"/>
          <p:cNvSpPr>
            <a:spLocks noChangeArrowheads="1"/>
          </p:cNvSpPr>
          <p:nvPr/>
        </p:nvSpPr>
        <p:spPr bwMode="auto">
          <a:xfrm>
            <a:off x="6795771" y="1058863"/>
            <a:ext cx="3059113" cy="974724"/>
          </a:xfrm>
          <a:prstGeom prst="wedgeRoundRectCallout">
            <a:avLst>
              <a:gd name="adj1" fmla="val -49301"/>
              <a:gd name="adj2" fmla="val -12602"/>
              <a:gd name="adj3" fmla="val 16667"/>
            </a:avLst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继续除下去，永远也除不完。</a:t>
            </a:r>
          </a:p>
        </p:txBody>
      </p:sp>
      <p:sp>
        <p:nvSpPr>
          <p:cNvPr id="128035" name="矩形 2"/>
          <p:cNvSpPr>
            <a:spLocks noChangeArrowheads="1"/>
          </p:cNvSpPr>
          <p:nvPr/>
        </p:nvSpPr>
        <p:spPr bwMode="auto">
          <a:xfrm>
            <a:off x="4077970" y="1238252"/>
            <a:ext cx="228600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5.333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189" name="矩形 2"/>
          <p:cNvSpPr>
            <a:spLocks noChangeArrowheads="1"/>
          </p:cNvSpPr>
          <p:nvPr/>
        </p:nvSpPr>
        <p:spPr bwMode="auto">
          <a:xfrm>
            <a:off x="680719" y="4913863"/>
            <a:ext cx="2960689" cy="4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你发现了什么？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5860734" y="1490663"/>
            <a:ext cx="935037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5608320" y="2103438"/>
            <a:ext cx="1187450" cy="1150938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4600259" y="3543302"/>
            <a:ext cx="2338387" cy="184467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830008" y="4077972"/>
            <a:ext cx="13127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7126" y="1419226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一、创设情境，引入新课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0" grpId="0" animBg="1"/>
      <p:bldP spid="128025" grpId="0" animBg="1"/>
      <p:bldP spid="128026" grpId="0" animBg="1"/>
      <p:bldP spid="128027" grpId="0" animBg="1"/>
      <p:bldP spid="128030" grpId="0" animBg="1"/>
      <p:bldP spid="128031" grpId="0" animBg="1"/>
      <p:bldP spid="128033" grpId="0" animBg="1"/>
      <p:bldP spid="128034" grpId="0" animBg="1"/>
      <p:bldP spid="1280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731879" y="1255936"/>
            <a:ext cx="7202487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先计算，再说一说这些商的特点。</a:t>
            </a:r>
          </a:p>
        </p:txBody>
      </p:sp>
      <p:sp>
        <p:nvSpPr>
          <p:cNvPr id="8197" name="矩形 2"/>
          <p:cNvSpPr>
            <a:spLocks noChangeArrowheads="1"/>
          </p:cNvSpPr>
          <p:nvPr/>
        </p:nvSpPr>
        <p:spPr bwMode="auto">
          <a:xfrm>
            <a:off x="4073041" y="2538391"/>
            <a:ext cx="7202487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28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</a:p>
        </p:txBody>
      </p:sp>
      <p:sp>
        <p:nvSpPr>
          <p:cNvPr id="8198" name="矩形 2"/>
          <p:cNvSpPr>
            <a:spLocks noChangeArrowheads="1"/>
          </p:cNvSpPr>
          <p:nvPr/>
        </p:nvSpPr>
        <p:spPr bwMode="auto">
          <a:xfrm>
            <a:off x="4071452" y="3557566"/>
            <a:ext cx="7202488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78.6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_________</a:t>
            </a:r>
          </a:p>
        </p:txBody>
      </p:sp>
      <p:sp>
        <p:nvSpPr>
          <p:cNvPr id="31769" name="矩形 2"/>
          <p:cNvSpPr>
            <a:spLocks noChangeArrowheads="1"/>
          </p:cNvSpPr>
          <p:nvPr/>
        </p:nvSpPr>
        <p:spPr bwMode="auto">
          <a:xfrm>
            <a:off x="5158248" y="2483210"/>
            <a:ext cx="2249487" cy="4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1.555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1772" name="矩形 2"/>
          <p:cNvSpPr>
            <a:spLocks noChangeArrowheads="1"/>
          </p:cNvSpPr>
          <p:nvPr/>
        </p:nvSpPr>
        <p:spPr bwMode="auto">
          <a:xfrm>
            <a:off x="5252633" y="3488791"/>
            <a:ext cx="3024188" cy="4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7.14545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 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6" name="矩形 2"/>
          <p:cNvSpPr>
            <a:spLocks noChangeArrowheads="1"/>
          </p:cNvSpPr>
          <p:nvPr/>
        </p:nvSpPr>
        <p:spPr bwMode="auto">
          <a:xfrm>
            <a:off x="1755292" y="2291651"/>
            <a:ext cx="217805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5.333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268" name="矩形 2"/>
          <p:cNvSpPr>
            <a:spLocks noChangeArrowheads="1"/>
          </p:cNvSpPr>
          <p:nvPr/>
        </p:nvSpPr>
        <p:spPr bwMode="auto">
          <a:xfrm>
            <a:off x="1706079" y="3542275"/>
            <a:ext cx="2160588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1.555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269" name="矩形 2"/>
          <p:cNvSpPr>
            <a:spLocks noChangeArrowheads="1"/>
          </p:cNvSpPr>
          <p:nvPr/>
        </p:nvSpPr>
        <p:spPr bwMode="auto">
          <a:xfrm>
            <a:off x="1411388" y="4792899"/>
            <a:ext cx="3097213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7.14545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30073" name="Text Box 5"/>
          <p:cNvSpPr txBox="1">
            <a:spLocks noChangeArrowheads="1"/>
          </p:cNvSpPr>
          <p:nvPr/>
        </p:nvSpPr>
        <p:spPr bwMode="auto">
          <a:xfrm>
            <a:off x="4076217" y="4881644"/>
            <a:ext cx="744268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商的小数部分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从第二位起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数字“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</a:p>
          <a:p>
            <a:pPr>
              <a:spcBef>
                <a:spcPct val="20000"/>
              </a:spcBef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依次不断重复出现。</a:t>
            </a:r>
          </a:p>
        </p:txBody>
      </p:sp>
      <p:sp>
        <p:nvSpPr>
          <p:cNvPr id="130076" name="Text Box 5"/>
          <p:cNvSpPr txBox="1">
            <a:spLocks noChangeArrowheads="1"/>
          </p:cNvSpPr>
          <p:nvPr/>
        </p:nvSpPr>
        <p:spPr bwMode="auto">
          <a:xfrm>
            <a:off x="3933342" y="2440069"/>
            <a:ext cx="758555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商的小数部分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从第一位起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数字“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</a:p>
          <a:p>
            <a:pPr>
              <a:spcBef>
                <a:spcPct val="20000"/>
              </a:spcBef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依次不断重复出现。</a:t>
            </a:r>
          </a:p>
        </p:txBody>
      </p:sp>
      <p:sp>
        <p:nvSpPr>
          <p:cNvPr id="130078" name="Text Box 5"/>
          <p:cNvSpPr txBox="1">
            <a:spLocks noChangeArrowheads="1"/>
          </p:cNvSpPr>
          <p:nvPr/>
        </p:nvSpPr>
        <p:spPr bwMode="auto">
          <a:xfrm>
            <a:off x="3933342" y="3695781"/>
            <a:ext cx="758555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商的小数部分</a:t>
            </a:r>
            <a:r>
              <a:rPr lang="zh-CN" altLang="en-US" sz="2400" kern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从第一位起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数字“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en-US" altLang="zh-CN" sz="24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</a:p>
          <a:p>
            <a:pPr>
              <a:spcBef>
                <a:spcPct val="20000"/>
              </a:spcBef>
            </a:pPr>
            <a:r>
              <a:rPr lang="zh-CN" altLang="en-US" sz="24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依次不断重复出现。</a:t>
            </a:r>
          </a:p>
        </p:txBody>
      </p:sp>
      <p:grpSp>
        <p:nvGrpSpPr>
          <p:cNvPr id="130081" name="Group 33"/>
          <p:cNvGrpSpPr/>
          <p:nvPr/>
        </p:nvGrpSpPr>
        <p:grpSpPr bwMode="auto">
          <a:xfrm>
            <a:off x="4073041" y="1177886"/>
            <a:ext cx="6110288" cy="1470025"/>
            <a:chOff x="1174" y="935"/>
            <a:chExt cx="3849" cy="926"/>
          </a:xfrm>
        </p:grpSpPr>
        <p:pic>
          <p:nvPicPr>
            <p:cNvPr id="9226" name="Picture 31" descr="000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935"/>
              <a:ext cx="2863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75" y="1011"/>
              <a:ext cx="648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0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0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0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0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0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0"/>
      <p:bldP spid="11268" grpId="0"/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2010922" y="2783563"/>
            <a:ext cx="235585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5.333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244" name="矩形 2"/>
          <p:cNvSpPr>
            <a:spLocks noChangeArrowheads="1"/>
          </p:cNvSpPr>
          <p:nvPr/>
        </p:nvSpPr>
        <p:spPr bwMode="auto">
          <a:xfrm>
            <a:off x="1919289" y="3861008"/>
            <a:ext cx="2338387" cy="4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1.555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245" name="矩形 2"/>
          <p:cNvSpPr>
            <a:spLocks noChangeArrowheads="1"/>
          </p:cNvSpPr>
          <p:nvPr/>
        </p:nvSpPr>
        <p:spPr bwMode="auto">
          <a:xfrm>
            <a:off x="1604522" y="4911523"/>
            <a:ext cx="3168650" cy="4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7.14545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60780" name="Picture 12" descr="000-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1" b="38026"/>
          <a:stretch>
            <a:fillRect/>
          </a:stretch>
        </p:blipFill>
        <p:spPr bwMode="auto">
          <a:xfrm>
            <a:off x="3376145" y="1119766"/>
            <a:ext cx="5594016" cy="8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81" name="Text Box 5"/>
          <p:cNvSpPr txBox="1">
            <a:spLocks noChangeArrowheads="1"/>
          </p:cNvSpPr>
          <p:nvPr/>
        </p:nvSpPr>
        <p:spPr bwMode="auto">
          <a:xfrm>
            <a:off x="4876058" y="2888562"/>
            <a:ext cx="59346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一个数的小数部分，</a:t>
            </a:r>
            <a:r>
              <a:rPr lang="zh-CN" altLang="en-US" sz="2400" kern="0" dirty="0">
                <a:solidFill>
                  <a:schemeClr val="accent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从某一位起，一个数字或者几个数字依次不断重复出现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，这样的小数叫做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循环小数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5828" y="1145671"/>
            <a:ext cx="10287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2"/>
          <p:cNvSpPr>
            <a:spLocks noChangeArrowheads="1"/>
          </p:cNvSpPr>
          <p:nvPr/>
        </p:nvSpPr>
        <p:spPr bwMode="auto">
          <a:xfrm>
            <a:off x="564609" y="1171722"/>
            <a:ext cx="7202487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练一练：下面哪些数是循环小数？</a:t>
            </a:r>
          </a:p>
        </p:txBody>
      </p:sp>
      <p:sp>
        <p:nvSpPr>
          <p:cNvPr id="11268" name="矩形 2"/>
          <p:cNvSpPr>
            <a:spLocks noChangeArrowheads="1"/>
          </p:cNvSpPr>
          <p:nvPr/>
        </p:nvSpPr>
        <p:spPr bwMode="auto">
          <a:xfrm>
            <a:off x="3460584" y="2285604"/>
            <a:ext cx="633730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0.426426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0307" name="矩形 2"/>
          <p:cNvSpPr>
            <a:spLocks noChangeArrowheads="1"/>
          </p:cNvSpPr>
          <p:nvPr/>
        </p:nvSpPr>
        <p:spPr bwMode="auto">
          <a:xfrm>
            <a:off x="7399538" y="2975944"/>
            <a:ext cx="10795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</a:p>
        </p:txBody>
      </p:sp>
      <p:sp>
        <p:nvSpPr>
          <p:cNvPr id="11270" name="矩形 2"/>
          <p:cNvSpPr>
            <a:spLocks noChangeArrowheads="1"/>
          </p:cNvSpPr>
          <p:nvPr/>
        </p:nvSpPr>
        <p:spPr bwMode="auto">
          <a:xfrm>
            <a:off x="3460584" y="3036283"/>
            <a:ext cx="633730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1.444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矩形 2"/>
          <p:cNvSpPr>
            <a:spLocks noChangeArrowheads="1"/>
          </p:cNvSpPr>
          <p:nvPr/>
        </p:nvSpPr>
        <p:spPr bwMode="auto">
          <a:xfrm>
            <a:off x="3460584" y="3606674"/>
            <a:ext cx="633730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6.32121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矩形 2"/>
          <p:cNvSpPr>
            <a:spLocks noChangeArrowheads="1"/>
          </p:cNvSpPr>
          <p:nvPr/>
        </p:nvSpPr>
        <p:spPr bwMode="auto">
          <a:xfrm>
            <a:off x="3347576" y="4322293"/>
            <a:ext cx="6337300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3.1415926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          ）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0315" name="矩形 2"/>
          <p:cNvSpPr>
            <a:spLocks noChangeArrowheads="1"/>
          </p:cNvSpPr>
          <p:nvPr/>
        </p:nvSpPr>
        <p:spPr bwMode="auto">
          <a:xfrm>
            <a:off x="7399538" y="2266412"/>
            <a:ext cx="10795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40316" name="矩形 2"/>
          <p:cNvSpPr>
            <a:spLocks noChangeArrowheads="1"/>
          </p:cNvSpPr>
          <p:nvPr/>
        </p:nvSpPr>
        <p:spPr bwMode="auto">
          <a:xfrm>
            <a:off x="7336459" y="4322293"/>
            <a:ext cx="10795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</a:p>
        </p:txBody>
      </p:sp>
      <p:sp>
        <p:nvSpPr>
          <p:cNvPr id="140317" name="矩形 2"/>
          <p:cNvSpPr>
            <a:spLocks noChangeArrowheads="1"/>
          </p:cNvSpPr>
          <p:nvPr/>
        </p:nvSpPr>
        <p:spPr bwMode="auto">
          <a:xfrm>
            <a:off x="7399538" y="3579318"/>
            <a:ext cx="107950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7" grpId="0"/>
      <p:bldP spid="140315" grpId="0"/>
      <p:bldP spid="140316" grpId="0"/>
      <p:bldP spid="140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660400" y="1068252"/>
            <a:ext cx="7202487" cy="103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80000"/>
              </a:spcBef>
            </a:pPr>
            <a:r>
              <a:rPr lang="zh-CN" altLang="en-US" sz="2400" kern="0" dirty="0">
                <a:solidFill>
                  <a:srgbClr val="3E6CA4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）什么是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循环节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(p34)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65" name="矩形 2"/>
          <p:cNvSpPr>
            <a:spLocks noChangeArrowheads="1"/>
          </p:cNvSpPr>
          <p:nvPr/>
        </p:nvSpPr>
        <p:spPr bwMode="auto">
          <a:xfrm>
            <a:off x="705131" y="2176423"/>
            <a:ext cx="11957573" cy="103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一个循环小数的小数部分，依次不断重复出现的数字，就是这个循环小数的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循环节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如：</a:t>
            </a:r>
          </a:p>
        </p:txBody>
      </p:sp>
      <p:sp>
        <p:nvSpPr>
          <p:cNvPr id="15369" name="矩形 2"/>
          <p:cNvSpPr>
            <a:spLocks noChangeArrowheads="1"/>
          </p:cNvSpPr>
          <p:nvPr/>
        </p:nvSpPr>
        <p:spPr bwMode="auto">
          <a:xfrm>
            <a:off x="3543134" y="3089881"/>
            <a:ext cx="6137275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5.333</a:t>
            </a:r>
            <a:r>
              <a:rPr lang="en-US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的循环节是（    ）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77" name="矩形 2"/>
          <p:cNvSpPr>
            <a:spLocks noChangeArrowheads="1"/>
          </p:cNvSpPr>
          <p:nvPr/>
        </p:nvSpPr>
        <p:spPr bwMode="auto">
          <a:xfrm>
            <a:off x="3543134" y="3812192"/>
            <a:ext cx="6137275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7.14545</a:t>
            </a:r>
            <a:r>
              <a:rPr lang="en-US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的循环节是（    ）。 </a:t>
            </a:r>
          </a:p>
        </p:txBody>
      </p:sp>
      <p:sp>
        <p:nvSpPr>
          <p:cNvPr id="143379" name="矩形 2"/>
          <p:cNvSpPr>
            <a:spLocks noChangeArrowheads="1"/>
          </p:cNvSpPr>
          <p:nvPr/>
        </p:nvSpPr>
        <p:spPr bwMode="auto">
          <a:xfrm>
            <a:off x="3560596" y="4532917"/>
            <a:ext cx="6137275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6.9258258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的循环节是（         ）。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05823" y="308988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76517" y="3802137"/>
            <a:ext cx="703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75996" y="4543432"/>
            <a:ext cx="882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258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43377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0" name="矩形 2"/>
          <p:cNvSpPr>
            <a:spLocks noChangeArrowheads="1"/>
          </p:cNvSpPr>
          <p:nvPr/>
        </p:nvSpPr>
        <p:spPr bwMode="auto">
          <a:xfrm>
            <a:off x="3721303" y="4760391"/>
            <a:ext cx="3960813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读作：五点三，三循环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897257" y="432546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144408" name="矩形 2"/>
          <p:cNvSpPr>
            <a:spLocks noChangeArrowheads="1"/>
          </p:cNvSpPr>
          <p:nvPr/>
        </p:nvSpPr>
        <p:spPr bwMode="auto">
          <a:xfrm>
            <a:off x="3710190" y="4084116"/>
            <a:ext cx="1852612" cy="4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写作：</a:t>
            </a: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5.3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318" name="矩形 2"/>
          <p:cNvSpPr>
            <a:spLocks noChangeArrowheads="1"/>
          </p:cNvSpPr>
          <p:nvPr/>
        </p:nvSpPr>
        <p:spPr bwMode="auto">
          <a:xfrm>
            <a:off x="660400" y="1166620"/>
            <a:ext cx="7202487" cy="105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3E6CA4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）怎样用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简便记法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表示循环小数？（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p34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44389" name="矩形 2"/>
          <p:cNvSpPr>
            <a:spLocks noChangeArrowheads="1"/>
          </p:cNvSpPr>
          <p:nvPr/>
        </p:nvSpPr>
        <p:spPr bwMode="auto">
          <a:xfrm>
            <a:off x="658812" y="2234513"/>
            <a:ext cx="10860087" cy="13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写循环小数时，可以只写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第一个循环节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，并在这个循环节的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首位和末位数字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上各记一个</a:t>
            </a: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圆点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如：</a:t>
            </a:r>
          </a:p>
        </p:txBody>
      </p:sp>
      <p:sp>
        <p:nvSpPr>
          <p:cNvPr id="144391" name="矩形 2"/>
          <p:cNvSpPr>
            <a:spLocks noChangeArrowheads="1"/>
          </p:cNvSpPr>
          <p:nvPr/>
        </p:nvSpPr>
        <p:spPr bwMode="auto">
          <a:xfrm>
            <a:off x="3757816" y="3291953"/>
            <a:ext cx="3095625" cy="45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5.333</a:t>
            </a:r>
            <a:r>
              <a:rPr lang="en-US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二、自主探究，构建新知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4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4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宽屏</PresentationFormat>
  <Paragraphs>144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29</cp:revision>
  <dcterms:created xsi:type="dcterms:W3CDTF">2020-06-25T13:11:00Z</dcterms:created>
  <dcterms:modified xsi:type="dcterms:W3CDTF">2023-01-16T16:56:15Z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6296C52E71E84A0F97F09901C6BA45D6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