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57" r:id="rId3"/>
    <p:sldId id="260" r:id="rId4"/>
    <p:sldId id="275" r:id="rId5"/>
    <p:sldId id="279" r:id="rId6"/>
    <p:sldId id="262" r:id="rId7"/>
    <p:sldId id="263" r:id="rId8"/>
    <p:sldId id="264" r:id="rId9"/>
    <p:sldId id="266" r:id="rId10"/>
    <p:sldId id="268" r:id="rId11"/>
    <p:sldId id="269" r:id="rId12"/>
    <p:sldId id="276" r:id="rId13"/>
    <p:sldId id="277" r:id="rId14"/>
    <p:sldId id="278" r:id="rId15"/>
    <p:sldId id="271" r:id="rId16"/>
    <p:sldId id="280" r:id="rId17"/>
    <p:sldId id="281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3C863964-0693-4935-9703-BF685A3974CC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A6C062B4-D966-4FEB-BE3C-DBC53968B20F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062B4-D966-4FEB-BE3C-DBC53968B20F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C03DC2F-4F31-464C-87BB-219188530ECF}" type="slidenum">
              <a:rPr lang="zh-CN" altLang="en-US" smtClean="0">
                <a:ea typeface="DFKai-SB" pitchFamily="65" charset="-120"/>
              </a:rPr>
              <a:t>15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F416E4C-2DDB-4587-9845-5FC0065BB923}" type="slidenum">
              <a:rPr lang="zh-CN" altLang="en-US" smtClean="0">
                <a:ea typeface="DFKai-SB" pitchFamily="65" charset="-120"/>
              </a:rPr>
              <a:t>16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3275DC21-17A2-4A95-9008-163BC97F93F6}" type="slidenum">
              <a:rPr lang="zh-CN" altLang="en-US" smtClean="0">
                <a:ea typeface="DFKai-SB" pitchFamily="65" charset="-120"/>
              </a:rPr>
              <a:t>17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/>
        </p:nvPicPr>
        <p:blipFill>
          <a:blip r:embed="rId2" cstate="email"/>
          <a:srcRect t="-405"/>
          <a:stretch>
            <a:fillRect/>
          </a:stretch>
        </p:blipFill>
        <p:spPr bwMode="auto">
          <a:xfrm>
            <a:off x="4763" y="-12700"/>
            <a:ext cx="91344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38" y="13877"/>
            <a:ext cx="9136062" cy="6852062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flipV="1">
            <a:off x="1568450" y="-17463"/>
            <a:ext cx="6007100" cy="3184526"/>
          </a:xfrm>
          <a:prstGeom prst="triangle">
            <a:avLst>
              <a:gd name="adj" fmla="val 5000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4397375" y="6565900"/>
            <a:ext cx="349250" cy="300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15"/>
          <p:cNvCxnSpPr>
            <a:cxnSpLocks noChangeShapeType="1"/>
          </p:cNvCxnSpPr>
          <p:nvPr/>
        </p:nvCxnSpPr>
        <p:spPr bwMode="auto">
          <a:xfrm>
            <a:off x="1420813" y="5518150"/>
            <a:ext cx="6302375" cy="0"/>
          </a:xfrm>
          <a:prstGeom prst="line">
            <a:avLst/>
          </a:prstGeom>
          <a:noFill/>
          <a:ln w="12700">
            <a:solidFill>
              <a:srgbClr val="EFDDBA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536700" y="5511800"/>
            <a:ext cx="6235700" cy="48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9" name="KSO_BT1"/>
          <p:cNvSpPr>
            <a:spLocks noGrp="1" noChangeArrowheads="1"/>
          </p:cNvSpPr>
          <p:nvPr>
            <p:ph type="ctrTitle"/>
          </p:nvPr>
        </p:nvSpPr>
        <p:spPr>
          <a:xfrm>
            <a:off x="1536700" y="4479925"/>
            <a:ext cx="6235700" cy="758825"/>
          </a:xfrm>
        </p:spPr>
        <p:txBody>
          <a:bodyPr/>
          <a:lstStyle>
            <a:lvl1pPr>
              <a:defRPr sz="3600">
                <a:solidFill>
                  <a:srgbClr val="CA973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9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3C136-5092-41F5-993E-EF70BB5B10AD}" type="datetime1">
              <a:rPr lang="zh-CN" altLang="en-US"/>
              <a:t>2023-01-17</a:t>
            </a:fld>
            <a:endParaRPr lang="en-US"/>
          </a:p>
        </p:txBody>
      </p:sp>
      <p:sp>
        <p:nvSpPr>
          <p:cNvPr id="10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8A98F-1B84-4674-B9D7-600419F585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85C3-92E3-4B2D-B975-5281F7D3E3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EB0B-7502-4CAA-AF5C-ADF47A61B55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1938" y="0"/>
            <a:ext cx="2089150" cy="6176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0"/>
            <a:ext cx="6119813" cy="6176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88E4-1999-46D8-B06E-E597DADD5B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7EB5-2425-43D3-869F-EE2DCA1EAE0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CC4F-438A-452D-821C-6C40FB68C69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5F5F-07E6-4490-8431-9FAB996109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5D29-955C-4A31-9178-A28BA67117A4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EEC0-17D6-4822-88C4-AECE4BA0ED7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984250"/>
            <a:ext cx="4103688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5813" y="984250"/>
            <a:ext cx="410527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F800-05A3-43D2-BA8E-04D92FBD6CA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C27F-DCCC-4854-95EE-8B22DA490C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0FC5-CB2B-4DA2-86BB-2F1D80984FA7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3FE8-ED53-4510-A3F2-259B6F53C3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F229-E034-4447-A839-E529622E4889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5408-A37F-4512-AC71-DEFE0E1C6CB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9E5A-8CF6-4DAB-BA73-4514B793A8CC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2334-B208-417C-B629-6FFBD05BB74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857E-1641-4AEC-BE84-62488781CD1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AB86-F0F6-4A11-8285-3FEF7A3E84E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8952-E763-4568-8E49-A9A5BCA2F83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6D6-BCA0-4528-9429-0227F26188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167188" y="6237288"/>
            <a:ext cx="835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463" y="0"/>
            <a:ext cx="91313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28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984250"/>
            <a:ext cx="836136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6150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68E52B94-B82E-494B-89D3-54B44114E1AE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1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726AA623-E8C7-4416-AFEB-227A3B17D025}" type="slidenum">
              <a:rPr lang="zh-CN" altLang="en-US"/>
              <a:t>‹#›</a:t>
            </a:fld>
            <a:endParaRPr lang="en-US"/>
          </a:p>
        </p:txBody>
      </p:sp>
      <p:cxnSp>
        <p:nvCxnSpPr>
          <p:cNvPr id="4105" name="直接连接符 21"/>
          <p:cNvCxnSpPr>
            <a:cxnSpLocks noChangeShapeType="1"/>
          </p:cNvCxnSpPr>
          <p:nvPr/>
        </p:nvCxnSpPr>
        <p:spPr bwMode="auto">
          <a:xfrm>
            <a:off x="0" y="739775"/>
            <a:ext cx="9144000" cy="0"/>
          </a:xfrm>
          <a:prstGeom prst="line">
            <a:avLst/>
          </a:prstGeom>
          <a:noFill/>
          <a:ln w="19050">
            <a:solidFill>
              <a:srgbClr val="78591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直接连接符 22"/>
          <p:cNvCxnSpPr>
            <a:cxnSpLocks noChangeShapeType="1"/>
          </p:cNvCxnSpPr>
          <p:nvPr/>
        </p:nvCxnSpPr>
        <p:spPr bwMode="auto">
          <a:xfrm>
            <a:off x="784225" y="739775"/>
            <a:ext cx="7585075" cy="0"/>
          </a:xfrm>
          <a:prstGeom prst="line">
            <a:avLst/>
          </a:prstGeom>
          <a:noFill/>
          <a:ln w="190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0"/>
            <a:ext cx="7585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72000" rIns="0" bIns="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BF9000"/>
        </a:buClr>
        <a:buSzPct val="60000"/>
        <a:buFont typeface="Arial" panose="020B0604020202020204" pitchFamily="34" charset="0"/>
        <a:buChar char="▲"/>
        <a:defRPr sz="2000">
          <a:solidFill>
            <a:srgbClr val="BF900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C0B493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Unit6PartALet&#8217;stalk&#35838;&#25991;&#21160;&#30011;h264_640x480_300k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Unit6PartBLet&#8217;schant&#35838;&#25991;&#21160;&#30011;h264_640x480_300k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6032;&#35838;&#23548;&#20837;&#27468;&#26354;&#65306;Whatdidyoudo&#65311;.sw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5838;&#20214;\Unit6%20&#31532;2&#35838;&#26102;&#25945;&#23398;&#35838;&#20214;\Unit6PartALetstalk&#35838;&#25991;&#24405;&#38899;.mp3" TargetMode="External"/><Relationship Id="rId1" Type="http://schemas.microsoft.com/office/2007/relationships/media" Target="file:///C:\Documents%20and%20Settings\Administrator\&#26700;&#38754;\&#35838;&#20214;\Unit6%20&#31532;2&#35838;&#26102;&#25945;&#23398;&#35838;&#20214;\Unit6PartALetstalk&#35838;&#25991;&#24405;&#38899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3505198"/>
            <a:ext cx="91665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Unit6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What 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 You Do Last Weekend?</a:t>
            </a:r>
          </a:p>
          <a:p>
            <a:pPr algn="ctr" eaLnBrk="1" hangingPunct="1"/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5" name="矩形 4"/>
          <p:cNvSpPr/>
          <p:nvPr/>
        </p:nvSpPr>
        <p:spPr>
          <a:xfrm>
            <a:off x="2936044" y="594353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1905000" y="7620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观看课文动画并大声跟读</a:t>
            </a:r>
          </a:p>
        </p:txBody>
      </p:sp>
      <p:pic>
        <p:nvPicPr>
          <p:cNvPr id="14339" name="Picture 6" descr="C:\Documents and Settings\Administrator\桌面\陕旅版六上\Unit6\Unit6__PartA__Let’s__talk课文动画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577215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38200" y="38100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Summary: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动词过去式的变化规律</a:t>
            </a:r>
            <a:endParaRPr lang="en-US" altLang="zh-CN" sz="3600" kern="100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609600" y="1219200"/>
            <a:ext cx="8229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一般情况下，在动词原形后直接加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2400" dirty="0" err="1">
                <a:ea typeface="宋体" panose="02010600030101010101" pitchFamily="2" charset="-122"/>
                <a:cs typeface="Arial" panose="020B0604020202020204" pitchFamily="34" charset="0"/>
              </a:rPr>
              <a:t>ed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。如：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cooked, looked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以不发音的字母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结尾的动词，直接加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-d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。如：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liked, lived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重读闭音节单词需双写最后一个字母，再加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2400" dirty="0" err="1">
                <a:ea typeface="宋体" panose="02010600030101010101" pitchFamily="2" charset="-122"/>
                <a:cs typeface="Arial" panose="020B0604020202020204" pitchFamily="34" charset="0"/>
              </a:rPr>
              <a:t>ed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。如：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stopped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以辅音字母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+y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结尾的动词变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y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为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，再加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2400" dirty="0" err="1">
                <a:ea typeface="宋体" panose="02010600030101010101" pitchFamily="2" charset="-122"/>
                <a:cs typeface="Arial" panose="020B0604020202020204" pitchFamily="34" charset="0"/>
              </a:rPr>
              <a:t>ed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。如：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studied, tried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sz="2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5. </a:t>
            </a:r>
            <a:r>
              <a:rPr lang="zh-CN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有些动词不符合上面的规则，需要特殊记忆。如：</a:t>
            </a:r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endParaRPr lang="zh-CN" altLang="zh-CN" sz="2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go — went               eat — ate              see — saw 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swim — swam	buy — bought       teach — taught bring — brought       think — thought    fall — fell	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hurt — hurt	           break — broke      win — won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lose — lost	</a:t>
            </a:r>
            <a:endParaRPr lang="zh-CN" altLang="zh-CN" sz="24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609600" y="573088"/>
            <a:ext cx="716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1295400" y="1600200"/>
            <a:ext cx="2133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cook —  </a:t>
            </a:r>
          </a:p>
          <a:p>
            <a:pPr eaLnBrk="1" hangingPunct="1"/>
            <a:r>
              <a:rPr lang="en-US" altLang="zh-CN" sz="3200" dirty="0"/>
              <a:t>wash —   </a:t>
            </a:r>
          </a:p>
          <a:p>
            <a:pPr eaLnBrk="1" hangingPunct="1"/>
            <a:r>
              <a:rPr lang="en-US" altLang="zh-CN" sz="3200" dirty="0"/>
              <a:t>look —  </a:t>
            </a:r>
          </a:p>
          <a:p>
            <a:pPr eaLnBrk="1" hangingPunct="1"/>
            <a:r>
              <a:rPr lang="en-US" altLang="zh-CN" sz="3200" dirty="0"/>
              <a:t>go —	</a:t>
            </a:r>
          </a:p>
          <a:p>
            <a:pPr eaLnBrk="1" hangingPunct="1"/>
            <a:r>
              <a:rPr lang="en-US" altLang="zh-CN" sz="3200" dirty="0"/>
              <a:t>see —	</a:t>
            </a:r>
          </a:p>
          <a:p>
            <a:pPr eaLnBrk="1" hangingPunct="1"/>
            <a:r>
              <a:rPr lang="en-US" altLang="zh-CN" sz="3200" dirty="0"/>
              <a:t>jump — 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take —	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43200" y="1752600"/>
            <a:ext cx="101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cooked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9400" y="220980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washed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67000" y="2667000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looked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62200" y="3200400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went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90800" y="36576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saw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19400" y="4191000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jumped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67000" y="464820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 took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34000" y="17526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flew	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67400" y="2286000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swam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410200" y="2743200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did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867400" y="327660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listened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562600" y="3733800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said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89600" y="4267200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played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791200" y="4724400"/>
            <a:ext cx="101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wanted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6402" name="TextBox 10"/>
          <p:cNvSpPr txBox="1">
            <a:spLocks noChangeArrowheads="1"/>
          </p:cNvSpPr>
          <p:nvPr/>
        </p:nvSpPr>
        <p:spPr bwMode="auto">
          <a:xfrm>
            <a:off x="4343400" y="1676400"/>
            <a:ext cx="2286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/>
              <a:t>fly —   </a:t>
            </a:r>
          </a:p>
          <a:p>
            <a:pPr eaLnBrk="1" hangingPunct="1"/>
            <a:r>
              <a:rPr lang="en-US" altLang="zh-CN" sz="3200"/>
              <a:t>swim —  </a:t>
            </a:r>
          </a:p>
          <a:p>
            <a:pPr eaLnBrk="1" hangingPunct="1"/>
            <a:r>
              <a:rPr lang="en-US" altLang="zh-CN" sz="3200"/>
              <a:t>do —	</a:t>
            </a:r>
          </a:p>
          <a:p>
            <a:pPr eaLnBrk="1" hangingPunct="1"/>
            <a:r>
              <a:rPr lang="en-US" altLang="zh-CN" sz="3200"/>
              <a:t>listen —	</a:t>
            </a:r>
          </a:p>
          <a:p>
            <a:pPr eaLnBrk="1" hangingPunct="1"/>
            <a:r>
              <a:rPr lang="en-US" altLang="zh-CN" sz="3200"/>
              <a:t>say — </a:t>
            </a:r>
            <a:endParaRPr lang="zh-CN" altLang="zh-CN" sz="3200"/>
          </a:p>
          <a:p>
            <a:pPr eaLnBrk="1" hangingPunct="1"/>
            <a:r>
              <a:rPr lang="en-US" altLang="zh-CN" sz="3200"/>
              <a:t>play —	</a:t>
            </a:r>
          </a:p>
          <a:p>
            <a:pPr eaLnBrk="1" hangingPunct="1"/>
            <a:r>
              <a:rPr lang="en-US" altLang="zh-CN" sz="3200"/>
              <a:t>want —</a:t>
            </a:r>
            <a:endParaRPr lang="zh-CN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325688"/>
            <a:ext cx="8229600" cy="22463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动词过去式发音规律根据词尾读音的不同有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种情况：</a:t>
            </a:r>
          </a:p>
          <a:p>
            <a:pPr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在浊辅音和元音后读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[d]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，如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lived, watered, listened, played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</a:p>
          <a:p>
            <a:pPr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在清辅音后读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[t]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liked, helped, watched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</a:p>
          <a:p>
            <a:pPr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[t]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[d]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音后读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[id]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，如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planted, wanted, handed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7411" name="椭圆形标注 2"/>
          <p:cNvSpPr>
            <a:spLocks noChangeArrowheads="1"/>
          </p:cNvSpPr>
          <p:nvPr/>
        </p:nvSpPr>
        <p:spPr bwMode="auto">
          <a:xfrm>
            <a:off x="685800" y="1563688"/>
            <a:ext cx="1524000" cy="533400"/>
          </a:xfrm>
          <a:prstGeom prst="wedgeEllipseCallout">
            <a:avLst>
              <a:gd name="adj1" fmla="val 18884"/>
              <a:gd name="adj2" fmla="val 878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小贴士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457200" y="27686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分角色扮演文中的刘朝阳和李珊。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38200" y="185420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Role play</a:t>
            </a:r>
            <a:endParaRPr lang="en-US" altLang="zh-CN" sz="3600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777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Let’s play—</a:t>
            </a:r>
            <a:r>
              <a:rPr lang="zh-CN" altLang="en-US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你秀我答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85800" y="20574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dirty="0"/>
              <a:t>—What did you do last weekend?</a:t>
            </a:r>
            <a:endParaRPr lang="zh-CN" altLang="zh-CN" sz="3600" dirty="0"/>
          </a:p>
          <a:p>
            <a:pPr eaLnBrk="1" hangingPunct="1"/>
            <a:r>
              <a:rPr lang="en-US" altLang="zh-CN" sz="3600" dirty="0"/>
              <a:t>—I</a:t>
            </a:r>
            <a:r>
              <a:rPr lang="en-US" altLang="zh-CN" sz="3600" dirty="0" smtClean="0"/>
              <a:t>... </a:t>
            </a:r>
            <a:endParaRPr lang="zh-CN" altLang="zh-CN" sz="3600" dirty="0"/>
          </a:p>
        </p:txBody>
      </p:sp>
      <p:sp>
        <p:nvSpPr>
          <p:cNvPr id="5" name="矩形 4"/>
          <p:cNvSpPr/>
          <p:nvPr/>
        </p:nvSpPr>
        <p:spPr>
          <a:xfrm>
            <a:off x="9144000" y="1981200"/>
            <a:ext cx="29718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教师将所准备的其中一张活动卡片展示给一名学生，让该生根据图片做出相应的动作，然后由教师提问，全班学生根据动作提示作答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777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Part C Look and talk</a:t>
            </a:r>
            <a:endParaRPr lang="zh-CN" altLang="en-US" sz="36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0" y="1981200"/>
            <a:ext cx="29718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(1) 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教师将所准备的动词原形卡片贴在黑板上，然后将全班分成男女生两组进行接力比赛。</a:t>
            </a:r>
          </a:p>
          <a:p>
            <a:pPr>
              <a:defRPr/>
            </a:pP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(2) 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每组各派一名代表以猜拳的方式决定先后，胜利的那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—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方选择黑板上的一个动词，并指定对方组的一名成员开始造句。</a:t>
            </a:r>
            <a:endParaRPr lang="zh-CN" altLang="en-US" b="1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7943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71600" y="990600"/>
            <a:ext cx="61404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777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Part B Let’s chant</a:t>
            </a:r>
            <a:endParaRPr lang="zh-CN" altLang="en-US" sz="36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0" y="1981200"/>
            <a:ext cx="29718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学生自己练习说唱歌谣，可以以小组为单位进行表演，也可以参考本部分的内容创编新的歌谣。同伴间比一比，看看谁的表演最生动，谁编的歌谣最有趣。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1924050"/>
            <a:ext cx="8153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掌握动词过去式的构成规律和发音规律。</a:t>
            </a: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能正确使用一般过去时态描述过去发生的动作或活动：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What did you do last weekend? I did some housework. I cleaned the rooms,…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并能正确模仿对话，做到语音语调自然。</a:t>
            </a: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理解并会用</a:t>
            </a:r>
            <a:r>
              <a:rPr lang="en-US" altLang="zh-CN" sz="2800" dirty="0">
                <a:ea typeface="宋体" panose="02010600030101010101" pitchFamily="2" charset="-122"/>
              </a:rPr>
              <a:t>I’m sorry to hear that.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对别人的不如意表达关切。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533400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Listen to a song: What did you do?</a:t>
            </a:r>
            <a:endParaRPr lang="zh-CN" altLang="en-US" sz="4000" b="1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0" y="76200"/>
            <a:ext cx="1460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Documents and Settings\Administrator\桌面\陕旅版六上\素材\新课导入歌曲：What did you do？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286000"/>
            <a:ext cx="462915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762000" y="12192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  <a:endParaRPr lang="zh-CN" altLang="en-US" sz="36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ea typeface="DFKai-SB" pitchFamily="65" charset="-120"/>
                <a:cs typeface="Arial" panose="020B0604020202020204" pitchFamily="34" charset="0"/>
              </a:rPr>
              <a:t>What did you do </a:t>
            </a:r>
            <a:r>
              <a:rPr lang="en-US" altLang="zh-CN" sz="3600" b="1" dirty="0">
                <a:solidFill>
                  <a:srgbClr val="FF00FF"/>
                </a:solidFill>
                <a:ea typeface="DFKai-SB" pitchFamily="65" charset="-120"/>
                <a:cs typeface="Arial" panose="020B0604020202020204" pitchFamily="34" charset="0"/>
              </a:rPr>
              <a:t>yesterday</a:t>
            </a:r>
            <a:r>
              <a:rPr lang="en-US" altLang="zh-CN" sz="3600" b="1" dirty="0">
                <a:ea typeface="DFKai-SB" pitchFamily="65" charset="-120"/>
                <a:cs typeface="Arial" panose="020B0604020202020204" pitchFamily="34" charset="0"/>
              </a:rPr>
              <a:t>?</a:t>
            </a:r>
            <a:endParaRPr lang="zh-CN" altLang="en-US" sz="3600" b="1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2004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ea typeface="DFKai-SB" pitchFamily="65" charset="-120"/>
                <a:cs typeface="Arial" panose="020B0604020202020204" pitchFamily="34" charset="0"/>
              </a:rPr>
              <a:t>What did you do </a:t>
            </a:r>
            <a:r>
              <a:rPr lang="en-US" altLang="zh-CN" sz="3600" b="1" dirty="0">
                <a:solidFill>
                  <a:srgbClr val="FF00FF"/>
                </a:solidFill>
                <a:ea typeface="DFKai-SB" pitchFamily="65" charset="-120"/>
                <a:cs typeface="Arial" panose="020B0604020202020204" pitchFamily="34" charset="0"/>
              </a:rPr>
              <a:t>last Saturday</a:t>
            </a:r>
            <a:r>
              <a:rPr lang="en-US" altLang="zh-CN" sz="3600" b="1" dirty="0">
                <a:ea typeface="DFKai-SB" pitchFamily="65" charset="-120"/>
                <a:cs typeface="Arial" panose="020B0604020202020204" pitchFamily="34" charset="0"/>
              </a:rPr>
              <a:t>?</a:t>
            </a:r>
            <a:endParaRPr lang="zh-CN" altLang="en-US" sz="3600" b="1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762000" y="12192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  <a:endParaRPr lang="zh-CN" altLang="en-US" sz="36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ea typeface="DFKai-SB" pitchFamily="65" charset="-120"/>
                <a:cs typeface="Arial" panose="020B0604020202020204" pitchFamily="34" charset="0"/>
              </a:rPr>
              <a:t>What do you often do on the weekend? 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81000" y="37338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 dirty="0">
                <a:ea typeface="DFKai-SB" pitchFamily="65" charset="-120"/>
                <a:cs typeface="Arial" panose="020B0604020202020204" pitchFamily="34" charset="0"/>
              </a:rPr>
              <a:t>What did you do last weekend? </a:t>
            </a: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455613" y="3048000"/>
            <a:ext cx="146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/>
              <a:t>I </a:t>
            </a:r>
            <a:r>
              <a:rPr lang="en-US" altLang="zh-CN" sz="3600" b="1" dirty="0">
                <a:solidFill>
                  <a:srgbClr val="FF0000"/>
                </a:solidFill>
              </a:rPr>
              <a:t>do</a:t>
            </a:r>
            <a:r>
              <a:rPr lang="en-US" altLang="zh-CN" sz="3600" b="1" dirty="0"/>
              <a:t>…</a:t>
            </a:r>
            <a:endParaRPr lang="zh-CN" altLang="zh-CN" sz="3600" b="1" dirty="0"/>
          </a:p>
        </p:txBody>
      </p:sp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457200" y="4572000"/>
            <a:ext cx="151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/>
              <a:t>I </a:t>
            </a:r>
            <a:r>
              <a:rPr lang="en-US" altLang="zh-CN" sz="3600" b="1" dirty="0">
                <a:solidFill>
                  <a:srgbClr val="FF0000"/>
                </a:solidFill>
              </a:rPr>
              <a:t>did</a:t>
            </a:r>
            <a:r>
              <a:rPr lang="en-US" altLang="zh-CN" sz="3600" b="1" dirty="0"/>
              <a:t>...</a:t>
            </a:r>
            <a:endParaRPr lang="zh-CN" alt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3113" y="1270000"/>
            <a:ext cx="43576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228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Let’s talk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8382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读一读，圈出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对话中出现的几个行为动词的过去式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62000" y="1981200"/>
            <a:ext cx="807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Can you answer the questions?</a:t>
            </a:r>
          </a:p>
          <a:p>
            <a:pPr eaLnBrk="1" hangingPunct="1"/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1. What did Li Shan’s parents do?</a:t>
            </a:r>
            <a:endParaRPr lang="zh-CN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2. What did Li Shan you do?</a:t>
            </a:r>
            <a:endParaRPr lang="zh-CN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81000"/>
            <a:ext cx="50514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9688"/>
            <a:ext cx="2438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4495800" y="4038600"/>
            <a:ext cx="6858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6019800" y="4038600"/>
            <a:ext cx="6858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3810000" y="4267200"/>
            <a:ext cx="6858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590800" y="4876800"/>
            <a:ext cx="8382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3200400" y="5562600"/>
            <a:ext cx="6858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590800" y="6400800"/>
            <a:ext cx="6858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" name="Unit6PartALets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4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8600" y="2128877"/>
            <a:ext cx="8915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 smtClean="0"/>
              <a:t>1</a:t>
            </a:r>
            <a:r>
              <a:rPr lang="en-US" altLang="zh-CN" sz="3200" dirty="0"/>
              <a:t>. What did Li Shan’s parents do?</a:t>
            </a:r>
            <a:endParaRPr lang="zh-CN" altLang="zh-CN" sz="3200" dirty="0"/>
          </a:p>
          <a:p>
            <a:pPr eaLnBrk="1" hangingPunct="1"/>
            <a:endParaRPr lang="en-US" altLang="zh-CN" sz="3200" i="1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2. What did Li Shan do?</a:t>
            </a:r>
            <a:endParaRPr lang="zh-CN" altLang="zh-CN" sz="3200" dirty="0"/>
          </a:p>
        </p:txBody>
      </p:sp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3733800" y="1066800"/>
            <a:ext cx="1757363" cy="5842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3200" dirty="0"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381000" y="41910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i="1" dirty="0">
                <a:solidFill>
                  <a:srgbClr val="FF0000"/>
                </a:solidFill>
                <a:cs typeface="Arial" panose="020B0604020202020204" pitchFamily="34" charset="0"/>
              </a:rPr>
              <a:t>Her father had some work to do. He went away from home early in the morning.</a:t>
            </a:r>
          </a:p>
          <a:p>
            <a:pPr eaLnBrk="0" hangingPunct="0"/>
            <a:r>
              <a:rPr lang="en-US" altLang="zh-CN" sz="2800" i="1" dirty="0">
                <a:solidFill>
                  <a:srgbClr val="FF0000"/>
                </a:solidFill>
                <a:cs typeface="Arial" panose="020B0604020202020204" pitchFamily="34" charset="0"/>
              </a:rPr>
              <a:t>Her mother looked after my grandma in the hospital.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81000" y="2703513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i="1" dirty="0">
                <a:solidFill>
                  <a:srgbClr val="FF0000"/>
                </a:solidFill>
                <a:cs typeface="Arial" panose="020B0604020202020204" pitchFamily="34" charset="0"/>
              </a:rPr>
              <a:t>She went to see some friends and we had a football match.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40530A47PWBG 1">
      <a:dk1>
        <a:srgbClr val="5F5F5F"/>
      </a:dk1>
      <a:lt1>
        <a:srgbClr val="FFFFFF"/>
      </a:lt1>
      <a:dk2>
        <a:srgbClr val="FFFFFF"/>
      </a:dk2>
      <a:lt2>
        <a:srgbClr val="4D4D4D"/>
      </a:lt2>
      <a:accent1>
        <a:srgbClr val="D6A953"/>
      </a:accent1>
      <a:accent2>
        <a:srgbClr val="8F7E53"/>
      </a:accent2>
      <a:accent3>
        <a:srgbClr val="FFFFFF"/>
      </a:accent3>
      <a:accent4>
        <a:srgbClr val="505050"/>
      </a:accent4>
      <a:accent5>
        <a:srgbClr val="E8D1B3"/>
      </a:accent5>
      <a:accent6>
        <a:srgbClr val="81724A"/>
      </a:accent6>
      <a:hlink>
        <a:srgbClr val="B1A5A8"/>
      </a:hlink>
      <a:folHlink>
        <a:srgbClr val="AFB2B4"/>
      </a:folHlink>
    </a:clrScheme>
    <a:fontScheme name="A000120140530A47PW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47PWBG 1">
        <a:dk1>
          <a:srgbClr val="5F5F5F"/>
        </a:dk1>
        <a:lt1>
          <a:srgbClr val="FFFFFF"/>
        </a:lt1>
        <a:dk2>
          <a:srgbClr val="FFFFFF"/>
        </a:dk2>
        <a:lt2>
          <a:srgbClr val="4D4D4D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05050"/>
        </a:accent4>
        <a:accent5>
          <a:srgbClr val="E8D1B3"/>
        </a:accent5>
        <a:accent6>
          <a:srgbClr val="81724A"/>
        </a:accent6>
        <a:hlink>
          <a:srgbClr val="B1A5A8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主题40</Template>
  <TotalTime>0</TotalTime>
  <Words>676</Words>
  <Application>Microsoft Office PowerPoint</Application>
  <PresentationFormat>全屏显示(4:3)</PresentationFormat>
  <Paragraphs>93</Paragraphs>
  <Slides>17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2022-01-21T07:11:27Z</dcterms:created>
  <dcterms:modified xsi:type="dcterms:W3CDTF">2023-01-16T16:56:20Z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8024FA0DF1B840139CE0255D3F14BF81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