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37352F7-FB3A-4CC6-B3E6-308627066DE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B1780AD-3E56-442E-AB66-B0D3BF72154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329E072-79C6-4F52-BA5C-A7F4445435E8}" type="slidenum">
              <a:rPr lang="zh-CN" altLang="en-US" smtClean="0"/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FD367CE-35C0-4E9E-AF2A-A986A4B424D5}" type="slidenum">
              <a:rPr lang="zh-CN" altLang="en-US" smtClean="0"/>
              <a:t>11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4CA0304-C837-42E0-8065-2D6166EE504E}" type="slidenum">
              <a:rPr lang="zh-CN" altLang="en-US" smtClean="0"/>
              <a:t>2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930312E-F051-4269-BF11-562790A0829D}" type="slidenum">
              <a:rPr lang="zh-CN" altLang="en-US" smtClean="0"/>
              <a:t>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9BC4DA1-F5CC-4485-B7B2-EB197152D117}" type="slidenum">
              <a:rPr lang="zh-CN" altLang="en-US" smtClean="0"/>
              <a:t>4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6C140E0-222E-49C4-A11F-8E126A0D2544}" type="slidenum">
              <a:rPr lang="zh-CN" altLang="en-US" smtClean="0"/>
              <a:t>5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24B0E54-B500-46FE-A18A-32669A0C1553}" type="slidenum">
              <a:rPr lang="zh-CN" altLang="en-US" smtClean="0"/>
              <a:t>6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36E5600-5C04-41F0-BEE3-744A6C32FAD4}" type="slidenum">
              <a:rPr lang="zh-CN" altLang="en-US" smtClean="0"/>
              <a:t>7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7DC0E5A-6E81-4DC2-BB70-C64A025D7C35}" type="slidenum">
              <a:rPr lang="zh-CN" altLang="en-US" smtClean="0"/>
              <a:t>8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A0E6026-FE21-4C7F-B16F-66B6C3C3EB15}" type="slidenum">
              <a:rPr lang="zh-CN" altLang="en-US" smtClean="0"/>
              <a:t>9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2C8A8-DC01-48BE-B639-5AF42125001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B57C9-B1AC-4893-88F6-0D3E8D63FDC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7694E-47A2-44C8-952E-55DD925554C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E38C4-3443-428B-8D00-C0BE62A4E96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92CE-0B8F-4D5E-AB56-23BA7B11A69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6AE72-DA56-4862-814A-E6D653E8D5C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C0C59-45A8-4B88-BD48-BADF581943C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AB005-D0AC-4842-B206-30941961A27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9F1FF-B443-4DCF-A711-71ED11EA615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9A07E-FFB8-4776-94D9-E708952FF7A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24818-6DD2-467B-BDB0-18589466B69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D93A5-2AB2-41F2-95F9-AD602DFC7F6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8C3D5-978C-45C3-A9F3-D88AD5A0DD7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F0040-1407-4084-9D6C-C25AD82AF4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50C18-FB2F-44DE-8B3C-6B44F591838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81C1E-9A06-4B4A-A344-57E407ECDC2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C3B8C-AA6E-4E61-B4D4-F4E9C30400C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BD474-4A98-4332-83C3-BEC783B688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80FF8-15DB-4046-9E9F-EBEA5DA608D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657BE-90BD-4E88-A23C-B7F0A5487A3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995D683-3441-402F-A85E-7C9D92771EC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ADA1018-F1C3-4D6F-B7F4-DB32F5B2CE4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4"/>
          <p:cNvSpPr txBox="1">
            <a:spLocks noChangeArrowheads="1"/>
          </p:cNvSpPr>
          <p:nvPr/>
        </p:nvSpPr>
        <p:spPr bwMode="auto">
          <a:xfrm>
            <a:off x="1214438" y="2430958"/>
            <a:ext cx="6786562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15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圆的画法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63535" y="1620653"/>
            <a:ext cx="757237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dirty="0">
                <a:solidFill>
                  <a:schemeClr val="accent4">
                    <a:lumMod val="1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冀教版数学六年级上册第一单元</a:t>
            </a:r>
          </a:p>
        </p:txBody>
      </p:sp>
      <p:sp>
        <p:nvSpPr>
          <p:cNvPr id="6" name="矩形 5"/>
          <p:cNvSpPr/>
          <p:nvPr/>
        </p:nvSpPr>
        <p:spPr>
          <a:xfrm>
            <a:off x="2830629" y="5589240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539750" y="1000125"/>
            <a:ext cx="82804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kumimoji="1"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、 选择题：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kumimoji="1"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）画圆时，圆规两脚间的距离是（         ）。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   </a:t>
            </a:r>
            <a:r>
              <a:rPr kumimoji="1"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A.</a:t>
            </a: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半径长度        </a:t>
            </a:r>
            <a:r>
              <a:rPr kumimoji="1"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B.</a:t>
            </a: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直径长度     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kumimoji="1"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）从圆心到</a:t>
            </a:r>
            <a:r>
              <a:rPr kumimoji="1"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(          )</a:t>
            </a: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任意一点的线段</a:t>
            </a:r>
            <a:r>
              <a:rPr kumimoji="1"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叫半径。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   </a:t>
            </a:r>
            <a:r>
              <a:rPr kumimoji="1"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A.</a:t>
            </a: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圆心                </a:t>
            </a:r>
            <a:r>
              <a:rPr kumimoji="1"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B.</a:t>
            </a: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圆外             </a:t>
            </a:r>
            <a:r>
              <a:rPr kumimoji="1"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C.</a:t>
            </a: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圆上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kumimoji="1"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）通过圆心并且两端都在圆上的</a:t>
            </a:r>
            <a:r>
              <a:rPr kumimoji="1"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(          )</a:t>
            </a: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叫直径。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         </a:t>
            </a:r>
            <a:r>
              <a:rPr kumimoji="1"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A.</a:t>
            </a: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直径                </a:t>
            </a:r>
            <a:r>
              <a:rPr kumimoji="1"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B.</a:t>
            </a: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线段             </a:t>
            </a:r>
            <a:r>
              <a:rPr kumimoji="1" lang="en-US" altLang="zh-CN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C.</a:t>
            </a:r>
            <a:r>
              <a:rPr kumimoji="1"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射线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37450" y="1844675"/>
            <a:ext cx="463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A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643313" y="3344863"/>
            <a:ext cx="4460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358063" y="4845050"/>
            <a:ext cx="4381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200" b="1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714375" y="1857375"/>
            <a:ext cx="77152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6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课外作业</a:t>
            </a:r>
            <a:r>
              <a:rPr lang="zh-CN" altLang="en-US" sz="60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： </a:t>
            </a:r>
            <a:endParaRPr lang="en-US" altLang="zh-CN" sz="6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               自己确定半径画圆。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395536" y="1785938"/>
            <a:ext cx="8447856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、经历用自己的方法画圆、按要求用圆规画圆的过程。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、掌握用圆规画圆的方法，知道圆心、半径的作用。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、培养观察、分析、比较、概括 等思维能力，发展初步的空间观念。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895600" y="955675"/>
            <a:ext cx="304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教学目标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4098" name="图片 3" descr="QQ截图20140819155518_副本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1143000"/>
            <a:ext cx="666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1571625" y="1285875"/>
            <a:ext cx="5214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在白纸上画出一个圆。</a:t>
            </a:r>
          </a:p>
        </p:txBody>
      </p:sp>
      <p:pic>
        <p:nvPicPr>
          <p:cNvPr id="15364" name="Picture 15"/>
          <p:cNvPicPr>
            <a:picLocks noChangeAspect="1" noChangeArrowheads="1"/>
          </p:cNvPicPr>
          <p:nvPr/>
        </p:nvPicPr>
        <p:blipFill>
          <a:blip r:embed="rId4" cstate="email">
            <a:lum bright="-10000" contrast="40000"/>
          </a:blip>
          <a:srcRect/>
          <a:stretch>
            <a:fillRect/>
          </a:stretch>
        </p:blipFill>
        <p:spPr bwMode="auto">
          <a:xfrm>
            <a:off x="1671638" y="2352675"/>
            <a:ext cx="3071812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15"/>
          <p:cNvPicPr>
            <a:picLocks noChangeAspect="1" noChangeArrowheads="1"/>
          </p:cNvPicPr>
          <p:nvPr/>
        </p:nvPicPr>
        <p:blipFill>
          <a:blip r:embed="rId5">
            <a:lum bright="-10000" contrast="40000"/>
          </a:blip>
          <a:srcRect/>
          <a:stretch>
            <a:fillRect/>
          </a:stretch>
        </p:blipFill>
        <p:spPr bwMode="auto">
          <a:xfrm>
            <a:off x="5243513" y="2386013"/>
            <a:ext cx="211455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4"/>
          <p:cNvPicPr>
            <a:picLocks noChangeAspect="1" noChangeArrowheads="1"/>
          </p:cNvPicPr>
          <p:nvPr/>
        </p:nvPicPr>
        <p:blipFill>
          <a:blip r:embed="rId6">
            <a:lum bright="-10000" contrast="40000"/>
          </a:blip>
          <a:srcRect/>
          <a:stretch>
            <a:fillRect/>
          </a:stretch>
        </p:blipFill>
        <p:spPr bwMode="auto">
          <a:xfrm>
            <a:off x="2171700" y="4314825"/>
            <a:ext cx="193357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3"/>
          <p:cNvPicPr>
            <a:picLocks noChangeAspect="1" noChangeArrowheads="1"/>
          </p:cNvPicPr>
          <p:nvPr/>
        </p:nvPicPr>
        <p:blipFill>
          <a:blip r:embed="rId7">
            <a:lum bright="-10000" contrast="40000"/>
          </a:blip>
          <a:srcRect/>
          <a:stretch>
            <a:fillRect/>
          </a:stretch>
        </p:blipFill>
        <p:spPr bwMode="auto">
          <a:xfrm>
            <a:off x="5457825" y="4314825"/>
            <a:ext cx="159067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3">
            <a:lum bright="-10000" contrast="40000"/>
          </a:blip>
          <a:srcRect/>
          <a:stretch>
            <a:fillRect/>
          </a:stretch>
        </p:blipFill>
        <p:spPr bwMode="auto">
          <a:xfrm>
            <a:off x="785813" y="1214438"/>
            <a:ext cx="1590675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2428875" y="1714500"/>
            <a:ext cx="56435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在我们日常生活和学习中，我们经常用圆规画圆。</a:t>
            </a:r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4">
            <a:lum bright="-10000" contrast="40000"/>
          </a:blip>
          <a:srcRect/>
          <a:stretch>
            <a:fillRect/>
          </a:stretch>
        </p:blipFill>
        <p:spPr bwMode="auto">
          <a:xfrm>
            <a:off x="2643188" y="3857625"/>
            <a:ext cx="34766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28875" y="3000375"/>
            <a:ext cx="3857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圆规其构造如下图：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428625" y="1071563"/>
            <a:ext cx="56435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用圆规画圆的步骤：</a:t>
            </a:r>
          </a:p>
        </p:txBody>
      </p:sp>
      <p:sp>
        <p:nvSpPr>
          <p:cNvPr id="6147" name="TextBox 11"/>
          <p:cNvSpPr txBox="1">
            <a:spLocks noChangeArrowheads="1"/>
          </p:cNvSpPr>
          <p:nvPr/>
        </p:nvSpPr>
        <p:spPr bwMode="auto">
          <a:xfrm>
            <a:off x="285750" y="1643063"/>
            <a:ext cx="87153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①把圆规的两脚分开，定好两脚间的距离（即半径）；</a:t>
            </a:r>
            <a:endParaRPr lang="en-US" altLang="zh-CN" sz="32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②把有针尖的一只脚固定在一点（即圆心）上；</a:t>
            </a:r>
            <a:endParaRPr lang="en-US" altLang="zh-CN" sz="32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③把装有铅笔尖的一只脚旋转一周，就画出一个圆。</a:t>
            </a:r>
            <a:endParaRPr lang="en-US" altLang="zh-CN" sz="32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如图：</a:t>
            </a:r>
          </a:p>
        </p:txBody>
      </p:sp>
      <p:pic>
        <p:nvPicPr>
          <p:cNvPr id="6148" name="Picture 15"/>
          <p:cNvPicPr>
            <a:picLocks noChangeAspect="1" noChangeArrowheads="1"/>
          </p:cNvPicPr>
          <p:nvPr/>
        </p:nvPicPr>
        <p:blipFill>
          <a:blip r:embed="rId3">
            <a:lum bright="-10000" contrast="40000"/>
          </a:blip>
          <a:srcRect/>
          <a:stretch>
            <a:fillRect/>
          </a:stretch>
        </p:blipFill>
        <p:spPr bwMode="auto">
          <a:xfrm>
            <a:off x="2483768" y="5085184"/>
            <a:ext cx="4071938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7170" name="图片 1" descr="抠图、试一试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38" y="890588"/>
            <a:ext cx="2286000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1357313" y="1533525"/>
            <a:ext cx="1714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试一试</a:t>
            </a: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857250" y="2143125"/>
            <a:ext cx="75723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自己确定半径的长度，用圆规画一个圆并标出圆心和半径。</a:t>
            </a:r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85875" y="3254375"/>
            <a:ext cx="6715125" cy="324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1" descr="QQ截图20140819161701_副本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38" y="1143000"/>
            <a:ext cx="2182812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1500188" y="2571750"/>
            <a:ext cx="56435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圆的大小和什么有关系？</a:t>
            </a:r>
          </a:p>
        </p:txBody>
      </p:sp>
      <p:sp>
        <p:nvSpPr>
          <p:cNvPr id="8196" name="TextBox 4"/>
          <p:cNvSpPr txBox="1">
            <a:spLocks noChangeArrowheads="1"/>
          </p:cNvSpPr>
          <p:nvPr/>
        </p:nvSpPr>
        <p:spPr bwMode="auto">
          <a:xfrm>
            <a:off x="357188" y="3573016"/>
            <a:ext cx="8143875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圆的大小和半径有关系。①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圆的半径越小，圆就越小；圆的半径越大，圆就越大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。②</a:t>
            </a:r>
            <a:r>
              <a:rPr lang="zh-CN" altLang="en-US" sz="36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圆的位置是由圆心决定的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9218" name="图片 1" descr="抠图、练一练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38" y="928688"/>
            <a:ext cx="2143125" cy="134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1214438" y="1639888"/>
            <a:ext cx="1571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练一练</a:t>
            </a: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000125" y="2500313"/>
            <a:ext cx="4214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用圆规画圆。</a:t>
            </a:r>
          </a:p>
        </p:txBody>
      </p:sp>
      <p:sp>
        <p:nvSpPr>
          <p:cNvPr id="9221" name="TextBox 4"/>
          <p:cNvSpPr txBox="1">
            <a:spLocks noChangeArrowheads="1"/>
          </p:cNvSpPr>
          <p:nvPr/>
        </p:nvSpPr>
        <p:spPr bwMode="auto">
          <a:xfrm>
            <a:off x="857250" y="3636963"/>
            <a:ext cx="42148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r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2.5cm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4357688" y="3640138"/>
            <a:ext cx="42148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d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＝</a:t>
            </a:r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4cm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714375" y="1285875"/>
            <a:ext cx="42148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按要求画圆。</a:t>
            </a:r>
          </a:p>
        </p:txBody>
      </p:sp>
      <p:pic>
        <p:nvPicPr>
          <p:cNvPr id="10243" name="Picture 1"/>
          <p:cNvPicPr>
            <a:picLocks noChangeAspect="1" noChangeArrowheads="1"/>
          </p:cNvPicPr>
          <p:nvPr/>
        </p:nvPicPr>
        <p:blipFill>
          <a:blip r:embed="rId3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571500" y="2428875"/>
            <a:ext cx="401637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4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4786313" y="2428875"/>
            <a:ext cx="3800475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</Words>
  <Application>Microsoft Office PowerPoint</Application>
  <PresentationFormat>全屏显示(4:3)</PresentationFormat>
  <Paragraphs>46</Paragraphs>
  <Slides>11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华文楷体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2014-08-19T08:38:00Z</dcterms:created>
  <dcterms:modified xsi:type="dcterms:W3CDTF">2023-01-16T16:56:24Z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3EF5E2DC1A6541B3B57719E05E18866F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