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08B91-020F-4A72-B24A-B672D2EBA29B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7CEAB-2107-4261-945C-3FFF3155FE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DCDA0-27F4-4C95-9027-23EEDE677B2C}" type="slidenum">
              <a:rPr lang="zh-CN" altLang="en-US" smtClean="0">
                <a:solidFill>
                  <a:prstClr val="black"/>
                </a:solidFill>
              </a:rPr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DCDA0-27F4-4C95-9027-23EEDE677B2C}" type="slidenum">
              <a:rPr lang="zh-CN" altLang="en-US" smtClean="0">
                <a:solidFill>
                  <a:prstClr val="black"/>
                </a:solidFill>
              </a:rPr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5071AD-1460-4028-AABB-218EF3897C5B}" type="datetimeFigureOut">
              <a:rPr lang="zh-CN" altLang="en-US">
                <a:solidFill>
                  <a:srgbClr val="000000"/>
                </a:solidFill>
              </a:rPr>
              <a:t>2023-01-17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41F82-E493-4BC0-946C-17189D4CACEE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D72268-0901-4AE5-9FA9-90BA0F300EFB}" type="datetimeFigureOut">
              <a:rPr lang="zh-CN" altLang="en-US">
                <a:solidFill>
                  <a:srgbClr val="000000"/>
                </a:solidFill>
              </a:rPr>
              <a:t>2023-01-17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7BAE4-ED8F-4F57-A1E0-CC060C81A5A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60662-DD49-4E68-8C2D-004D06E43838}" type="datetimeFigureOut">
              <a:rPr lang="zh-CN" altLang="en-US">
                <a:solidFill>
                  <a:srgbClr val="000000"/>
                </a:solidFill>
              </a:rPr>
              <a:t>2023-01-17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C0DC6-59B9-4677-8F88-E35BFA708B0A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C44518-662C-406A-A124-86A300F1BA9C}" type="datetimeFigureOut">
              <a:rPr lang="zh-CN" altLang="en-US">
                <a:solidFill>
                  <a:srgbClr val="000000"/>
                </a:solidFill>
              </a:rPr>
              <a:t>2023-01-17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66580-F78D-470D-8555-571F82F22B28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F088E0-C49F-4810-A5FB-D35D3CCAB596}" type="datetimeFigureOut">
              <a:rPr lang="zh-CN" altLang="en-US">
                <a:solidFill>
                  <a:srgbClr val="000000"/>
                </a:solidFill>
              </a:rPr>
              <a:t>2023-01-17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E043C-F986-43BB-A77A-9BD2CEFF2DF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852FE2-9073-4968-AC6D-D45AFDD48F7B}" type="datetimeFigureOut">
              <a:rPr lang="zh-CN" altLang="en-US">
                <a:solidFill>
                  <a:srgbClr val="000000"/>
                </a:solidFill>
              </a:rPr>
              <a:t>2023-01-17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AF077-C5AD-4BC7-AC92-6E8AD153074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5BD63E-A956-4CC9-A649-0101F0C45E5A}" type="datetimeFigureOut">
              <a:rPr lang="zh-CN" altLang="en-US">
                <a:solidFill>
                  <a:srgbClr val="000000"/>
                </a:solidFill>
              </a:rPr>
              <a:t>2023-01-17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7E404-E556-4C9B-9940-6E708E36E5C7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6FB43-3DCE-4F88-853C-195CDFB7254F}" type="datetimeFigureOut">
              <a:rPr lang="zh-CN" altLang="en-US">
                <a:solidFill>
                  <a:srgbClr val="000000"/>
                </a:solidFill>
              </a:rPr>
              <a:t>2023-01-17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831E7-61C1-4943-9DE6-396AF755E1E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45AB8-F019-4198-BE8A-5C77F0D99314}" type="datetimeFigureOut">
              <a:rPr lang="zh-CN" altLang="en-US">
                <a:solidFill>
                  <a:srgbClr val="000000"/>
                </a:solidFill>
              </a:rPr>
              <a:t>2023-01-17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E281-07AB-4006-9845-4C7464C3DDB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1C73E-CDA5-4F8F-AB75-22AB1547B80C}" type="datetimeFigureOut">
              <a:rPr lang="zh-CN" altLang="en-US">
                <a:solidFill>
                  <a:srgbClr val="000000"/>
                </a:solidFill>
              </a:rPr>
              <a:t>2023-01-17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A29A6-C687-484D-A36D-BA21A577528A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7E9B468-62F6-4F9E-812A-4544A11528E5}" type="datetimeFigureOut">
              <a:rPr lang="zh-CN" altLang="en-US">
                <a:solidFill>
                  <a:srgbClr val="000000"/>
                </a:solidFill>
              </a:rPr>
              <a:t>2023-01-17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8D271F-54CC-4900-A500-5D1CB745916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4.wmf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3"/>
          <p:cNvSpPr>
            <a:spLocks noChangeArrowheads="1" noChangeShapeType="1"/>
          </p:cNvSpPr>
          <p:nvPr/>
        </p:nvSpPr>
        <p:spPr bwMode="auto">
          <a:xfrm>
            <a:off x="1963738" y="2127597"/>
            <a:ext cx="4681537" cy="144030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662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8000" b="1" dirty="0">
                <a:ln w="9525">
                  <a:solidFill>
                    <a:srgbClr val="000000"/>
                  </a:solidFill>
                  <a:round/>
                </a:ln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</a:rPr>
              <a:t>一次函数</a:t>
            </a:r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782638" y="1124744"/>
            <a:ext cx="2362200" cy="707886"/>
          </a:xfrm>
          <a:prstGeom prst="rect">
            <a:avLst/>
          </a:prstGeom>
          <a:gradFill rotWithShape="0">
            <a:gsLst>
              <a:gs pos="0">
                <a:srgbClr val="FFCC99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CC0000"/>
            </a:solidFill>
            <a:miter lim="800000"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 </a:t>
            </a:r>
            <a:r>
              <a:rPr lang="en-US" altLang="zh-CN" sz="40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en-US" altLang="zh-CN" sz="40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.1</a:t>
            </a:r>
            <a:endParaRPr lang="en-US" altLang="zh-CN" sz="4000" b="1" baseline="-25000" dirty="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925484" y="5373216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r:id="rId3" imgW="114300" imgH="215900" progId="Equation.3">
                  <p:embed/>
                </p:oleObj>
              </mc:Choice>
              <mc:Fallback>
                <p:oleObj r:id="rId3" imgW="114300" imgH="215900" progId="Equation.3">
                  <p:embed/>
                  <p:pic>
                    <p:nvPicPr>
                      <p:cNvPr id="0" name="图片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471488" y="4929188"/>
          <a:ext cx="4519612" cy="160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r:id="rId5" imgW="2616200" imgH="927100" progId="Equation.3">
                  <p:embed/>
                </p:oleObj>
              </mc:Choice>
              <mc:Fallback>
                <p:oleObj r:id="rId5" imgW="2616200" imgH="927100" progId="Equation.3">
                  <p:embed/>
                  <p:pic>
                    <p:nvPicPr>
                      <p:cNvPr id="0" name="图片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4929188"/>
                        <a:ext cx="4519612" cy="160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292" name="Group 4"/>
          <p:cNvGrpSpPr/>
          <p:nvPr/>
        </p:nvGrpSpPr>
        <p:grpSpPr bwMode="auto">
          <a:xfrm>
            <a:off x="6011863" y="2205038"/>
            <a:ext cx="3132137" cy="2652712"/>
            <a:chOff x="0" y="0"/>
            <a:chExt cx="1769" cy="1999"/>
          </a:xfrm>
        </p:grpSpPr>
        <p:sp>
          <p:nvSpPr>
            <p:cNvPr id="12293" name="Line 18"/>
            <p:cNvSpPr>
              <a:spLocks noChangeShapeType="1"/>
            </p:cNvSpPr>
            <p:nvPr/>
          </p:nvSpPr>
          <p:spPr bwMode="auto">
            <a:xfrm>
              <a:off x="227" y="1678"/>
              <a:ext cx="131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grpSp>
          <p:nvGrpSpPr>
            <p:cNvPr id="12294" name="Group 6"/>
            <p:cNvGrpSpPr/>
            <p:nvPr/>
          </p:nvGrpSpPr>
          <p:grpSpPr bwMode="auto">
            <a:xfrm>
              <a:off x="0" y="0"/>
              <a:ext cx="1769" cy="1999"/>
              <a:chOff x="0" y="0"/>
              <a:chExt cx="1769" cy="1999"/>
            </a:xfrm>
          </p:grpSpPr>
          <p:sp>
            <p:nvSpPr>
              <p:cNvPr id="12295" name="Line 17"/>
              <p:cNvSpPr>
                <a:spLocks noChangeShapeType="1"/>
              </p:cNvSpPr>
              <p:nvPr/>
            </p:nvSpPr>
            <p:spPr bwMode="auto">
              <a:xfrm flipH="1">
                <a:off x="227" y="226"/>
                <a:ext cx="635" cy="145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296" name="Line 19"/>
              <p:cNvSpPr>
                <a:spLocks noChangeShapeType="1"/>
              </p:cNvSpPr>
              <p:nvPr/>
            </p:nvSpPr>
            <p:spPr bwMode="auto">
              <a:xfrm>
                <a:off x="862" y="226"/>
                <a:ext cx="681" cy="145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297" name="Line 20"/>
              <p:cNvSpPr>
                <a:spLocks noChangeShapeType="1"/>
              </p:cNvSpPr>
              <p:nvPr/>
            </p:nvSpPr>
            <p:spPr bwMode="auto">
              <a:xfrm>
                <a:off x="862" y="226"/>
                <a:ext cx="0" cy="145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298" name="Text Box 21"/>
              <p:cNvSpPr txBox="1">
                <a:spLocks noChangeArrowheads="1"/>
              </p:cNvSpPr>
              <p:nvPr/>
            </p:nvSpPr>
            <p:spPr bwMode="auto">
              <a:xfrm>
                <a:off x="726" y="0"/>
                <a:ext cx="227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zh-CN" b="1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2299" name="Text Box 22"/>
              <p:cNvSpPr txBox="1">
                <a:spLocks noChangeArrowheads="1"/>
              </p:cNvSpPr>
              <p:nvPr/>
            </p:nvSpPr>
            <p:spPr bwMode="auto">
              <a:xfrm>
                <a:off x="0" y="1723"/>
                <a:ext cx="273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zh-CN" b="1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2300" name="Text Box 23"/>
              <p:cNvSpPr txBox="1">
                <a:spLocks noChangeArrowheads="1"/>
              </p:cNvSpPr>
              <p:nvPr/>
            </p:nvSpPr>
            <p:spPr bwMode="auto">
              <a:xfrm>
                <a:off x="726" y="1723"/>
                <a:ext cx="317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zh-CN" b="1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12301" name="Text Box 25"/>
              <p:cNvSpPr txBox="1">
                <a:spLocks noChangeArrowheads="1"/>
              </p:cNvSpPr>
              <p:nvPr/>
            </p:nvSpPr>
            <p:spPr bwMode="auto">
              <a:xfrm>
                <a:off x="1452" y="1678"/>
                <a:ext cx="317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zh-CN" b="1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</p:grpSp>
      <p:pic>
        <p:nvPicPr>
          <p:cNvPr id="12302" name="Rectangle 2"/>
          <p:cNvPicPr>
            <a:picLocks noRo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68313" y="404813"/>
            <a:ext cx="8229600" cy="15113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303" name="Object 1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r:id="rId8" imgW="114300" imgH="215900" progId="Equation.3">
                  <p:embed/>
                </p:oleObj>
              </mc:Choice>
              <mc:Fallback>
                <p:oleObj r:id="rId8" imgW="114300" imgH="215900" progId="Equation.3">
                  <p:embed/>
                  <p:pic>
                    <p:nvPicPr>
                      <p:cNvPr id="0" name="图片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4" name="Object 16"/>
          <p:cNvGraphicFramePr>
            <a:graphicFrameLocks noChangeAspect="1"/>
          </p:cNvGraphicFramePr>
          <p:nvPr/>
        </p:nvGraphicFramePr>
        <p:xfrm>
          <a:off x="503238" y="1892300"/>
          <a:ext cx="5402262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r:id="rId9" imgW="2908300" imgH="1600200" progId="Equation.3">
                  <p:embed/>
                </p:oleObj>
              </mc:Choice>
              <mc:Fallback>
                <p:oleObj r:id="rId9" imgW="2908300" imgH="1600200" progId="Equation.3">
                  <p:embed/>
                  <p:pic>
                    <p:nvPicPr>
                      <p:cNvPr id="0" name="图片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1892300"/>
                        <a:ext cx="5402262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755650" y="1341438"/>
            <a:ext cx="77041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000000"/>
                </a:solidFill>
              </a:rPr>
              <a:t>1</a:t>
            </a:r>
            <a:r>
              <a:rPr lang="zh-CN" altLang="en-US" b="1" dirty="0">
                <a:solidFill>
                  <a:srgbClr val="000000"/>
                </a:solidFill>
              </a:rPr>
              <a:t>、</a:t>
            </a:r>
            <a:r>
              <a:rPr lang="zh-CN" altLang="en-US" sz="2400" b="1" dirty="0">
                <a:solidFill>
                  <a:srgbClr val="000000"/>
                </a:solidFill>
              </a:rPr>
              <a:t>在函数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①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=2-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,②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=8+0.03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,③y=1+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     , ④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400" b="1" dirty="0">
                <a:solidFill>
                  <a:srgbClr val="000000"/>
                </a:solidFill>
              </a:rPr>
              <a:t>         </a:t>
            </a:r>
            <a:r>
              <a:rPr lang="zh-CN" altLang="en-US" sz="2400" b="1" dirty="0">
                <a:solidFill>
                  <a:srgbClr val="000000"/>
                </a:solidFill>
              </a:rPr>
              <a:t>中，是一次函数的有</a:t>
            </a:r>
            <a:r>
              <a:rPr lang="en-US" altLang="zh-CN" sz="2400" b="1" dirty="0">
                <a:solidFill>
                  <a:srgbClr val="000000"/>
                </a:solidFill>
              </a:rPr>
              <a:t>_________.</a:t>
            </a: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6227763" y="1125538"/>
          <a:ext cx="374650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r:id="rId3" imgW="152400" imgH="393700" progId="Equation.3">
                  <p:embed/>
                </p:oleObj>
              </mc:Choice>
              <mc:Fallback>
                <p:oleObj r:id="rId3" imgW="152400" imgH="393700" progId="Equation.3">
                  <p:embed/>
                  <p:pic>
                    <p:nvPicPr>
                      <p:cNvPr id="0" name="图片 30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1125538"/>
                        <a:ext cx="374650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7524750" y="1196975"/>
          <a:ext cx="6508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r:id="rId5" imgW="355600" imgH="393700" progId="Equation.3">
                  <p:embed/>
                </p:oleObj>
              </mc:Choice>
              <mc:Fallback>
                <p:oleObj r:id="rId5" imgW="355600" imgH="393700" progId="Equation.3">
                  <p:embed/>
                  <p:pic>
                    <p:nvPicPr>
                      <p:cNvPr id="0" name="图片 30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1196975"/>
                        <a:ext cx="65087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11"/>
          <p:cNvSpPr txBox="1">
            <a:spLocks noChangeArrowheads="1"/>
          </p:cNvSpPr>
          <p:nvPr/>
        </p:nvSpPr>
        <p:spPr bwMode="auto">
          <a:xfrm>
            <a:off x="3635375" y="1700213"/>
            <a:ext cx="1368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3851275" y="1700213"/>
            <a:ext cx="1223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400">
                <a:solidFill>
                  <a:srgbClr val="000000"/>
                </a:solidFill>
              </a:rPr>
              <a:t>①②</a:t>
            </a:r>
            <a:r>
              <a:rPr lang="zh-CN" altLang="en-US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319" name="Text Box 14"/>
          <p:cNvSpPr txBox="1">
            <a:spLocks noChangeArrowheads="1"/>
          </p:cNvSpPr>
          <p:nvPr/>
        </p:nvSpPr>
        <p:spPr bwMode="auto">
          <a:xfrm>
            <a:off x="827088" y="2636838"/>
            <a:ext cx="7848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000000"/>
                </a:solidFill>
              </a:rPr>
              <a:t>2</a:t>
            </a:r>
            <a:r>
              <a:rPr lang="zh-CN" altLang="en-US" sz="2400" b="1" dirty="0">
                <a:solidFill>
                  <a:srgbClr val="000000"/>
                </a:solidFill>
              </a:rPr>
              <a:t>、如果等腰三角形的周长是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20cm</a:t>
            </a:r>
            <a:r>
              <a:rPr lang="zh-CN" altLang="en-US" sz="2400" b="1" dirty="0">
                <a:solidFill>
                  <a:srgbClr val="000000"/>
                </a:solidFill>
              </a:rPr>
              <a:t>，底边长是</a:t>
            </a:r>
            <a:r>
              <a:rPr lang="en-US" altLang="zh-CN" sz="2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cm</a:t>
            </a:r>
            <a:r>
              <a:rPr lang="en-US" altLang="zh-CN" sz="2400" b="1" dirty="0">
                <a:solidFill>
                  <a:srgbClr val="000000"/>
                </a:solidFill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</a:rPr>
              <a:t>那么，腰长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400" b="1" dirty="0">
                <a:solidFill>
                  <a:srgbClr val="000000"/>
                </a:solidFill>
              </a:rPr>
              <a:t>(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cm</a:t>
            </a:r>
            <a:r>
              <a:rPr lang="en-US" altLang="zh-CN" sz="2400" b="1" dirty="0">
                <a:solidFill>
                  <a:srgbClr val="000000"/>
                </a:solidFill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</a:rPr>
              <a:t>与底边长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(cm)</a:t>
            </a:r>
            <a:r>
              <a:rPr lang="zh-CN" altLang="en-US" sz="2400" b="1" dirty="0">
                <a:solidFill>
                  <a:srgbClr val="000000"/>
                </a:solidFill>
              </a:rPr>
              <a:t>之间的函数关系式是什么？这个函数是一次函数吗？</a:t>
            </a:r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971550" y="3933825"/>
          <a:ext cx="4964113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r:id="rId7" imgW="2006600" imgH="393700" progId="Equation.3">
                  <p:embed/>
                </p:oleObj>
              </mc:Choice>
              <mc:Fallback>
                <p:oleObj r:id="rId7" imgW="2006600" imgH="393700" progId="Equation.3">
                  <p:embed/>
                  <p:pic>
                    <p:nvPicPr>
                      <p:cNvPr id="0" name="图片 30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933825"/>
                        <a:ext cx="4964113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WordArt 22"/>
          <p:cNvSpPr>
            <a:spLocks noChangeArrowheads="1" noChangeShapeType="1" noTextEdit="1"/>
          </p:cNvSpPr>
          <p:nvPr/>
        </p:nvSpPr>
        <p:spPr bwMode="auto">
          <a:xfrm>
            <a:off x="7885113" y="5013325"/>
            <a:ext cx="6096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960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8999"/>
                    </a:srgbClr>
                  </a:outerShdw>
                </a:effectLst>
                <a:latin typeface="宋体" panose="02010600030101010101" pitchFamily="2" charset="-122"/>
              </a:rPr>
              <a:t>?</a:t>
            </a:r>
            <a:endParaRPr lang="zh-CN" altLang="en-US" sz="960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8999"/>
                  </a:srgbClr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13322" name="WordArt 10"/>
          <p:cNvSpPr>
            <a:spLocks noChangeArrowheads="1" noChangeShapeType="1"/>
          </p:cNvSpPr>
          <p:nvPr/>
        </p:nvSpPr>
        <p:spPr bwMode="auto">
          <a:xfrm>
            <a:off x="611188" y="404813"/>
            <a:ext cx="1857375" cy="933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Flat1" dir="r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800" b="1" dirty="0">
                <a:ln w="9525">
                  <a:rou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黑体" panose="02010609060101010101" charset="-122"/>
                <a:ea typeface="黑体" panose="02010609060101010101" charset="-122"/>
              </a:rPr>
              <a:t>想一想</a:t>
            </a:r>
          </a:p>
        </p:txBody>
      </p:sp>
      <p:sp>
        <p:nvSpPr>
          <p:cNvPr id="13323" name="AutoShape 9" descr="指点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885113" y="5084763"/>
            <a:ext cx="1058862" cy="1196975"/>
          </a:xfrm>
          <a:prstGeom prst="actionButtonBlank">
            <a:avLst/>
          </a:prstGeom>
          <a:blipFill dpi="0" rotWithShape="0">
            <a:blip r:embed="rId9"/>
            <a:srcRect/>
            <a:stretch>
              <a:fillRect/>
            </a:stretch>
          </a:blipFill>
          <a:ln w="9525">
            <a:solidFill>
              <a:srgbClr val="800080"/>
            </a:solidFill>
            <a:miter lim="800000"/>
          </a:ln>
          <a:effectLst>
            <a:prstShdw prst="shdw17" dist="17961" dir="2700000">
              <a:srgbClr val="4D004D"/>
            </a:prst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827088" y="981075"/>
            <a:ext cx="6192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800">
                <a:solidFill>
                  <a:srgbClr val="000000"/>
                </a:solidFill>
              </a:rPr>
              <a:t>1</a:t>
            </a:r>
            <a:r>
              <a:rPr lang="zh-CN" altLang="en-US" sz="2800">
                <a:solidFill>
                  <a:srgbClr val="000000"/>
                </a:solidFill>
              </a:rPr>
              <a:t>、已知下列函数：</a:t>
            </a:r>
          </a:p>
        </p:txBody>
      </p:sp>
      <p:graphicFrame>
        <p:nvGraphicFramePr>
          <p:cNvPr id="1434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84213" y="1592263"/>
          <a:ext cx="7272337" cy="206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r:id="rId3" imgW="3086100" imgH="876300" progId="Equation.3">
                  <p:embed/>
                </p:oleObj>
              </mc:Choice>
              <mc:Fallback>
                <p:oleObj r:id="rId3" imgW="3086100" imgH="876300" progId="Equation.3">
                  <p:embed/>
                  <p:pic>
                    <p:nvPicPr>
                      <p:cNvPr id="0" name="图片 40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592263"/>
                        <a:ext cx="7272337" cy="206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5288" y="4076700"/>
            <a:ext cx="8064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rgbClr val="000000"/>
                </a:solidFill>
              </a:rPr>
              <a:t>其中，是一次函数的有</a:t>
            </a:r>
            <a:r>
              <a:rPr lang="en-US" altLang="zh-CN" sz="2800" dirty="0">
                <a:solidFill>
                  <a:srgbClr val="000000"/>
                </a:solidFill>
              </a:rPr>
              <a:t>_____________________</a:t>
            </a:r>
            <a:r>
              <a:rPr lang="zh-CN" altLang="en-US" sz="2800" dirty="0">
                <a:solidFill>
                  <a:srgbClr val="000000"/>
                </a:solidFill>
              </a:rPr>
              <a:t>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sz="6000" b="1"/>
              <a:t>作业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P155</a:t>
            </a:r>
            <a:r>
              <a:rPr lang="zh-CN" altLang="en-US" dirty="0"/>
              <a:t>习题 </a:t>
            </a:r>
            <a:r>
              <a:rPr lang="en-US" altLang="zh-CN" dirty="0"/>
              <a:t>2</a:t>
            </a:r>
            <a:r>
              <a:rPr lang="zh-CN" altLang="en-US" dirty="0"/>
              <a:t>、</a:t>
            </a:r>
            <a:r>
              <a:rPr lang="en-US" altLang="zh-CN" dirty="0" smtClean="0"/>
              <a:t>3 </a:t>
            </a:r>
            <a:endParaRPr lang="en-US" altLang="zh-CN" dirty="0"/>
          </a:p>
        </p:txBody>
      </p:sp>
      <p:pic>
        <p:nvPicPr>
          <p:cNvPr id="15364" name="Picture 2" descr="MCj03466450000[1]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92725" y="1700213"/>
            <a:ext cx="3600450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WordArt 3"/>
          <p:cNvSpPr>
            <a:spLocks noChangeArrowheads="1" noChangeShapeType="1"/>
          </p:cNvSpPr>
          <p:nvPr/>
        </p:nvSpPr>
        <p:spPr bwMode="auto">
          <a:xfrm>
            <a:off x="1447800" y="2286000"/>
            <a:ext cx="6553200" cy="2133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宋体" panose="02010600030101010101" pitchFamily="2" charset="-122"/>
              </a:rPr>
              <a:t>感谢光临指导，再见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Rot="1" noChangeArrowheads="1"/>
          </p:cNvSpPr>
          <p:nvPr>
            <p:ph idx="4294967295"/>
          </p:nvPr>
        </p:nvSpPr>
        <p:spPr>
          <a:xfrm>
            <a:off x="900113" y="1628775"/>
            <a:ext cx="7637462" cy="37322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b="1" dirty="0"/>
              <a:t>         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一般地，在某个变化过程中，有两个变量</a:t>
            </a:r>
            <a:r>
              <a:rPr lang="en-US" altLang="zh-CN" sz="36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与</a:t>
            </a:r>
            <a:r>
              <a:rPr lang="en-US" altLang="zh-CN" sz="36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，如果给定</a:t>
            </a:r>
            <a:r>
              <a:rPr lang="en-US" altLang="zh-CN" sz="36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一个值，就能相应地确定</a:t>
            </a:r>
            <a:r>
              <a:rPr lang="en-US" altLang="zh-CN" sz="36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的一个值，那么，我们就说</a:t>
            </a:r>
            <a:r>
              <a:rPr lang="en-US" altLang="zh-CN" sz="36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是</a:t>
            </a:r>
            <a:r>
              <a:rPr lang="en-US" altLang="zh-CN" sz="36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的函数</a:t>
            </a:r>
            <a:r>
              <a:rPr lang="en-US" altLang="zh-CN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    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也就是说，函数即刻画变量之间关系的数学模型，这些模型有多种形态，其中最简单的一种就是一次函数</a:t>
            </a:r>
            <a:r>
              <a:rPr lang="en-US" altLang="zh-CN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</a:p>
          <a:p>
            <a:pPr>
              <a:lnSpc>
                <a:spcPct val="80000"/>
              </a:lnSpc>
            </a:pPr>
            <a:endParaRPr lang="en-US" altLang="zh-CN" sz="3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dirty="0"/>
          </a:p>
        </p:txBody>
      </p:sp>
      <p:sp>
        <p:nvSpPr>
          <p:cNvPr id="4099" name="WordArt 9"/>
          <p:cNvSpPr>
            <a:spLocks noChangeArrowheads="1" noChangeShapeType="1" noTextEdit="1"/>
          </p:cNvSpPr>
          <p:nvPr/>
        </p:nvSpPr>
        <p:spPr bwMode="auto">
          <a:xfrm>
            <a:off x="971600" y="620688"/>
            <a:ext cx="12382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800" b="1" dirty="0">
                <a:ln w="9525">
                  <a:solidFill>
                    <a:srgbClr val="000000"/>
                  </a:solidFill>
                  <a:round/>
                </a:ln>
                <a:solidFill>
                  <a:srgbClr val="FFFFFF"/>
                </a:solidFill>
                <a:latin typeface="宋体" panose="02010600030101010101" pitchFamily="2" charset="-122"/>
              </a:rPr>
              <a:t>导入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69925" y="312738"/>
            <a:ext cx="2301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5123" name="WordArt 4" descr="窄竖线"/>
          <p:cNvSpPr>
            <a:spLocks noChangeArrowheads="1" noChangeShapeType="1" noTextEdit="1"/>
          </p:cNvSpPr>
          <p:nvPr/>
        </p:nvSpPr>
        <p:spPr bwMode="auto">
          <a:xfrm>
            <a:off x="990600" y="609600"/>
            <a:ext cx="2743200" cy="108902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kern="10" dirty="0">
                <a:ln w="12700">
                  <a:solidFill>
                    <a:srgbClr val="000000"/>
                  </a:solidFill>
                  <a:rou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/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试着做做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86685" y="2363186"/>
            <a:ext cx="7772400" cy="374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     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某新建小区按房主的住房面积收取物业管理费，每月按1.60元/米</a:t>
            </a:r>
            <a:r>
              <a:rPr lang="zh-CN" altLang="en-US" sz="3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2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收取，对有汽车的房主每月再收取车库使用费80元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.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设有车房主的住房面积为</a:t>
            </a:r>
            <a:r>
              <a:rPr lang="en-US" altLang="zh-CN" sz="3200" i="1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米</a:t>
            </a:r>
            <a:r>
              <a:rPr lang="zh-CN" altLang="en-US" sz="3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2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，每月应交物业管理费与车库使用费共</a:t>
            </a:r>
            <a:r>
              <a:rPr lang="en-US" altLang="zh-CN" sz="3200" i="1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元，请写出</a:t>
            </a:r>
            <a:r>
              <a:rPr lang="en-US" altLang="zh-CN" sz="3200" i="1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与</a:t>
            </a:r>
            <a:r>
              <a:rPr lang="en-US" altLang="zh-CN" sz="3200" i="1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的函数关系式：   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        ___________________.</a:t>
            </a:r>
            <a:endParaRPr lang="zh-CN" altLang="en-US" sz="3200" b="1" baseline="30000" dirty="0">
              <a:solidFill>
                <a:srgbClr val="00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1752600" y="4800600"/>
            <a:ext cx="525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z="2800" i="1" u="sng" baseline="-250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2555875" y="5373688"/>
            <a:ext cx="304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4400" b="1" i="1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en-US" altLang="zh-CN" sz="4400" b="1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=1.60</a:t>
            </a:r>
            <a:r>
              <a:rPr lang="en-US" altLang="zh-CN" sz="4400" b="1" i="1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4400" b="1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+80</a:t>
            </a: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3810000" y="685800"/>
            <a:ext cx="2133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5400" i="1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(一）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 descr="窄竖线"/>
          <p:cNvSpPr>
            <a:spLocks noChangeArrowheads="1" noChangeShapeType="1" noTextEdit="1"/>
          </p:cNvSpPr>
          <p:nvPr/>
        </p:nvSpPr>
        <p:spPr bwMode="auto">
          <a:xfrm>
            <a:off x="990600" y="609600"/>
            <a:ext cx="2743200" cy="108902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kern="10" dirty="0">
                <a:ln w="12700">
                  <a:solidFill>
                    <a:srgbClr val="000000"/>
                  </a:solidFill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/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试着做做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962400" y="685800"/>
            <a:ext cx="17843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5400" i="1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(二）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0" y="1916113"/>
            <a:ext cx="8382000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          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小刚家到学校的路程为3.5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km.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他每天骑自行车去上学，速度为0.2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km/min.</a:t>
            </a:r>
          </a:p>
          <a:p>
            <a:pPr lvl="1" eaLnBrk="1" fontAlgn="base" hangingPunct="1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AutoNum type="arabicParenR"/>
            </a:pP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在上学的路上，小刚离开家的路程</a:t>
            </a:r>
            <a:r>
              <a:rPr lang="en-US" altLang="zh-CN" sz="3200" i="1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s</a:t>
            </a:r>
            <a:r>
              <a:rPr lang="en-US" altLang="zh-CN" sz="3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1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 (km)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与离开家的时间</a:t>
            </a:r>
            <a:r>
              <a:rPr lang="en-US" altLang="zh-CN" sz="3200" i="1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t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(min)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函数关系式为__________.</a:t>
            </a:r>
          </a:p>
          <a:p>
            <a:pPr lvl="1" eaLnBrk="1" fontAlgn="base" hangingPunct="1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AutoNum type="arabicParenR"/>
            </a:pP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在上学的路上小刚距学校的路程</a:t>
            </a:r>
            <a:r>
              <a:rPr lang="en-US" altLang="zh-CN" sz="3200" i="1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s</a:t>
            </a:r>
            <a:r>
              <a:rPr lang="en-US" altLang="zh-CN" sz="3200" i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2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(km)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与离开家的时间</a:t>
            </a:r>
            <a:r>
              <a:rPr lang="en-US" altLang="zh-CN" sz="3200" i="1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t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(min)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的函数关系式为____________.</a:t>
            </a:r>
            <a:endParaRPr lang="zh-CN" altLang="en-US" sz="3200" baseline="-25000" dirty="0">
              <a:solidFill>
                <a:srgbClr val="00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619250" y="4005263"/>
            <a:ext cx="1828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i="1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s</a:t>
            </a:r>
            <a:r>
              <a:rPr lang="en-US" altLang="zh-CN" sz="3200" b="1" baseline="-25000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1</a:t>
            </a:r>
            <a:r>
              <a:rPr lang="en-US" altLang="zh-CN" sz="3200" b="1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=0.2</a:t>
            </a:r>
            <a:r>
              <a:rPr lang="en-US" altLang="zh-CN" sz="3200" b="1" i="1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t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547813" y="573405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i="1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s</a:t>
            </a:r>
            <a:r>
              <a:rPr lang="en-US" altLang="zh-CN" sz="3200" b="1" baseline="-25000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2</a:t>
            </a:r>
            <a:r>
              <a:rPr lang="en-US" altLang="zh-CN" sz="3200" b="1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=3.5-0.2</a:t>
            </a:r>
            <a:r>
              <a:rPr lang="en-US" altLang="zh-CN" sz="3200" b="1" i="1" dirty="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t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utoUpdateAnimBg="0"/>
      <p:bldP spid="615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35050" y="1282407"/>
            <a:ext cx="640873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3200" b="1" i="1" dirty="0">
                <a:solidFill>
                  <a:srgbClr val="FF0066"/>
                </a:solidFill>
              </a:rPr>
              <a:t>y</a:t>
            </a:r>
            <a:r>
              <a:rPr lang="en-US" altLang="zh-CN" sz="3200" b="1" dirty="0">
                <a:solidFill>
                  <a:srgbClr val="FF0066"/>
                </a:solidFill>
              </a:rPr>
              <a:t>=1.60</a:t>
            </a:r>
            <a:r>
              <a:rPr lang="en-US" altLang="zh-CN" sz="3200" b="1" i="1" dirty="0">
                <a:solidFill>
                  <a:srgbClr val="FF0066"/>
                </a:solidFill>
              </a:rPr>
              <a:t>x</a:t>
            </a:r>
            <a:r>
              <a:rPr lang="en-US" altLang="zh-CN" sz="3200" b="1" dirty="0">
                <a:solidFill>
                  <a:srgbClr val="FF0066"/>
                </a:solidFill>
              </a:rPr>
              <a:t>+80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3200" b="1" i="1" dirty="0">
                <a:solidFill>
                  <a:srgbClr val="FF0066"/>
                </a:solidFill>
              </a:rPr>
              <a:t>s</a:t>
            </a:r>
            <a:r>
              <a:rPr lang="en-US" altLang="zh-CN" sz="3200" b="1" baseline="-25000" dirty="0">
                <a:solidFill>
                  <a:srgbClr val="FF0066"/>
                </a:solidFill>
              </a:rPr>
              <a:t>1</a:t>
            </a:r>
            <a:r>
              <a:rPr lang="en-US" altLang="zh-CN" sz="3200" b="1" dirty="0">
                <a:solidFill>
                  <a:srgbClr val="FF0066"/>
                </a:solidFill>
              </a:rPr>
              <a:t>=0.2</a:t>
            </a:r>
            <a:r>
              <a:rPr lang="en-US" altLang="zh-CN" sz="3200" b="1" i="1" dirty="0">
                <a:solidFill>
                  <a:srgbClr val="FF0066"/>
                </a:solidFill>
              </a:rPr>
              <a:t>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3200" b="1" i="1" dirty="0">
                <a:solidFill>
                  <a:srgbClr val="FF0066"/>
                </a:solidFill>
              </a:rPr>
              <a:t>s</a:t>
            </a:r>
            <a:r>
              <a:rPr lang="en-US" altLang="zh-CN" sz="3200" b="1" baseline="-25000" dirty="0">
                <a:solidFill>
                  <a:srgbClr val="FF0066"/>
                </a:solidFill>
              </a:rPr>
              <a:t>2</a:t>
            </a:r>
            <a:r>
              <a:rPr lang="en-US" altLang="zh-CN" sz="3200" b="1" dirty="0">
                <a:solidFill>
                  <a:srgbClr val="FF0066"/>
                </a:solidFill>
              </a:rPr>
              <a:t>=3.5-0.2</a:t>
            </a:r>
            <a:r>
              <a:rPr lang="en-US" altLang="zh-CN" sz="3200" b="1" i="1" dirty="0">
                <a:solidFill>
                  <a:srgbClr val="FF0066"/>
                </a:solidFill>
              </a:rPr>
              <a:t>t</a:t>
            </a:r>
            <a:endParaRPr lang="en-US" altLang="zh-CN" sz="3200" b="1" dirty="0">
              <a:solidFill>
                <a:srgbClr val="FF0066"/>
              </a:solidFill>
            </a:endParaRPr>
          </a:p>
        </p:txBody>
      </p:sp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467544" y="3967956"/>
            <a:ext cx="7848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800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以上三个函数表达式的共同特点是什么？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863600" y="4581128"/>
            <a:ext cx="669607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4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答：</a:t>
            </a:r>
            <a:r>
              <a:rPr lang="zh-CN" altLang="en-US" sz="44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函数都是用自变量的一次整式来表示的</a:t>
            </a:r>
            <a:r>
              <a:rPr lang="en-US" altLang="zh-CN" sz="44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.</a:t>
            </a:r>
          </a:p>
        </p:txBody>
      </p:sp>
      <p:pic>
        <p:nvPicPr>
          <p:cNvPr id="7172" name="Picture 7" descr="让我想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264" y="1484784"/>
            <a:ext cx="8286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1102796" y="1124744"/>
            <a:ext cx="7128792" cy="302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定义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      如果两个自变量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与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之间的函数关系式可以表示成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en-US" altLang="zh-CN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=</a:t>
            </a:r>
            <a:r>
              <a:rPr lang="en-US" altLang="zh-CN" sz="4400" i="1" baseline="-250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kx</a:t>
            </a:r>
            <a:r>
              <a:rPr lang="en-US" altLang="zh-CN" sz="4400" baseline="-250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+</a:t>
            </a:r>
            <a:r>
              <a:rPr lang="en-US" altLang="zh-CN" sz="4400" i="1" baseline="-250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b</a:t>
            </a:r>
            <a:r>
              <a:rPr lang="en-US" altLang="zh-CN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(</a:t>
            </a:r>
            <a:r>
              <a:rPr lang="en-US" altLang="zh-CN" sz="4400" i="1" baseline="-250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k</a:t>
            </a:r>
            <a:r>
              <a:rPr lang="en-US" altLang="zh-CN" sz="4400" baseline="-250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,</a:t>
            </a:r>
            <a:r>
              <a:rPr lang="en-US" altLang="zh-CN" sz="4400" i="1" baseline="-250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b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为常数且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k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不为</a:t>
            </a:r>
            <a:r>
              <a:rPr lang="en-US" altLang="zh-CN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0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）的形式，那么就称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是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的一次函数，特别地，当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b</a:t>
            </a:r>
            <a:r>
              <a:rPr lang="en-US" altLang="zh-CN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=0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时，一次函数就成为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en-US" altLang="zh-CN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=</a:t>
            </a:r>
            <a:r>
              <a:rPr lang="en-US" altLang="zh-CN" sz="4400" i="1" baseline="-250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kx</a:t>
            </a:r>
            <a:r>
              <a:rPr lang="en-US" altLang="zh-CN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(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k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是常数且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k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不为</a:t>
            </a:r>
            <a:r>
              <a:rPr lang="en-US" altLang="zh-CN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0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），这时，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叫做</a:t>
            </a:r>
            <a:r>
              <a:rPr lang="en-US" altLang="zh-CN" sz="4400" i="1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的正比例函数</a:t>
            </a:r>
            <a:r>
              <a:rPr lang="en-US" altLang="zh-CN" sz="4400" baseline="-25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.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92275" y="4724400"/>
            <a:ext cx="59769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3200" dirty="0">
                <a:solidFill>
                  <a:srgbClr val="000000"/>
                </a:solidFill>
              </a:rPr>
              <a:t>思考：</a:t>
            </a:r>
            <a:r>
              <a:rPr lang="zh-CN" altLang="en-US" sz="3200" dirty="0">
                <a:solidFill>
                  <a:srgbClr val="0033CC"/>
                </a:solidFill>
              </a:rPr>
              <a:t>一次函数与正比例函数有什么关系？</a:t>
            </a:r>
          </a:p>
        </p:txBody>
      </p:sp>
    </p:spTree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20193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</a:rPr>
              <a:t>大家谈谈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539750" y="1484313"/>
            <a:ext cx="8316913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6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1</a:t>
            </a:r>
            <a:r>
              <a:rPr lang="zh-CN" altLang="en-US" sz="36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、上面得到的三个函数中，哪些是一次函数，哪些是正比例函数？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6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2</a:t>
            </a:r>
            <a:r>
              <a:rPr lang="zh-CN" altLang="en-US" sz="36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、请写出两个一次函数的表达式，其中有一个是正比例函数，并与同学交流</a:t>
            </a:r>
            <a:r>
              <a:rPr lang="en-US" altLang="zh-CN" sz="36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.</a:t>
            </a:r>
          </a:p>
        </p:txBody>
      </p:sp>
      <p:grpSp>
        <p:nvGrpSpPr>
          <p:cNvPr id="9220" name="Group 4"/>
          <p:cNvGrpSpPr/>
          <p:nvPr/>
        </p:nvGrpSpPr>
        <p:grpSpPr bwMode="auto">
          <a:xfrm>
            <a:off x="684213" y="3429000"/>
            <a:ext cx="7488237" cy="2805113"/>
            <a:chOff x="0" y="0"/>
            <a:chExt cx="4717" cy="1767"/>
          </a:xfrm>
        </p:grpSpPr>
        <p:pic>
          <p:nvPicPr>
            <p:cNvPr id="9221" name="Picture 6" descr="RM_00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3"/>
              <a:ext cx="1451" cy="1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22" name="Group 6"/>
            <p:cNvGrpSpPr/>
            <p:nvPr/>
          </p:nvGrpSpPr>
          <p:grpSpPr bwMode="auto">
            <a:xfrm>
              <a:off x="1859" y="0"/>
              <a:ext cx="2858" cy="680"/>
              <a:chOff x="0" y="0"/>
              <a:chExt cx="2858" cy="680"/>
            </a:xfrm>
          </p:grpSpPr>
          <p:sp>
            <p:nvSpPr>
              <p:cNvPr id="9223" name="AutoShape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858" cy="680"/>
              </a:xfrm>
              <a:prstGeom prst="cloudCallout">
                <a:avLst>
                  <a:gd name="adj1" fmla="val -65708"/>
                  <a:gd name="adj2" fmla="val 5882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</a:pPr>
                <a:endParaRPr lang="zh-CN" altLang="en-US" sz="2800" i="1" u="sng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endParaRPr>
              </a:p>
            </p:txBody>
          </p:sp>
          <p:sp>
            <p:nvSpPr>
              <p:cNvPr id="9224" name="Text Box 8"/>
              <p:cNvSpPr txBox="1">
                <a:spLocks noChangeArrowheads="1"/>
              </p:cNvSpPr>
              <p:nvPr/>
            </p:nvSpPr>
            <p:spPr bwMode="auto">
              <a:xfrm>
                <a:off x="409" y="45"/>
                <a:ext cx="2405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zh-CN" altLang="en-US" sz="3600" baseline="-25000">
                    <a:solidFill>
                      <a:srgbClr val="0033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华文新魏" panose="02010800040101010101" pitchFamily="2" charset="-122"/>
                  </a:rPr>
                  <a:t>学以致用，还要多与同学交流哟！</a:t>
                </a:r>
              </a:p>
            </p:txBody>
          </p:sp>
        </p:grpSp>
      </p:grp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84213" y="836613"/>
            <a:ext cx="7848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3200" b="1" i="1" dirty="0">
                <a:solidFill>
                  <a:srgbClr val="FF0066"/>
                </a:solidFill>
              </a:rPr>
              <a:t>y</a:t>
            </a:r>
            <a:r>
              <a:rPr lang="en-US" altLang="zh-CN" sz="3200" b="1" dirty="0">
                <a:solidFill>
                  <a:srgbClr val="FF0066"/>
                </a:solidFill>
              </a:rPr>
              <a:t>=1.60</a:t>
            </a:r>
            <a:r>
              <a:rPr lang="en-US" altLang="zh-CN" sz="3200" b="1" i="1" dirty="0">
                <a:solidFill>
                  <a:srgbClr val="FF0066"/>
                </a:solidFill>
              </a:rPr>
              <a:t>x</a:t>
            </a:r>
            <a:r>
              <a:rPr lang="en-US" altLang="zh-CN" sz="3200" b="1" dirty="0">
                <a:solidFill>
                  <a:srgbClr val="FF0066"/>
                </a:solidFill>
              </a:rPr>
              <a:t>+80   </a:t>
            </a:r>
            <a:r>
              <a:rPr lang="en-US" altLang="zh-CN" sz="3200" b="1" i="1" dirty="0">
                <a:solidFill>
                  <a:srgbClr val="FF0066"/>
                </a:solidFill>
              </a:rPr>
              <a:t>s</a:t>
            </a:r>
            <a:r>
              <a:rPr lang="en-US" altLang="zh-CN" sz="3200" b="1" baseline="-25000" dirty="0">
                <a:solidFill>
                  <a:srgbClr val="FF0066"/>
                </a:solidFill>
              </a:rPr>
              <a:t>1</a:t>
            </a:r>
            <a:r>
              <a:rPr lang="en-US" altLang="zh-CN" sz="3200" b="1" dirty="0">
                <a:solidFill>
                  <a:srgbClr val="FF0066"/>
                </a:solidFill>
              </a:rPr>
              <a:t>=0.2</a:t>
            </a:r>
            <a:r>
              <a:rPr lang="en-US" altLang="zh-CN" sz="3200" b="1" i="1" dirty="0">
                <a:solidFill>
                  <a:srgbClr val="FF0066"/>
                </a:solidFill>
              </a:rPr>
              <a:t>t     s</a:t>
            </a:r>
            <a:r>
              <a:rPr lang="en-US" altLang="zh-CN" sz="3200" b="1" baseline="-25000" dirty="0">
                <a:solidFill>
                  <a:srgbClr val="FF0066"/>
                </a:solidFill>
              </a:rPr>
              <a:t>2</a:t>
            </a:r>
            <a:r>
              <a:rPr lang="en-US" altLang="zh-CN" sz="3200" b="1" dirty="0">
                <a:solidFill>
                  <a:srgbClr val="FF0066"/>
                </a:solidFill>
              </a:rPr>
              <a:t>=3.5-0.2</a:t>
            </a:r>
            <a:r>
              <a:rPr lang="en-US" altLang="zh-CN" sz="3200" b="1" i="1" dirty="0">
                <a:solidFill>
                  <a:srgbClr val="FF0066"/>
                </a:solidFill>
              </a:rPr>
              <a:t>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5"/>
          <p:cNvSpPr txBox="1">
            <a:spLocks noChangeArrowheads="1"/>
          </p:cNvSpPr>
          <p:nvPr/>
        </p:nvSpPr>
        <p:spPr bwMode="auto">
          <a:xfrm>
            <a:off x="395288" y="981075"/>
            <a:ext cx="338455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　长江三峡大坝从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2003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年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6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月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1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日开始下闸蓄水，到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6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月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10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日，水库的水位由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106m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升至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135m.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假设这段时间按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220h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计算，且水位的上升可以看做是匀速的．</a:t>
            </a:r>
          </a:p>
        </p:txBody>
      </p:sp>
      <p:pic>
        <p:nvPicPr>
          <p:cNvPr id="10243" name="Picture 16" descr="无标题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549275"/>
            <a:ext cx="4995863" cy="395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WordArt 17"/>
          <p:cNvSpPr>
            <a:spLocks noChangeArrowheads="1" noChangeShapeType="1" noTextEdit="1"/>
          </p:cNvSpPr>
          <p:nvPr/>
        </p:nvSpPr>
        <p:spPr bwMode="auto">
          <a:xfrm>
            <a:off x="539750" y="476250"/>
            <a:ext cx="2743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8999"/>
                    </a:srgbClr>
                  </a:outerShdw>
                </a:effectLst>
                <a:latin typeface="宋体" panose="02010600030101010101" pitchFamily="2" charset="-122"/>
              </a:rPr>
              <a:t>一起探究</a:t>
            </a:r>
          </a:p>
        </p:txBody>
      </p:sp>
      <p:sp>
        <p:nvSpPr>
          <p:cNvPr id="10245" name="Text Box 18"/>
          <p:cNvSpPr txBox="1">
            <a:spLocks noChangeArrowheads="1"/>
          </p:cNvSpPr>
          <p:nvPr/>
        </p:nvSpPr>
        <p:spPr bwMode="auto">
          <a:xfrm>
            <a:off x="611188" y="4437063"/>
            <a:ext cx="8208962" cy="217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１、在这段时间内，水库的水位</a:t>
            </a:r>
            <a:r>
              <a:rPr lang="en-US" altLang="zh-CN" sz="3200" i="1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zh-CN" altLang="en-US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m</a:t>
            </a:r>
            <a:r>
              <a:rPr lang="zh-CN" altLang="en-US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）与下闸蓄水的时间</a:t>
            </a:r>
            <a:r>
              <a:rPr lang="en-US" altLang="zh-CN" sz="3200" i="1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t</a:t>
            </a:r>
            <a:r>
              <a:rPr lang="en-US" altLang="zh-CN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(h)</a:t>
            </a:r>
            <a:r>
              <a:rPr lang="zh-CN" altLang="en-US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之间的函数关系式是怎样的？这个函数是一次函数吗？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２、如果把这个一次函数写成</a:t>
            </a:r>
            <a:r>
              <a:rPr lang="en-US" altLang="zh-CN" sz="3200" i="1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en-US" altLang="zh-CN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=</a:t>
            </a:r>
            <a:r>
              <a:rPr lang="en-US" altLang="zh-CN" sz="3200" i="1" u="sng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kx</a:t>
            </a:r>
            <a:r>
              <a:rPr lang="en-US" altLang="zh-CN" sz="3200" u="sng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+</a:t>
            </a:r>
            <a:r>
              <a:rPr lang="en-US" altLang="zh-CN" sz="3200" i="1" u="sng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b</a:t>
            </a:r>
            <a:r>
              <a:rPr lang="zh-CN" altLang="en-US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的形式，请指出</a:t>
            </a:r>
            <a:r>
              <a:rPr lang="en-US" altLang="zh-CN" sz="3200" i="1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k</a:t>
            </a:r>
            <a:r>
              <a:rPr lang="zh-CN" altLang="en-US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与</a:t>
            </a:r>
            <a:r>
              <a:rPr lang="en-US" altLang="zh-CN" sz="3200" i="1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b</a:t>
            </a:r>
            <a:r>
              <a:rPr lang="zh-CN" altLang="en-US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的值</a:t>
            </a:r>
            <a:r>
              <a:rPr lang="en-US" altLang="zh-CN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3</a:t>
            </a:r>
            <a:r>
              <a:rPr lang="zh-CN" altLang="en-US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、请指出这个一次函数的自变量的取值范围</a:t>
            </a:r>
            <a:r>
              <a:rPr lang="en-US" altLang="zh-CN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4</a:t>
            </a:r>
            <a:r>
              <a:rPr lang="zh-CN" altLang="en-US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、下闸蓄水</a:t>
            </a:r>
            <a:r>
              <a:rPr lang="en-US" altLang="zh-CN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55h</a:t>
            </a:r>
            <a:r>
              <a:rPr lang="zh-CN" altLang="en-US" sz="3200" u="sng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时，水库的水位是多高？</a:t>
            </a:r>
          </a:p>
        </p:txBody>
      </p:sp>
    </p:spTree>
  </p:cSld>
  <p:clrMapOvr>
    <a:masterClrMapping/>
  </p:clrMapOvr>
  <p:transition>
    <p:wheel spokes="2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2484438" y="1196975"/>
            <a:ext cx="5761037" cy="400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答案：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１、</a:t>
            </a:r>
            <a:r>
              <a:rPr lang="en-US" altLang="zh-CN" sz="4000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与</a:t>
            </a:r>
            <a:r>
              <a:rPr lang="en-US" altLang="zh-CN" sz="4000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之间的函数关系式为：                 </a:t>
            </a:r>
            <a:r>
              <a:rPr lang="zh-CN" altLang="en-US" sz="4000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     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,  </a:t>
            </a:r>
            <a:r>
              <a:rPr lang="en-US" altLang="zh-CN" sz="4000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是</a:t>
            </a:r>
            <a:r>
              <a:rPr lang="en-US" altLang="zh-CN" sz="4000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的一次函数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２、             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,   </a:t>
            </a:r>
            <a:r>
              <a:rPr lang="en-US" altLang="zh-CN" sz="4000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b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=106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 3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、自变量</a:t>
            </a:r>
            <a:r>
              <a:rPr lang="en-US" altLang="zh-CN" sz="4000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的取值范围是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0≤</a:t>
            </a:r>
            <a:r>
              <a:rPr lang="en-US" altLang="zh-CN" sz="4000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 </a:t>
            </a:r>
            <a:r>
              <a:rPr lang="en-US" altLang="zh-CN" sz="4000" b="1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t</a:t>
            </a:r>
            <a:r>
              <a:rPr lang="en-US" altLang="zh-CN" sz="40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≤ 220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40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4</a:t>
            </a:r>
            <a:r>
              <a:rPr lang="zh-CN" altLang="en-US" sz="40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、当</a:t>
            </a:r>
            <a:r>
              <a:rPr lang="en-US" altLang="zh-CN" sz="4000" b="1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t</a:t>
            </a:r>
            <a:r>
              <a:rPr lang="en-US" altLang="zh-CN" sz="40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=55</a:t>
            </a:r>
            <a:r>
              <a:rPr lang="zh-CN" altLang="en-US" sz="40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时</a:t>
            </a:r>
            <a:r>
              <a:rPr lang="en-US" altLang="zh-CN" sz="40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,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4000" b="1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                                                    </a:t>
            </a:r>
            <a:r>
              <a:rPr lang="en-US" altLang="zh-CN" sz="4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rPr>
              <a:t>(m)</a:t>
            </a: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3203575" y="2276475"/>
          <a:ext cx="17272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3" imgW="952500" imgH="393700" progId="Equation.DSMT4">
                  <p:embed/>
                </p:oleObj>
              </mc:Choice>
              <mc:Fallback>
                <p:oleObj r:id="rId3" imgW="952500" imgH="393700" progId="Equation.DSMT4">
                  <p:embed/>
                  <p:pic>
                    <p:nvPicPr>
                      <p:cNvPr id="0" name="图片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276475"/>
                        <a:ext cx="172720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132138" y="2852738"/>
          <a:ext cx="115252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5" imgW="533400" imgH="393700" progId="Equation.DSMT4">
                  <p:embed/>
                </p:oleObj>
              </mc:Choice>
              <mc:Fallback>
                <p:oleObj r:id="rId5" imgW="533400" imgH="393700" progId="Equation.DSMT4">
                  <p:embed/>
                  <p:pic>
                    <p:nvPicPr>
                      <p:cNvPr id="0" name="图片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2852738"/>
                        <a:ext cx="1152525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2916238" y="4594225"/>
          <a:ext cx="4105275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7" imgW="1625600" imgH="393700" progId="Equation.DSMT4">
                  <p:embed/>
                </p:oleObj>
              </mc:Choice>
              <mc:Fallback>
                <p:oleObj r:id="rId7" imgW="1625600" imgH="393700" progId="Equation.DSMT4">
                  <p:embed/>
                  <p:pic>
                    <p:nvPicPr>
                      <p:cNvPr id="0" name="图片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4594225"/>
                        <a:ext cx="4105275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WWW.2PPT.COM&#10;">
  <a:themeElements>
    <a:clrScheme name="www.7cxk.com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ww.7cxk.com1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ww.7cxk.co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635</Words>
  <Application>Microsoft Office PowerPoint</Application>
  <PresentationFormat>全屏显示(4:3)</PresentationFormat>
  <Paragraphs>59</Paragraphs>
  <Slides>14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黑体</vt:lpstr>
      <vt:lpstr>华文彩云</vt:lpstr>
      <vt:lpstr>华文新魏</vt:lpstr>
      <vt:lpstr>隶书</vt:lpstr>
      <vt:lpstr>宋体</vt:lpstr>
      <vt:lpstr>微软雅黑</vt:lpstr>
      <vt:lpstr>Arial</vt:lpstr>
      <vt:lpstr>Calibri</vt:lpstr>
      <vt:lpstr>Times New Roman</vt:lpstr>
      <vt:lpstr>Wingdings</vt:lpstr>
      <vt:lpstr>WWW.2PPT.COM
</vt:lpstr>
      <vt:lpstr>Equation.DSMT4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作业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2018-07-14T02:02:00Z</dcterms:created>
  <dcterms:modified xsi:type="dcterms:W3CDTF">2023-01-16T16:56:40Z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BAF80D73609444218358A8D9D2A4E19A</vt:lpwstr>
  </property>
  <property fmtid="{D5CDD505-2E9C-101B-9397-08002B2CF9AE}" pid="3" name="KSOProductBuildVer">
    <vt:lpwstr>2052-11.1.0.11194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