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1E864-7FAD-4708-8F74-7E4C8D6B42B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93873-97B6-4651-9FAF-CC4A540AFD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93873-97B6-4651-9FAF-CC4A540AFD2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67EE9-9859-4A0C-B6FC-8658E7AAFBF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C5F0D-42FD-4EE9-8D5B-8162C88ABF2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41AF9-08A0-4951-8E5B-E94D55FF96D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81102-3447-48F2-A635-F9A71ACECAF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932A6-9AB6-4318-B3DC-A3F4BFD0955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33158-9F60-449C-A4A2-D90C1D531AD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822E6-5FED-44A8-B521-748AB63711B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96EB1-5CF8-4FD1-A403-5FB83D0375B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602AC-77D3-4C7B-9009-E968069B923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FAC22-FEC7-47E2-9FDB-A891760E60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1C45C-7C78-4DDD-A190-1549B8B445A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BB89E48-578D-4911-B094-8F7E77C2EEA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716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500" b="1" i="1" dirty="0">
                <a:latin typeface="Aharoni" pitchFamily="2" charset="-79"/>
                <a:cs typeface="Aharoni" pitchFamily="2" charset="-79"/>
              </a:rPr>
              <a:t>Asia</a:t>
            </a:r>
          </a:p>
        </p:txBody>
      </p:sp>
      <p:sp>
        <p:nvSpPr>
          <p:cNvPr id="3" name="矩形 2"/>
          <p:cNvSpPr/>
          <p:nvPr/>
        </p:nvSpPr>
        <p:spPr>
          <a:xfrm>
            <a:off x="3760559" y="3505200"/>
            <a:ext cx="16228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000" b="1" dirty="0" smtClean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itchFamily="18" charset="0"/>
              </a:rPr>
              <a:t>Task</a:t>
            </a:r>
            <a:endParaRPr lang="zh-CN" altLang="en-US" sz="6000" b="1" dirty="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aramond Pro Bold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24754" y="57150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642350" cy="569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the second largest  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意为“第二大”；形容词最高级前有序数词、物主代词、指示代词或名词所有格等限定词修饰时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最高级前不用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the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。</a:t>
            </a:r>
          </a:p>
          <a:p>
            <a:pPr algn="l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如</a:t>
            </a:r>
            <a:r>
              <a:rPr lang="en-US" altLang="zh-CN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: </a:t>
            </a:r>
            <a:r>
              <a:rPr lang="en-US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The Yellow River is the second longest river in </a:t>
            </a:r>
            <a:r>
              <a:rPr lang="en-US" sz="3200" b="1" dirty="0" err="1">
                <a:latin typeface="Times New Roman" panose="02020603050405020304" pitchFamily="18" charset="0"/>
                <a:sym typeface="Arial" panose="020B0604020202020204" pitchFamily="34" charset="0"/>
              </a:rPr>
              <a:t>China.黄河是中国第二长河</a:t>
            </a:r>
            <a:r>
              <a:rPr lang="en-US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。</a:t>
            </a:r>
          </a:p>
          <a:p>
            <a:pPr algn="l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population 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意为“人口”</a:t>
            </a:r>
          </a:p>
          <a:p>
            <a:pPr algn="l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 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the population of...     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意为“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……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的人口”，</a:t>
            </a:r>
          </a:p>
          <a:p>
            <a:pPr algn="l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例如：</a:t>
            </a:r>
            <a:r>
              <a:rPr lang="zh-CN" altLang="en-US" sz="3200" b="1" dirty="0">
                <a:latin typeface="Times New Roman" panose="02020603050405020304" pitchFamily="18" charset="0"/>
              </a:rPr>
              <a:t>我们国家的人口已增长到了</a:t>
            </a:r>
            <a:r>
              <a:rPr lang="en-US" sz="3200" b="1" dirty="0">
                <a:latin typeface="Times New Roman" panose="02020603050405020304" pitchFamily="18" charset="0"/>
              </a:rPr>
              <a:t>13 </a:t>
            </a:r>
            <a:r>
              <a:rPr lang="zh-CN" altLang="en-US" sz="3200" b="1" dirty="0">
                <a:latin typeface="Times New Roman" panose="02020603050405020304" pitchFamily="18" charset="0"/>
              </a:rPr>
              <a:t>亿。 </a:t>
            </a:r>
          </a:p>
          <a:p>
            <a:pPr algn="l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</a:rPr>
              <a:t>The population of our country has increased to 1.3 billion.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642350" cy="574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famous for 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IT industry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因信息技术产业著名</a:t>
            </a:r>
          </a:p>
          <a:p>
            <a:pPr algn="l">
              <a:lnSpc>
                <a:spcPct val="11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be famous for  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因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而著名</a:t>
            </a:r>
          </a:p>
          <a:p>
            <a:pPr algn="l">
              <a:lnSpc>
                <a:spcPct val="11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be famous as     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作为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而著名</a:t>
            </a:r>
          </a:p>
          <a:p>
            <a:pPr algn="l">
              <a:lnSpc>
                <a:spcPct val="11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e.g. </a:t>
            </a:r>
            <a:r>
              <a:rPr lang="zh-CN" altLang="en-US" sz="3200" b="1" dirty="0">
                <a:latin typeface="Times New Roman" panose="02020603050405020304" pitchFamily="18" charset="0"/>
              </a:rPr>
              <a:t>中国因万里长城而闻名。</a:t>
            </a:r>
          </a:p>
          <a:p>
            <a:pPr algn="l">
              <a:lnSpc>
                <a:spcPct val="11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China is famous for the Great Wall.</a:t>
            </a:r>
          </a:p>
          <a:p>
            <a:pPr algn="l">
              <a:lnSpc>
                <a:spcPct val="11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作为一名作家，韩寒很著名。</a:t>
            </a:r>
          </a:p>
          <a:p>
            <a:pPr algn="l">
              <a:lnSpc>
                <a:spcPct val="11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Han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Han</a:t>
            </a:r>
            <a:r>
              <a:rPr lang="en-US" altLang="zh-CN" sz="3200" b="1" dirty="0">
                <a:latin typeface="Times New Roman" panose="02020603050405020304" pitchFamily="18" charset="0"/>
              </a:rPr>
              <a:t> is famous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as a writer.</a:t>
            </a:r>
          </a:p>
          <a:p>
            <a:pPr algn="l">
              <a:lnSpc>
                <a:spcPct val="11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endParaRPr lang="en-US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468313" y="620713"/>
            <a:ext cx="8353425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200" b="1">
                <a:solidFill>
                  <a:srgbClr val="0000FF"/>
                </a:solidFill>
              </a:rPr>
              <a:t>Millie is writing an introduction to India. Help her complete her article with the information in Part A.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45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 think (1) _______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is a great country to visit. It lies in 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(2) ___________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, next to 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(3) ____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_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___,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China and Nepal. Its capital city is 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(4) _______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_.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People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in India mainly speak (5) ______, but their second language is (6)_______, so it is not too difficult to communicate with the local people. India has the (7)_______ largest population in the world. There are over (8)__________ people there. Rice and (9)_______ are their main crops. India has a large iron and (10)_______ industry. It is also famous for its IT industry.</a:t>
            </a:r>
            <a:endParaRPr lang="en-US" sz="3600">
              <a:latin typeface="Times New Roman" panose="02020603050405020304" pitchFamily="18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274888" y="266700"/>
            <a:ext cx="2447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India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2060575" y="771525"/>
            <a:ext cx="2447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South Asia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6462713" y="765175"/>
            <a:ext cx="19446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Pakistan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6391275" y="1196975"/>
            <a:ext cx="2447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New Delhi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5857875" y="1628775"/>
            <a:ext cx="2447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Hindi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4638675" y="2205038"/>
            <a:ext cx="2447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English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4638675" y="3068638"/>
            <a:ext cx="2447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second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762000" y="4114800"/>
            <a:ext cx="2447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one billion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1322388" y="4632325"/>
            <a:ext cx="2447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wheat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3657600" y="5181600"/>
            <a:ext cx="2447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steel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utoUpdateAnimBg="0"/>
      <p:bldP spid="84996" grpId="0" autoUpdateAnimBg="0"/>
      <p:bldP spid="84997" grpId="0" autoUpdateAnimBg="0"/>
      <p:bldP spid="84998" grpId="0" autoUpdateAnimBg="0"/>
      <p:bldP spid="84999" grpId="0" autoUpdateAnimBg="0"/>
      <p:bldP spid="85000" grpId="0" autoUpdateAnimBg="0"/>
      <p:bldP spid="85001" grpId="0" autoUpdateAnimBg="0"/>
      <p:bldP spid="85002" grpId="0" autoUpdateAnimBg="0"/>
      <p:bldP spid="85003" grpId="0" autoUpdateAnimBg="0"/>
      <p:bldP spid="8500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250825" y="476250"/>
            <a:ext cx="8642350" cy="457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India has many 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11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) _________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and fairs. A festival ia celebrated in some part of the country every day. Traditional clothese for Indian women are (12)______. You may have seen them in India films.</a:t>
            </a:r>
          </a:p>
          <a:p>
            <a:pPr algn="l">
              <a:lnSpc>
                <a:spcPct val="11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There are some famous attrations in India. The (13)___________ is well worth a visit. It is one of the wonders of the world.</a:t>
            </a:r>
            <a:endParaRPr lang="en-US" sz="3600">
              <a:latin typeface="Times New Roman" panose="02020603050405020304" pitchFamily="18" charset="0"/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4000500" y="549275"/>
            <a:ext cx="2447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festivals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3276600" y="22098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saris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1127125" y="3929063"/>
            <a:ext cx="3095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Taj Mahal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utoUpdateAnimBg="0"/>
      <p:bldP spid="86020" grpId="0" autoUpdateAnimBg="0"/>
      <p:bldP spid="8602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WordArt 2" descr="纸袋"/>
          <p:cNvSpPr>
            <a:spLocks noChangeArrowheads="1" noChangeShapeType="1"/>
          </p:cNvSpPr>
          <p:nvPr/>
        </p:nvSpPr>
        <p:spPr bwMode="auto">
          <a:xfrm>
            <a:off x="2627313" y="404813"/>
            <a:ext cx="38163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dirty="0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Summary</a:t>
            </a:r>
            <a:endParaRPr lang="zh-CN" altLang="en-US" sz="3600" b="1" dirty="0">
              <a:ln w="9525">
                <a:solidFill>
                  <a:srgbClr val="008000"/>
                </a:solidFill>
                <a:rou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78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684213" y="1341438"/>
            <a:ext cx="8280400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FF"/>
                </a:solidFill>
              </a:rPr>
              <a:t>How to write an article about </a:t>
            </a:r>
            <a:r>
              <a:rPr lang="en-US" altLang="zh-CN" sz="3200" b="1" dirty="0">
                <a:solidFill>
                  <a:srgbClr val="0000FF"/>
                </a:solidFill>
              </a:rPr>
              <a:t>a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</a:rPr>
              <a:t>country you suggest </a:t>
            </a:r>
            <a:r>
              <a:rPr lang="en-US" sz="3200" b="1" dirty="0">
                <a:solidFill>
                  <a:srgbClr val="0000FF"/>
                </a:solidFill>
              </a:rPr>
              <a:t>: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Paragraph 1:  location, capital city</a:t>
            </a:r>
            <a:endParaRPr lang="en-US" sz="3600" b="1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Paragraph 2:  language, population, economy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3. What did he/she do?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4. Why do you admire him/her?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468313" y="1700213"/>
            <a:ext cx="8353425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FF"/>
                </a:solidFill>
              </a:rPr>
              <a:t>Now prepare your own article. Look for information using the Internet, books or magazines. Remember to make some notes before writing your article.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3203575" y="260350"/>
            <a:ext cx="267335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48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Writing</a:t>
            </a:r>
          </a:p>
        </p:txBody>
      </p:sp>
      <p:sp>
        <p:nvSpPr>
          <p:cNvPr id="88068" name="AutoShape 4" descr="u=1001312368,676235791&amp;fm=21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8069" name="AutoShape 5" descr="u=1001312368,676235791&amp;fm=21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88070" name="Picture 6" descr="4_100442_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5963" y="4941888"/>
            <a:ext cx="3094037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WordArt 2"/>
          <p:cNvSpPr>
            <a:spLocks noChangeArrowheads="1" noChangeShapeType="1"/>
          </p:cNvSpPr>
          <p:nvPr/>
        </p:nvSpPr>
        <p:spPr bwMode="auto">
          <a:xfrm>
            <a:off x="2484438" y="404813"/>
            <a:ext cx="3960812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Homework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8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1116013" y="2276475"/>
            <a:ext cx="67691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1. Revise all the new words and the language points  in this unit.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2. Complete your workbook </a:t>
            </a:r>
            <a:r>
              <a:rPr lang="en-US" sz="3600" b="1" dirty="0" err="1">
                <a:latin typeface="Times New Roman" panose="02020603050405020304" pitchFamily="18" charset="0"/>
              </a:rPr>
              <a:t>exx</a:t>
            </a:r>
            <a:r>
              <a:rPr lang="en-US" sz="3600" b="1" dirty="0" smtClean="0">
                <a:latin typeface="Times New Roman" panose="02020603050405020304" pitchFamily="18" charset="0"/>
              </a:rPr>
              <a:t>. </a:t>
            </a:r>
            <a:endParaRPr lang="en-US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539750" y="404813"/>
            <a:ext cx="7993063" cy="10064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6000" b="1" dirty="0">
                <a:solidFill>
                  <a:srgbClr val="FF00FF"/>
                </a:solidFill>
              </a:rPr>
              <a:t>Check the preview 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827088" y="2565400"/>
            <a:ext cx="7993062" cy="1676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Read aloud the new words and tell the meanings of them.</a:t>
            </a:r>
            <a:r>
              <a:rPr lang="en-US" sz="6000" b="1" dirty="0">
                <a:solidFill>
                  <a:srgbClr val="FF00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utoUpdateAnimBg="0"/>
      <p:bldP spid="7373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323850" y="358775"/>
            <a:ext cx="3744913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  <a:spcBef>
                <a:spcPct val="5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Hindi</a:t>
            </a:r>
            <a:r>
              <a:rPr 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n</a:t>
            </a:r>
            <a:r>
              <a:rPr 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.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billion</a:t>
            </a:r>
            <a:r>
              <a:rPr 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   n</a:t>
            </a: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um</a:t>
            </a:r>
            <a:r>
              <a:rPr 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.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population</a:t>
            </a:r>
            <a:r>
              <a:rPr 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  n.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iron</a:t>
            </a:r>
            <a:r>
              <a:rPr 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  n.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IT     abbr.</a:t>
            </a:r>
            <a:r>
              <a:rPr 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technology</a:t>
            </a:r>
            <a:r>
              <a:rPr 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 n.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custom    n.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fair</a:t>
            </a:r>
            <a:r>
              <a:rPr 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 n.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sari</a:t>
            </a:r>
            <a:r>
              <a:rPr 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n</a:t>
            </a:r>
            <a:r>
              <a:rPr 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.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Indian   adj.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103688" y="404813"/>
            <a:ext cx="5040312" cy="598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5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印地语</a:t>
            </a:r>
          </a:p>
          <a:p>
            <a:pPr algn="l">
              <a:lnSpc>
                <a:spcPct val="85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十亿</a:t>
            </a:r>
          </a:p>
          <a:p>
            <a:pPr algn="l">
              <a:lnSpc>
                <a:spcPct val="85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人口</a:t>
            </a:r>
          </a:p>
          <a:p>
            <a:pPr algn="l">
              <a:lnSpc>
                <a:spcPct val="85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铁</a:t>
            </a:r>
          </a:p>
          <a:p>
            <a:pPr algn="l">
              <a:lnSpc>
                <a:spcPct val="85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信息技术</a:t>
            </a:r>
          </a:p>
          <a:p>
            <a:pPr algn="l">
              <a:lnSpc>
                <a:spcPct val="85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技术</a:t>
            </a:r>
          </a:p>
          <a:p>
            <a:pPr algn="l">
              <a:lnSpc>
                <a:spcPct val="85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风俗，习俗</a:t>
            </a:r>
          </a:p>
          <a:p>
            <a:pPr algn="l">
              <a:lnSpc>
                <a:spcPct val="85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集市；庙会；展览会</a:t>
            </a:r>
          </a:p>
          <a:p>
            <a:pPr algn="l">
              <a:lnSpc>
                <a:spcPct val="85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莎丽（印度妇女民族服饰）</a:t>
            </a:r>
          </a:p>
          <a:p>
            <a:pPr algn="l">
              <a:lnSpc>
                <a:spcPct val="85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印度（人）的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909638"/>
            <a:ext cx="8351837" cy="5256212"/>
          </a:xfrm>
          <a:noFill/>
        </p:spPr>
        <p:txBody>
          <a:bodyPr/>
          <a:lstStyle/>
          <a:p>
            <a:pPr marL="0" indent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Talking about </a:t>
            </a:r>
            <a:r>
              <a:rPr lang="zh-CN" altLang="en-US" sz="3600" b="1" dirty="0">
                <a:latin typeface="Times New Roman" panose="02020603050405020304" pitchFamily="18" charset="0"/>
              </a:rPr>
              <a:t>places of interest around the world: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sz="3600" b="1" dirty="0">
                <a:solidFill>
                  <a:srgbClr val="336600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Which Asian country would you like to visit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sz="3600" b="1" dirty="0">
                <a:solidFill>
                  <a:srgbClr val="CC00CC"/>
                </a:solidFill>
                <a:latin typeface="Times New Roman" panose="02020603050405020304" pitchFamily="18" charset="0"/>
              </a:rPr>
              <a:t>B: </a:t>
            </a:r>
            <a:r>
              <a:rPr lang="zh-CN" altLang="en-US" sz="3600" b="1" dirty="0">
                <a:solidFill>
                  <a:srgbClr val="CC00CC"/>
                </a:solidFill>
                <a:latin typeface="Times New Roman" panose="02020603050405020304" pitchFamily="18" charset="0"/>
              </a:rPr>
              <a:t>I'd like to visit ...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A: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Where is ...?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sz="3600" b="1" dirty="0">
                <a:solidFill>
                  <a:srgbClr val="CC00CC"/>
                </a:solidFill>
                <a:latin typeface="Times New Roman" panose="02020603050405020304" pitchFamily="18" charset="0"/>
              </a:rPr>
              <a:t>B:</a:t>
            </a:r>
            <a:r>
              <a:rPr lang="zh-CN" altLang="en-US" sz="3600" b="1" dirty="0">
                <a:solidFill>
                  <a:srgbClr val="CC00CC"/>
                </a:solidFill>
                <a:latin typeface="Times New Roman" panose="02020603050405020304" pitchFamily="18" charset="0"/>
              </a:rPr>
              <a:t> It's in ...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A: What can you do there?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solidFill>
                  <a:srgbClr val="CC00CC"/>
                </a:solidFill>
                <a:latin typeface="Times New Roman" panose="02020603050405020304" pitchFamily="18" charset="0"/>
              </a:rPr>
              <a:t>B: I can... </a:t>
            </a:r>
            <a:endParaRPr lang="en-US" sz="3600" b="1" dirty="0">
              <a:solidFill>
                <a:srgbClr val="CC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779" name="WordArt 3" descr="窄竖线"/>
          <p:cNvSpPr>
            <a:spLocks noChangeArrowheads="1" noChangeShapeType="1"/>
          </p:cNvSpPr>
          <p:nvPr/>
        </p:nvSpPr>
        <p:spPr bwMode="auto">
          <a:xfrm>
            <a:off x="2628900" y="44450"/>
            <a:ext cx="3168650" cy="108108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37120"/>
              </a:avLst>
            </a:prstTxWarp>
          </a:bodyPr>
          <a:lstStyle/>
          <a:p>
            <a:r>
              <a:rPr lang="en-US" altLang="zh-CN" sz="4400" b="1" kern="10" dirty="0">
                <a:ln w="12700">
                  <a:solidFill>
                    <a:srgbClr val="000000"/>
                  </a:solidFill>
                  <a:rou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808080">
                      <a:alpha val="78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Lead-in</a:t>
            </a:r>
            <a:endParaRPr lang="zh-CN" altLang="en-US" sz="4400" b="1" kern="10" dirty="0">
              <a:ln w="12700">
                <a:solidFill>
                  <a:srgbClr val="000000"/>
                </a:solidFill>
                <a:rou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>
                <a:outerShdw dist="45791" dir="2021404" algn="ctr" rotWithShape="0">
                  <a:srgbClr val="808080">
                    <a:alpha val="78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466724" y="228600"/>
            <a:ext cx="8353425" cy="561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00FF"/>
                </a:solidFill>
              </a:rPr>
              <a:t>Miss Thompson asked the Class 1, Grade 9 students to suggest a country in Asia for them to visit. Millie would like to suggest India, and she has prepared some notes of it. Read her notes and answer some questions.</a:t>
            </a:r>
          </a:p>
        </p:txBody>
      </p:sp>
      <p:sp>
        <p:nvSpPr>
          <p:cNvPr id="76803" name="AutoShape 3" descr="u=1129282085,1961346698&amp;fm=21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6804" name="AutoShape 4" descr="u=1129282085,1961346698&amp;fm=21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250825" y="547688"/>
            <a:ext cx="8713788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Where is India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</a:p>
          <a:p>
            <a:pPr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7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Do you know the capital city of India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</a:p>
          <a:p>
            <a:pPr>
              <a:spcBef>
                <a:spcPct val="70000"/>
              </a:spcBef>
              <a:buFont typeface="Arial" panose="020B0604020202020204" pitchFamily="34" charset="0"/>
              <a:buNone/>
            </a:pP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0"/>
              </a:lnSpc>
              <a:buFont typeface="Arial" panose="020B0604020202020204" pitchFamily="34" charset="0"/>
              <a:buNone/>
            </a:pP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What languages do they speak?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0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539750" y="1123950"/>
            <a:ext cx="74168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It's in South Asia, next to Pakistan, China and Nepal</a:t>
            </a:r>
            <a:r>
              <a:rPr 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541338" y="3070225"/>
            <a:ext cx="51133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New Delhi.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611188" y="4440238"/>
            <a:ext cx="8532812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They mainly speak Hindi. Their second language is English.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  <p:bldP spid="77827" grpId="0" autoUpdateAnimBg="0"/>
      <p:bldP spid="77828" grpId="0" autoUpdateAnimBg="0"/>
      <p:bldP spid="7782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713788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4.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What's the population of India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5. What are the main gain crops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in India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4000" b="1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6. What are the main industries in India?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684213" y="1055688"/>
            <a:ext cx="8281987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India has the second largest population in the world. There are over one billion people there. 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684213" y="3644900"/>
            <a:ext cx="7993062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Rice and wheat.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684213" y="5229225"/>
            <a:ext cx="7993062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It has large iron and steel industry and it is also famous for its IT industry.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51" grpId="0" autoUpdateAnimBg="0"/>
      <p:bldP spid="78852" grpId="0" autoUpdateAnimBg="0"/>
      <p:bldP spid="7885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713788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What do Indian women usually wear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8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Are there any attractions in India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4000" b="1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3600" b="1">
              <a:solidFill>
                <a:srgbClr val="0000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684213" y="1270000"/>
            <a:ext cx="8281987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Traditional clothes for Indian women are saris.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684213" y="3644900"/>
            <a:ext cx="79930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Yes. The Taj Mahal is one of the wonders of the world.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  <p:bldP spid="79875" grpId="0" autoUpdateAnimBg="0"/>
      <p:bldP spid="7987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213" y="0"/>
            <a:ext cx="3609975" cy="908050"/>
          </a:xfrm>
          <a:noFill/>
        </p:spPr>
        <p:txBody>
          <a:bodyPr/>
          <a:lstStyle/>
          <a:p>
            <a:pPr algn="l"/>
            <a:r>
              <a:rPr lang="en-US" b="1" i="1" dirty="0">
                <a:solidFill>
                  <a:srgbClr val="FF00FF"/>
                </a:solidFill>
              </a:rPr>
              <a:t>Explanation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4925" y="958850"/>
            <a:ext cx="9109075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1.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English 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as 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a second language </a:t>
            </a:r>
            <a:r>
              <a:rPr lang="zh-CN" altLang="en-US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英语作为第二语言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algn="l">
              <a:lnSpc>
                <a:spcPct val="12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as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作介词，意思是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"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作为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"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"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以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身份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"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。</a:t>
            </a:r>
          </a:p>
          <a:p>
            <a:pPr algn="l">
              <a:lnSpc>
                <a:spcPct val="12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例如：</a:t>
            </a:r>
            <a:r>
              <a:rPr lang="en-US" altLang="zh-CN" sz="3200" b="1" dirty="0">
                <a:latin typeface="Times New Roman" panose="02020603050405020304" pitchFamily="18" charset="0"/>
              </a:rPr>
              <a:t>He came to China as a tourist five years ago.</a:t>
            </a:r>
            <a:r>
              <a:rPr lang="zh-CN" altLang="en-US" sz="3200" b="1" dirty="0">
                <a:latin typeface="Times New Roman" panose="02020603050405020304" pitchFamily="18" charset="0"/>
              </a:rPr>
              <a:t>他五年前以游客的身份来过中国。</a:t>
            </a:r>
          </a:p>
          <a:p>
            <a:pPr algn="l">
              <a:lnSpc>
                <a:spcPct val="12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2. 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the second largest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population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in the world</a:t>
            </a:r>
          </a:p>
          <a:p>
            <a:pPr algn="l">
              <a:lnSpc>
                <a:spcPct val="12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</a:t>
            </a:r>
            <a:r>
              <a:rPr lang="zh-CN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世界上第二大人口国</a:t>
            </a: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</a:p>
          <a:p>
            <a:pPr algn="l">
              <a:lnSpc>
                <a:spcPct val="12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endParaRPr lang="en-US" sz="3200" b="1" dirty="0">
              <a:solidFill>
                <a:srgbClr val="CC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887</Words>
  <Application>Microsoft Office PowerPoint</Application>
  <PresentationFormat>全屏显示(4:3)</PresentationFormat>
  <Paragraphs>110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Adobe Garamond Pro Bold</vt:lpstr>
      <vt:lpstr>Aharoni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Explanation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2023-01-16T16:56:50Z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11A15DBE03174239899617512D2C572C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