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notesMasterIdLst>
    <p:notesMasterId r:id="rId14"/>
  </p:notesMasterIdLst>
  <p:handoutMasterIdLst>
    <p:handoutMasterId r:id="rId15"/>
  </p:handoutMasterIdLst>
  <p:sldIdLst>
    <p:sldId id="272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4EA"/>
    <a:srgbClr val="2188D1"/>
    <a:srgbClr val="139DE1"/>
    <a:srgbClr val="F4963A"/>
    <a:srgbClr val="F28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64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EAE0680-91C0-467B-AEB4-13AF9C68930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E12C3D8A-B505-4759-916B-0886A161F0E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B10D32AC-1B45-4786-A268-6D63F06CB9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0A358E54-EB30-4270-A752-58E57828F63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D43B2A69-B748-458E-9921-47AD60FF608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E99A3A84-8C31-4AFD-833A-AFBE5064878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C4B238AA-B6E4-4CDD-B164-3F7138F384A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288E8489-D28F-4C38-8F6B-D4267915C86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73E7156D-246E-4B98-889F-89383EF83FC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F5456D04-739A-4E88-A35A-3E124B3F8B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75CFD957-F66A-4C6B-82FC-FACFB973D4D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ED64E48-4017-4FCB-B99D-F0C1D95A78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8331F87-62B1-4255-BE03-308375A163A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05EBE5C-8190-4094-BE92-18AAE6C14E0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DEBBEE9-F116-4E48-ABBD-50E61BC8C70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634FE5F-62C0-474E-A507-AF305739C0F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48EABF6-E0FB-4F6D-B839-0B3B512695D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7E69967-7824-4F1F-86D2-90215818C43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9525" y="720725"/>
            <a:ext cx="9158288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-11113" y="5067300"/>
            <a:ext cx="9166226" cy="111125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11113" y="1757363"/>
            <a:ext cx="9159876" cy="3225800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11113" y="720725"/>
            <a:ext cx="9166226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87500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295">
              <a:defRPr/>
            </a:pPr>
            <a:r>
              <a:rPr lang="en-US" altLang="zh-CN" sz="4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4.5 </a:t>
            </a:r>
            <a:r>
              <a:rPr lang="zh-CN" altLang="en-US" sz="4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一元二次方程根的判别式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88230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up 33"/>
          <p:cNvGrpSpPr/>
          <p:nvPr/>
        </p:nvGrpSpPr>
        <p:grpSpPr bwMode="auto">
          <a:xfrm>
            <a:off x="660400" y="2058988"/>
            <a:ext cx="7531100" cy="2816225"/>
            <a:chOff x="416" y="1010"/>
            <a:chExt cx="4744" cy="2364"/>
          </a:xfrm>
        </p:grpSpPr>
        <p:sp>
          <p:nvSpPr>
            <p:cNvPr id="34818" name="Text Box 6"/>
            <p:cNvSpPr txBox="1">
              <a:spLocks noChangeArrowheads="1"/>
            </p:cNvSpPr>
            <p:nvPr/>
          </p:nvSpPr>
          <p:spPr bwMode="auto">
            <a:xfrm>
              <a:off x="600" y="1010"/>
              <a:ext cx="4560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08305" indent="-40830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en-US" altLang="zh-CN" sz="2400" b="1" dirty="0">
                  <a:latin typeface="宋体" panose="02010600030101010101" pitchFamily="2" charset="-122"/>
                </a:rPr>
                <a:t>1.</a:t>
              </a:r>
              <a:r>
                <a:rPr lang="zh-CN" altLang="en-US" sz="2400" b="1" dirty="0">
                  <a:latin typeface="宋体" panose="02010600030101010101" pitchFamily="2" charset="-122"/>
                </a:rPr>
                <a:t>一元二次方程           的根的情况为 </a:t>
              </a:r>
              <a:r>
                <a:rPr lang="en-US" altLang="zh-CN" sz="2400" b="1" dirty="0">
                  <a:latin typeface="宋体" panose="02010600030101010101" pitchFamily="2" charset="-122"/>
                </a:rPr>
                <a:t>(   )</a:t>
              </a:r>
            </a:p>
          </p:txBody>
        </p:sp>
        <p:sp>
          <p:nvSpPr>
            <p:cNvPr id="8201" name="Rectangle 13"/>
            <p:cNvSpPr/>
            <p:nvPr/>
          </p:nvSpPr>
          <p:spPr>
            <a:xfrm>
              <a:off x="1086" y="1606"/>
              <a:ext cx="192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fontAlgn="auto"/>
              <a:r>
                <a:rPr lang="en-US" altLang="zh-CN" sz="2250" b="1" noProof="1">
                  <a:latin typeface="宋体" panose="02010600030101010101" pitchFamily="2" charset="-122"/>
                </a:rPr>
                <a:t>A.</a:t>
              </a:r>
              <a:r>
                <a:rPr lang="zh-CN" altLang="en-US" sz="2250" b="1" noProof="1">
                  <a:latin typeface="宋体" panose="02010600030101010101" pitchFamily="2" charset="-122"/>
                </a:rPr>
                <a:t>有两个相等的实数根</a:t>
              </a:r>
            </a:p>
          </p:txBody>
        </p:sp>
        <p:sp>
          <p:nvSpPr>
            <p:cNvPr id="8202" name="Rectangle 14"/>
            <p:cNvSpPr/>
            <p:nvPr/>
          </p:nvSpPr>
          <p:spPr>
            <a:xfrm>
              <a:off x="416" y="2072"/>
              <a:ext cx="326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fontAlgn="auto"/>
              <a:r>
                <a:rPr lang="en-US" altLang="zh-CN" sz="2250" b="1" noProof="1"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en-US" altLang="zh-CN" sz="2250" b="1" noProof="1">
                  <a:latin typeface="宋体" panose="02010600030101010101" pitchFamily="2" charset="-122"/>
                </a:rPr>
                <a:t>B.</a:t>
              </a:r>
              <a:r>
                <a:rPr lang="zh-CN" altLang="en-US" sz="2250" b="1" noProof="1">
                  <a:latin typeface="宋体" panose="02010600030101010101" pitchFamily="2" charset="-122"/>
                </a:rPr>
                <a:t>有两个不相等的实数根</a:t>
              </a:r>
            </a:p>
          </p:txBody>
        </p:sp>
        <p:sp>
          <p:nvSpPr>
            <p:cNvPr id="8203" name="Rectangle 15"/>
            <p:cNvSpPr/>
            <p:nvPr/>
          </p:nvSpPr>
          <p:spPr>
            <a:xfrm>
              <a:off x="1106" y="2528"/>
              <a:ext cx="156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fontAlgn="auto"/>
              <a:r>
                <a:rPr lang="en-US" altLang="zh-CN" sz="2250" b="1" noProof="1">
                  <a:latin typeface="宋体" panose="02010600030101010101" pitchFamily="2" charset="-122"/>
                </a:rPr>
                <a:t>C.</a:t>
              </a:r>
              <a:r>
                <a:rPr lang="zh-CN" altLang="en-US" sz="2250" b="1" noProof="1">
                  <a:latin typeface="宋体" panose="02010600030101010101" pitchFamily="2" charset="-122"/>
                </a:rPr>
                <a:t>只有一个实数根</a:t>
              </a:r>
            </a:p>
          </p:txBody>
        </p:sp>
        <p:sp>
          <p:nvSpPr>
            <p:cNvPr id="8204" name="Rectangle 16"/>
            <p:cNvSpPr/>
            <p:nvPr/>
          </p:nvSpPr>
          <p:spPr>
            <a:xfrm>
              <a:off x="741" y="3009"/>
              <a:ext cx="1927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fontAlgn="auto"/>
              <a:r>
                <a:rPr lang="en-US" altLang="zh-CN" sz="2250" b="1" noProof="1">
                  <a:latin typeface="宋体" panose="02010600030101010101" pitchFamily="2" charset="-122"/>
                </a:rPr>
                <a:t>D.</a:t>
              </a:r>
              <a:r>
                <a:rPr lang="zh-CN" altLang="en-US" sz="2250" b="1" noProof="1">
                  <a:latin typeface="宋体" panose="02010600030101010101" pitchFamily="2" charset="-122"/>
                </a:rPr>
                <a:t>没有实数根 </a:t>
              </a:r>
            </a:p>
          </p:txBody>
        </p:sp>
        <p:graphicFrame>
          <p:nvGraphicFramePr>
            <p:cNvPr id="34823" name="Object 31"/>
            <p:cNvGraphicFramePr>
              <a:graphicFrameLocks noChangeAspect="1"/>
            </p:cNvGraphicFramePr>
            <p:nvPr/>
          </p:nvGraphicFramePr>
          <p:xfrm>
            <a:off x="2005" y="1058"/>
            <a:ext cx="1090" cy="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36" r:id="rId3" imgW="1727200" imgH="355600" progId="Equation.DSMT4">
                    <p:embed/>
                  </p:oleObj>
                </mc:Choice>
                <mc:Fallback>
                  <p:oleObj r:id="rId3" imgW="1727200" imgH="3556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5" y="1058"/>
                          <a:ext cx="1090" cy="3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824" name="Object 34"/>
          <p:cNvGraphicFramePr>
            <a:graphicFrameLocks noChangeAspect="1"/>
          </p:cNvGraphicFramePr>
          <p:nvPr/>
        </p:nvGraphicFramePr>
        <p:xfrm>
          <a:off x="5016500" y="2867025"/>
          <a:ext cx="914400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r:id="rId5" imgW="454660" imgH="779145" progId="Equation.DSMT4">
                  <p:embed/>
                </p:oleObj>
              </mc:Choice>
              <mc:Fallback>
                <p:oleObj r:id="rId5" imgW="454660" imgH="779145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867025"/>
                        <a:ext cx="914400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4"/>
          <p:cNvSpPr>
            <a:spLocks noGrp="1"/>
          </p:cNvSpPr>
          <p:nvPr/>
        </p:nvSpPr>
        <p:spPr>
          <a:xfrm>
            <a:off x="522288" y="1331913"/>
            <a:ext cx="2041525" cy="519112"/>
          </a:xfrm>
          <a:prstGeom prst="rect">
            <a:avLst/>
          </a:prstGeom>
        </p:spPr>
        <p:txBody>
          <a:bodyPr lIns="81646" tIns="40823" rIns="81646" bIns="40823" anchor="ctr"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7295">
              <a:defRPr/>
            </a:pPr>
            <a:r>
              <a:rPr lang="zh-CN" altLang="en-US" sz="3300" b="1" noProof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课堂练习</a:t>
            </a:r>
          </a:p>
        </p:txBody>
      </p:sp>
      <p:sp>
        <p:nvSpPr>
          <p:cNvPr id="269423" name="矩形 269422"/>
          <p:cNvSpPr/>
          <p:nvPr/>
        </p:nvSpPr>
        <p:spPr>
          <a:xfrm>
            <a:off x="7029450" y="2098675"/>
            <a:ext cx="363538" cy="414338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algn="ctr" fontAlgn="auto"/>
            <a:r>
              <a:rPr lang="en-US" altLang="zh-CN" sz="2175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9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9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4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1"/>
          <p:cNvSpPr txBox="1"/>
          <p:nvPr/>
        </p:nvSpPr>
        <p:spPr>
          <a:xfrm>
            <a:off x="755650" y="1701800"/>
            <a:ext cx="7062788" cy="2346325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2. 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一元二次方程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ax</a:t>
            </a:r>
            <a:r>
              <a:rPr lang="en-US" altLang="zh-CN" sz="2475" b="1" baseline="30000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bx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＋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0 (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a </a:t>
            </a:r>
            <a:r>
              <a:rPr lang="en-US" altLang="zh-CN" sz="2475" b="1" noProof="1">
                <a:latin typeface="Arial" panose="020B0604020202020204" pitchFamily="34" charset="0"/>
                <a:ea typeface="Times New Roman" panose="02020603050405020304" pitchFamily="18" charset="0"/>
                <a:sym typeface="Arial" panose="020B0604020202020204" pitchFamily="34" charset="0"/>
              </a:rPr>
              <a:t>≠ 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0) 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有两个不相等的实数根</a:t>
            </a:r>
            <a:r>
              <a:rPr lang="zh-CN" altLang="en-US" sz="2475" b="1" noProof="1">
                <a:latin typeface="MingLiU_HKSCS" pitchFamily="18" charset="-120"/>
                <a:ea typeface="MingLiU_HKSCS" pitchFamily="18" charset="-120"/>
                <a:sym typeface="Arial" panose="020B0604020202020204" pitchFamily="34" charset="0"/>
              </a:rPr>
              <a:t>，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则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75" b="1" baseline="30000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ac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满足的条件是 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(       )</a:t>
            </a:r>
          </a:p>
          <a:p>
            <a:pPr eaLnBrk="0" fontAlgn="auto" hangingPunct="0">
              <a:lnSpc>
                <a:spcPct val="150000"/>
              </a:lnSpc>
            </a:pP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    A</a:t>
            </a:r>
            <a:r>
              <a:rPr lang="zh-CN" altLang="en-US" sz="2475" b="1" noProof="1">
                <a:latin typeface="MingLiU_HKSCS" pitchFamily="18" charset="-120"/>
                <a:ea typeface="MingLiU_HKSCS" pitchFamily="18" charset="-120"/>
                <a:sym typeface="Arial" panose="020B0604020202020204" pitchFamily="34" charset="0"/>
              </a:rPr>
              <a:t>．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75" b="1" baseline="30000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ac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＝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0            B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75" b="1" baseline="30000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ac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＞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0</a:t>
            </a:r>
          </a:p>
          <a:p>
            <a:pPr eaLnBrk="0" fontAlgn="auto" hangingPunct="0">
              <a:lnSpc>
                <a:spcPct val="150000"/>
              </a:lnSpc>
            </a:pP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    C</a:t>
            </a:r>
            <a:r>
              <a:rPr lang="zh-CN" altLang="en-US" sz="2475" b="1" noProof="1">
                <a:latin typeface="MingLiU_HKSCS" pitchFamily="18" charset="-120"/>
                <a:ea typeface="MingLiU_HKSCS" pitchFamily="18" charset="-120"/>
                <a:sym typeface="Arial" panose="020B0604020202020204" pitchFamily="34" charset="0"/>
              </a:rPr>
              <a:t>．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75" b="1" baseline="30000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ac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＜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0            D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75" b="1" baseline="30000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－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en-US" altLang="zh-CN" sz="2475" b="1" i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ac</a:t>
            </a:r>
            <a:r>
              <a:rPr lang="en-US" altLang="zh-CN" sz="2475" b="1" noProof="1">
                <a:latin typeface="Arial" panose="020B0604020202020204" pitchFamily="34" charset="0"/>
                <a:ea typeface="Times New Roman" panose="02020603050405020304" pitchFamily="18" charset="0"/>
                <a:sym typeface="Arial" panose="020B0604020202020204" pitchFamily="34" charset="0"/>
              </a:rPr>
              <a:t>≥</a:t>
            </a:r>
            <a:r>
              <a:rPr lang="en-US" altLang="zh-CN" sz="2475" b="1" noProof="1">
                <a:latin typeface="Times New Roman" panose="02020603050405020304" pitchFamily="18" charset="0"/>
                <a:ea typeface="Times New Roman" panose="02020603050405020304" pitchFamily="18" charset="0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269421" name="矩形 269420"/>
          <p:cNvSpPr/>
          <p:nvPr/>
        </p:nvSpPr>
        <p:spPr>
          <a:xfrm>
            <a:off x="6313488" y="2451100"/>
            <a:ext cx="347662" cy="412750"/>
          </a:xfrm>
          <a:prstGeom prst="rect">
            <a:avLst/>
          </a:prstGeom>
          <a:noFill/>
          <a:ln w="9525">
            <a:noFill/>
          </a:ln>
        </p:spPr>
        <p:txBody>
          <a:bodyPr wrap="none" lIns="81646" tIns="40823" rIns="81646" bIns="40823">
            <a:spAutoFit/>
          </a:bodyPr>
          <a:lstStyle/>
          <a:p>
            <a:pPr algn="ctr" fontAlgn="auto"/>
            <a:r>
              <a:rPr lang="en-US" altLang="zh-CN" sz="2175" b="1" noProof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9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9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4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155700" y="1338263"/>
            <a:ext cx="6832600" cy="993775"/>
          </a:xfrm>
          <a:prstGeom prst="rect">
            <a:avLst/>
          </a:prstGeom>
        </p:spPr>
        <p:txBody>
          <a:bodyPr lIns="81646" tIns="40823" rIns="81646" bIns="40823" anchor="ctr">
            <a:normAutofit/>
          </a:bodyPr>
          <a:lstStyle/>
          <a:p>
            <a:pPr algn="ctr" defTabSz="1217295" eaLnBrk="0" hangingPunct="0">
              <a:lnSpc>
                <a:spcPct val="100000"/>
              </a:lnSpc>
              <a:defRPr/>
            </a:pPr>
            <a:r>
              <a:rPr lang="zh-CN" altLang="zh-CN" sz="4425" b="1" noProof="1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20725" y="2498725"/>
            <a:ext cx="7854950" cy="2346325"/>
          </a:xfrm>
          <a:prstGeom prst="rect">
            <a:avLst/>
          </a:prstGeom>
          <a:noFill/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en-US" sz="2475" b="1" noProof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1.感悟一元二次方程的根的判别式的产生的过程； </a:t>
            </a:r>
          </a:p>
          <a:p>
            <a:pPr fontAlgn="auto">
              <a:lnSpc>
                <a:spcPct val="150000"/>
              </a:lnSpc>
            </a:pPr>
            <a:r>
              <a:rPr lang="en-US" altLang="en-US" sz="2475" b="1" noProof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2.能运用根的判别式，判别方程根的情况和进行有关的推理论证； 　</a:t>
            </a:r>
          </a:p>
          <a:p>
            <a:pPr fontAlgn="auto">
              <a:lnSpc>
                <a:spcPct val="150000"/>
              </a:lnSpc>
            </a:pPr>
            <a:r>
              <a:rPr lang="en-US" altLang="en-US" sz="2475" b="1" noProof="1">
                <a:solidFill>
                  <a:schemeClr val="accent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3.会运用根的判别式求一元二次方程中字母系数的范围.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 idx="4294967295"/>
          </p:nvPr>
        </p:nvSpPr>
        <p:spPr>
          <a:xfrm>
            <a:off x="576263" y="1111250"/>
            <a:ext cx="2820987" cy="520700"/>
          </a:xfrm>
          <a:prstGeom prst="rect">
            <a:avLst/>
          </a:prstGeom>
        </p:spPr>
        <p:txBody>
          <a:bodyPr lIns="81646" tIns="40823" rIns="81646" bIns="40823" anchor="ctr">
            <a:normAutofit fontScale="90000"/>
          </a:bodyPr>
          <a:lstStyle/>
          <a:p>
            <a:pPr algn="ctr" defTabSz="1217295" eaLnBrk="0" hangingPunct="0">
              <a:lnSpc>
                <a:spcPct val="100000"/>
              </a:lnSpc>
              <a:defRPr/>
            </a:pPr>
            <a:r>
              <a:rPr lang="zh-CN" altLang="en-US" sz="4425" b="1" noProof="1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新课引入</a:t>
            </a:r>
          </a:p>
        </p:txBody>
      </p:sp>
      <p:sp>
        <p:nvSpPr>
          <p:cNvPr id="4098" name="Rectangle 65"/>
          <p:cNvSpPr/>
          <p:nvPr/>
        </p:nvSpPr>
        <p:spPr>
          <a:xfrm>
            <a:off x="858838" y="1916113"/>
            <a:ext cx="7666037" cy="117792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250" b="1" noProof="1">
                <a:solidFill>
                  <a:srgbClr val="F7964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en-US" sz="2400" b="1" noProof="1">
                <a:latin typeface="宋体" panose="02010600030101010101" pitchFamily="2" charset="-122"/>
              </a:rPr>
              <a:t>我们在运用公式法求解一元二次方程 </a:t>
            </a:r>
            <a:r>
              <a:rPr lang="en-US" altLang="zh-CN" sz="2400" b="1" i="1" noProof="1">
                <a:latin typeface="宋体" panose="02010600030101010101" pitchFamily="2" charset="-122"/>
              </a:rPr>
              <a:t>ax</a:t>
            </a:r>
            <a:r>
              <a:rPr lang="en-US" altLang="zh-CN" sz="2400" b="1" baseline="50000" noProof="1">
                <a:latin typeface="宋体" panose="02010600030101010101" pitchFamily="2" charset="-122"/>
              </a:rPr>
              <a:t>2</a:t>
            </a:r>
            <a:r>
              <a:rPr lang="en-US" altLang="zh-CN" sz="2400" b="1" noProof="1">
                <a:latin typeface="宋体" panose="02010600030101010101" pitchFamily="2" charset="-122"/>
              </a:rPr>
              <a:t>+</a:t>
            </a:r>
            <a:r>
              <a:rPr lang="en-US" altLang="zh-CN" sz="2400" b="1" i="1" noProof="1">
                <a:latin typeface="宋体" panose="02010600030101010101" pitchFamily="2" charset="-122"/>
              </a:rPr>
              <a:t>bx</a:t>
            </a:r>
            <a:r>
              <a:rPr lang="en-US" altLang="zh-CN" sz="2400" b="1" noProof="1">
                <a:latin typeface="宋体" panose="02010600030101010101" pitchFamily="2" charset="-122"/>
              </a:rPr>
              <a:t>+</a:t>
            </a:r>
            <a:r>
              <a:rPr lang="en-US" altLang="zh-CN" sz="2400" b="1" i="1" noProof="1">
                <a:latin typeface="宋体" panose="02010600030101010101" pitchFamily="2" charset="-122"/>
              </a:rPr>
              <a:t>c </a:t>
            </a:r>
            <a:r>
              <a:rPr lang="en-US" altLang="zh-CN" sz="2400" b="1" noProof="1">
                <a:latin typeface="宋体" panose="02010600030101010101" pitchFamily="2" charset="-122"/>
              </a:rPr>
              <a:t>= 0 (</a:t>
            </a:r>
            <a:r>
              <a:rPr lang="en-US" altLang="zh-CN" sz="2400" b="1" i="1" noProof="1">
                <a:latin typeface="宋体" panose="02010600030101010101" pitchFamily="2" charset="-122"/>
              </a:rPr>
              <a:t>a</a:t>
            </a:r>
            <a:r>
              <a:rPr lang="en-US" altLang="zh-CN" sz="2400" b="1" noProof="1">
                <a:latin typeface="宋体" panose="02010600030101010101" pitchFamily="2" charset="-122"/>
              </a:rPr>
              <a:t>≠0)</a:t>
            </a:r>
            <a:r>
              <a:rPr lang="en-US" altLang="en-US" sz="2400" b="1" noProof="1">
                <a:latin typeface="宋体" panose="02010600030101010101" pitchFamily="2" charset="-122"/>
              </a:rPr>
              <a:t>时，总是要求</a:t>
            </a:r>
            <a:r>
              <a:rPr lang="en-US" altLang="zh-CN" sz="2400" b="1" i="1" noProof="1">
                <a:latin typeface="宋体" panose="02010600030101010101" pitchFamily="2" charset="-122"/>
              </a:rPr>
              <a:t>b</a:t>
            </a:r>
            <a:r>
              <a:rPr lang="en-US" altLang="zh-CN" sz="2400" b="1" baseline="50000" noProof="1">
                <a:latin typeface="宋体" panose="02010600030101010101" pitchFamily="2" charset="-122"/>
              </a:rPr>
              <a:t>2</a:t>
            </a:r>
            <a:r>
              <a:rPr lang="en-US" altLang="zh-CN" sz="2400" b="1" noProof="1">
                <a:latin typeface="宋体" panose="02010600030101010101" pitchFamily="2" charset="-122"/>
              </a:rPr>
              <a:t>-4</a:t>
            </a:r>
            <a:r>
              <a:rPr lang="en-US" altLang="zh-CN" sz="2400" b="1" i="1" noProof="1">
                <a:latin typeface="宋体" panose="02010600030101010101" pitchFamily="2" charset="-122"/>
              </a:rPr>
              <a:t>ac</a:t>
            </a:r>
            <a:r>
              <a:rPr lang="en-US" altLang="zh-CN" sz="2400" b="1" noProof="1">
                <a:latin typeface="宋体" panose="02010600030101010101" pitchFamily="2" charset="-122"/>
              </a:rPr>
              <a:t>≥0.</a:t>
            </a:r>
            <a:r>
              <a:rPr lang="en-US" altLang="en-US" sz="2400" b="1" noProof="1">
                <a:latin typeface="宋体" panose="02010600030101010101" pitchFamily="2" charset="-122"/>
              </a:rPr>
              <a:t>这是为什么？</a:t>
            </a:r>
          </a:p>
        </p:txBody>
      </p:sp>
      <p:grpSp>
        <p:nvGrpSpPr>
          <p:cNvPr id="27651" name="Group 21"/>
          <p:cNvGrpSpPr/>
          <p:nvPr/>
        </p:nvGrpSpPr>
        <p:grpSpPr bwMode="auto">
          <a:xfrm>
            <a:off x="1485900" y="3201988"/>
            <a:ext cx="6172200" cy="1631950"/>
            <a:chOff x="672" y="480"/>
            <a:chExt cx="3888" cy="1370"/>
          </a:xfrm>
        </p:grpSpPr>
        <p:graphicFrame>
          <p:nvGraphicFramePr>
            <p:cNvPr id="27652" name="Object 19"/>
            <p:cNvGraphicFramePr>
              <a:graphicFrameLocks noChangeAspect="1"/>
            </p:cNvGraphicFramePr>
            <p:nvPr/>
          </p:nvGraphicFramePr>
          <p:xfrm>
            <a:off x="1953" y="1095"/>
            <a:ext cx="1649" cy="7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6" r:id="rId3" imgW="2312035" imgH="749300" progId="Equation.DSMT4">
                    <p:embed/>
                  </p:oleObj>
                </mc:Choice>
                <mc:Fallback>
                  <p:oleObj r:id="rId3" imgW="2312035" imgH="7493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3" y="1095"/>
                          <a:ext cx="1649" cy="7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3" name="Rectangle 20"/>
            <p:cNvSpPr>
              <a:spLocks noChangeArrowheads="1"/>
            </p:cNvSpPr>
            <p:nvPr/>
          </p:nvSpPr>
          <p:spPr bwMode="auto">
            <a:xfrm>
              <a:off x="672" y="480"/>
              <a:ext cx="3888" cy="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en-US" sz="2400" b="1" dirty="0">
                  <a:latin typeface="宋体" panose="02010600030101010101" pitchFamily="2" charset="-122"/>
                </a:rPr>
                <a:t>把方程</a:t>
              </a:r>
              <a:r>
                <a:rPr lang="en-US" altLang="zh-CN" sz="2400" b="1" i="1" dirty="0">
                  <a:latin typeface="宋体" panose="02010600030101010101" pitchFamily="2" charset="-122"/>
                </a:rPr>
                <a:t>ax</a:t>
              </a:r>
              <a:r>
                <a:rPr lang="en-US" altLang="zh-CN" sz="2400" b="1" baseline="50000" dirty="0">
                  <a:latin typeface="宋体" panose="02010600030101010101" pitchFamily="2" charset="-122"/>
                </a:rPr>
                <a:t>2</a:t>
              </a:r>
              <a:r>
                <a:rPr lang="en-US" altLang="zh-CN" sz="2400" b="1" dirty="0">
                  <a:latin typeface="宋体" panose="02010600030101010101" pitchFamily="2" charset="-122"/>
                </a:rPr>
                <a:t>+</a:t>
              </a:r>
              <a:r>
                <a:rPr lang="en-US" altLang="zh-CN" sz="2400" b="1" i="1" dirty="0">
                  <a:latin typeface="宋体" panose="02010600030101010101" pitchFamily="2" charset="-122"/>
                </a:rPr>
                <a:t>bx</a:t>
              </a:r>
              <a:r>
                <a:rPr lang="en-US" altLang="zh-CN" sz="2400" b="1" dirty="0">
                  <a:latin typeface="宋体" panose="02010600030101010101" pitchFamily="2" charset="-122"/>
                </a:rPr>
                <a:t>+</a:t>
              </a:r>
              <a:r>
                <a:rPr lang="en-US" altLang="zh-CN" sz="2400" b="1" i="1" dirty="0">
                  <a:latin typeface="宋体" panose="02010600030101010101" pitchFamily="2" charset="-122"/>
                </a:rPr>
                <a:t>c </a:t>
              </a:r>
              <a:r>
                <a:rPr lang="en-US" altLang="zh-CN" sz="2400" b="1" dirty="0">
                  <a:latin typeface="宋体" panose="02010600030101010101" pitchFamily="2" charset="-122"/>
                </a:rPr>
                <a:t>= 0(</a:t>
              </a:r>
              <a:r>
                <a:rPr lang="en-US" altLang="zh-CN" sz="2400" b="1" i="1" dirty="0">
                  <a:latin typeface="宋体" panose="02010600030101010101" pitchFamily="2" charset="-122"/>
                </a:rPr>
                <a:t>a</a:t>
              </a:r>
              <a:r>
                <a:rPr lang="en-US" altLang="zh-CN" sz="2400" b="1" dirty="0">
                  <a:latin typeface="宋体" panose="02010600030101010101" pitchFamily="2" charset="-122"/>
                </a:rPr>
                <a:t>≠0) </a:t>
              </a:r>
              <a:r>
                <a:rPr lang="en-US" altLang="en-US" sz="2400" b="1" dirty="0" err="1">
                  <a:latin typeface="宋体" panose="02010600030101010101" pitchFamily="2" charset="-122"/>
                </a:rPr>
                <a:t>配方后得到</a:t>
              </a:r>
              <a:r>
                <a:rPr lang="en-US" altLang="en-US" sz="2400" b="1" dirty="0">
                  <a:latin typeface="宋体" panose="02010600030101010101" pitchFamily="2" charset="-122"/>
                </a:rPr>
                <a:t>：</a:t>
              </a:r>
            </a:p>
          </p:txBody>
        </p:sp>
      </p:grpSp>
      <p:grpSp>
        <p:nvGrpSpPr>
          <p:cNvPr id="27654" name="Group 59"/>
          <p:cNvGrpSpPr/>
          <p:nvPr/>
        </p:nvGrpSpPr>
        <p:grpSpPr bwMode="auto">
          <a:xfrm>
            <a:off x="1308100" y="5195888"/>
            <a:ext cx="6923088" cy="457200"/>
            <a:chOff x="480" y="1680"/>
            <a:chExt cx="4361" cy="384"/>
          </a:xfrm>
        </p:grpSpPr>
        <p:sp>
          <p:nvSpPr>
            <p:cNvPr id="27655" name="Rectangle 60"/>
            <p:cNvSpPr>
              <a:spLocks noChangeArrowheads="1"/>
            </p:cNvSpPr>
            <p:nvPr/>
          </p:nvSpPr>
          <p:spPr bwMode="auto">
            <a:xfrm>
              <a:off x="480" y="1680"/>
              <a:ext cx="436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 dirty="0">
                  <a:latin typeface="宋体" panose="02010600030101010101" pitchFamily="2" charset="-122"/>
                </a:rPr>
                <a:t>  由于</a:t>
              </a:r>
              <a:r>
                <a:rPr lang="en-US" altLang="zh-CN" sz="2400" b="1" i="1" dirty="0">
                  <a:latin typeface="宋体" panose="02010600030101010101" pitchFamily="2" charset="-122"/>
                </a:rPr>
                <a:t>a</a:t>
              </a:r>
              <a:r>
                <a:rPr lang="en-US" altLang="zh-CN" sz="2400" b="1" dirty="0">
                  <a:latin typeface="宋体" panose="02010600030101010101" pitchFamily="2" charset="-122"/>
                </a:rPr>
                <a:t>≠0</a:t>
              </a:r>
              <a:r>
                <a:rPr lang="en-US" altLang="en-US" sz="2400" b="1" dirty="0">
                  <a:latin typeface="宋体" panose="02010600030101010101" pitchFamily="2" charset="-122"/>
                </a:rPr>
                <a:t>，所以    ＞</a:t>
              </a:r>
              <a:r>
                <a:rPr lang="en-US" altLang="zh-CN" sz="2400" b="1" dirty="0">
                  <a:latin typeface="宋体" panose="02010600030101010101" pitchFamily="2" charset="-122"/>
                </a:rPr>
                <a:t>0 </a:t>
              </a:r>
              <a:r>
                <a:rPr lang="en-US" altLang="en-US" sz="2400" b="1" dirty="0">
                  <a:latin typeface="宋体" panose="02010600030101010101" pitchFamily="2" charset="-122"/>
                </a:rPr>
                <a:t>，</a:t>
              </a:r>
              <a:r>
                <a:rPr lang="en-US" altLang="en-US" sz="2400" b="1" dirty="0" err="1">
                  <a:latin typeface="宋体" panose="02010600030101010101" pitchFamily="2" charset="-122"/>
                </a:rPr>
                <a:t>因此我们不难发现</a:t>
              </a:r>
              <a:r>
                <a:rPr lang="en-US" altLang="en-US" sz="2400" b="1" dirty="0">
                  <a:latin typeface="宋体" panose="02010600030101010101" pitchFamily="2" charset="-122"/>
                </a:rPr>
                <a:t>：</a:t>
              </a:r>
            </a:p>
          </p:txBody>
        </p:sp>
        <p:graphicFrame>
          <p:nvGraphicFramePr>
            <p:cNvPr id="27656" name="Object 61"/>
            <p:cNvGraphicFramePr>
              <a:graphicFrameLocks noChangeAspect="1"/>
            </p:cNvGraphicFramePr>
            <p:nvPr/>
          </p:nvGraphicFramePr>
          <p:xfrm>
            <a:off x="2107" y="1726"/>
            <a:ext cx="352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7" r:id="rId5" imgW="457835" imgH="317500" progId="Equation.DSMT4">
                    <p:embed/>
                  </p:oleObj>
                </mc:Choice>
                <mc:Fallback>
                  <p:oleObj r:id="rId5" imgW="457835" imgH="31750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7" y="1726"/>
                          <a:ext cx="352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35" name="Rectangle 19"/>
          <p:cNvSpPr/>
          <p:nvPr/>
        </p:nvSpPr>
        <p:spPr>
          <a:xfrm>
            <a:off x="1522413" y="4802188"/>
            <a:ext cx="6062662" cy="508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lIns="81646" tIns="40823" rIns="81646" bIns="40823">
            <a:spAutoFit/>
          </a:bodyPr>
          <a:lstStyle/>
          <a:p>
            <a:pPr defTabSz="1217295">
              <a:defRPr/>
            </a:pPr>
            <a:r>
              <a:rPr lang="zh-CN" altLang="en-US" sz="2800" b="1" noProof="1">
                <a:latin typeface="宋体" panose="02010600030101010101" pitchFamily="2" charset="-122"/>
                <a:cs typeface="+mn-ea"/>
              </a:rPr>
              <a:t>此时，原方程有两个不相等的实数根.</a:t>
            </a:r>
          </a:p>
        </p:txBody>
      </p:sp>
      <p:sp>
        <p:nvSpPr>
          <p:cNvPr id="6148" name="Rectangle 62"/>
          <p:cNvSpPr/>
          <p:nvPr/>
        </p:nvSpPr>
        <p:spPr>
          <a:xfrm>
            <a:off x="1074738" y="1852613"/>
            <a:ext cx="906462" cy="4365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lIns="81646" tIns="40823" rIns="81646" bIns="40823">
            <a:spAutoFit/>
          </a:bodyPr>
          <a:lstStyle/>
          <a:p>
            <a:pPr defTabSz="1217295">
              <a:defRPr/>
            </a:pPr>
            <a:r>
              <a:rPr lang="zh-CN" altLang="en-US" sz="2325" b="1" noProof="1">
                <a:latin typeface="宋体" panose="02010600030101010101" pitchFamily="2" charset="-122"/>
                <a:cs typeface="+mn-ea"/>
              </a:rPr>
              <a:t>（</a:t>
            </a:r>
            <a:r>
              <a:rPr lang="en-US" altLang="zh-CN" sz="2325" b="1" noProof="1">
                <a:latin typeface="宋体" panose="02010600030101010101" pitchFamily="2" charset="-122"/>
                <a:cs typeface="+mn-ea"/>
              </a:rPr>
              <a:t>1</a:t>
            </a:r>
            <a:r>
              <a:rPr lang="zh-CN" altLang="en-US" sz="2325" b="1" noProof="1">
                <a:latin typeface="宋体" panose="02010600030101010101" pitchFamily="2" charset="-122"/>
                <a:cs typeface="+mn-ea"/>
              </a:rPr>
              <a:t>）</a:t>
            </a:r>
          </a:p>
        </p:txBody>
      </p:sp>
      <p:sp>
        <p:nvSpPr>
          <p:cNvPr id="6149" name="Rectangle 63"/>
          <p:cNvSpPr/>
          <p:nvPr/>
        </p:nvSpPr>
        <p:spPr>
          <a:xfrm>
            <a:off x="1798638" y="1968500"/>
            <a:ext cx="5546725" cy="935038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1646" tIns="40823" rIns="81646" bIns="40823">
            <a:spAutoFit/>
          </a:bodyPr>
          <a:lstStyle/>
          <a:p>
            <a:pPr defTabSz="1217295">
              <a:defRPr/>
            </a:pPr>
            <a:r>
              <a:rPr lang="zh-CN" altLang="en-US" sz="2800" b="1" noProof="1">
                <a:latin typeface="宋体" panose="02010600030101010101" pitchFamily="2" charset="-122"/>
                <a:cs typeface="+mn-ea"/>
              </a:rPr>
              <a:t>当          时，</a:t>
            </a:r>
          </a:p>
          <a:p>
            <a:pPr defTabSz="1217295">
              <a:defRPr/>
            </a:pPr>
            <a:endParaRPr lang="zh-CN" altLang="en-US" sz="2800" b="1" noProof="1">
              <a:latin typeface="宋体" panose="02010600030101010101" pitchFamily="2" charset="-122"/>
              <a:cs typeface="+mn-ea"/>
            </a:endParaRPr>
          </a:p>
        </p:txBody>
      </p:sp>
      <p:grpSp>
        <p:nvGrpSpPr>
          <p:cNvPr id="2" name="Group 70"/>
          <p:cNvGrpSpPr/>
          <p:nvPr/>
        </p:nvGrpSpPr>
        <p:grpSpPr bwMode="auto">
          <a:xfrm>
            <a:off x="1522413" y="2913063"/>
            <a:ext cx="6975475" cy="1525587"/>
            <a:chOff x="768" y="1776"/>
            <a:chExt cx="4394" cy="1279"/>
          </a:xfrm>
        </p:grpSpPr>
        <p:graphicFrame>
          <p:nvGraphicFramePr>
            <p:cNvPr id="28677" name="Object 68"/>
            <p:cNvGraphicFramePr>
              <a:graphicFrameLocks noChangeAspect="1"/>
            </p:cNvGraphicFramePr>
            <p:nvPr/>
          </p:nvGraphicFramePr>
          <p:xfrm>
            <a:off x="823" y="2507"/>
            <a:ext cx="3522" cy="5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3" r:id="rId3" imgW="4635500" imgH="635000" progId="Equation.DSMT4">
                    <p:embed/>
                  </p:oleObj>
                </mc:Choice>
                <mc:Fallback>
                  <p:oleObj r:id="rId3" imgW="4635500" imgH="635000" progId="Equation.DSMT4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3" y="2507"/>
                          <a:ext cx="3522" cy="5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4" name="Rectangle 69"/>
            <p:cNvSpPr/>
            <p:nvPr/>
          </p:nvSpPr>
          <p:spPr>
            <a:xfrm>
              <a:off x="768" y="1776"/>
              <a:ext cx="4394" cy="43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>
              <a:spAutoFit/>
            </a:bodyPr>
            <a:lstStyle/>
            <a:p>
              <a:pPr defTabSz="1217295">
                <a:defRPr/>
              </a:pP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由于正数有两个平方根，所以原方程的根为</a:t>
              </a:r>
            </a:p>
          </p:txBody>
        </p:sp>
      </p:grpSp>
      <p:graphicFrame>
        <p:nvGraphicFramePr>
          <p:cNvPr id="28679" name="Object 73"/>
          <p:cNvGraphicFramePr>
            <a:graphicFrameLocks noChangeAspect="1"/>
          </p:cNvGraphicFramePr>
          <p:nvPr/>
        </p:nvGraphicFramePr>
        <p:xfrm>
          <a:off x="2317750" y="2063750"/>
          <a:ext cx="1585913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r:id="rId5" imgW="1386840" imgH="318135" progId="Equation.DSMT4">
                  <p:embed/>
                </p:oleObj>
              </mc:Choice>
              <mc:Fallback>
                <p:oleObj r:id="rId5" imgW="1386840" imgH="318135" progId="Equation.DSMT4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063750"/>
                        <a:ext cx="1585913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15"/>
          <p:cNvGraphicFramePr>
            <a:graphicFrameLocks noChangeAspect="1"/>
          </p:cNvGraphicFramePr>
          <p:nvPr/>
        </p:nvGraphicFramePr>
        <p:xfrm>
          <a:off x="4625975" y="1884363"/>
          <a:ext cx="20669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r:id="rId7" imgW="1499235" imgH="698500" progId="Equation.DSMT4">
                  <p:embed/>
                </p:oleObj>
              </mc:Choice>
              <mc:Fallback>
                <p:oleObj r:id="rId7" imgW="1499235" imgH="6985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1884363"/>
                        <a:ext cx="206692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5" name="Rectangle 13"/>
          <p:cNvSpPr/>
          <p:nvPr/>
        </p:nvSpPr>
        <p:spPr>
          <a:xfrm>
            <a:off x="1738313" y="4619625"/>
            <a:ext cx="5668962" cy="5080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lIns="81646" tIns="40823" rIns="81646" bIns="40823">
            <a:spAutoFit/>
          </a:bodyPr>
          <a:lstStyle/>
          <a:p>
            <a:pPr defTabSz="1217295">
              <a:defRPr/>
            </a:pPr>
            <a:r>
              <a:rPr lang="zh-CN" altLang="en-US" sz="2800" b="1" noProof="1">
                <a:latin typeface="宋体" panose="02010600030101010101" pitchFamily="2" charset="-122"/>
                <a:cs typeface="+mn-ea"/>
              </a:rPr>
              <a:t>此时，原方程有两个相等的实数根</a:t>
            </a:r>
            <a:r>
              <a:rPr lang="en-US" altLang="zh-CN" sz="2250" b="1" noProof="1">
                <a:solidFill>
                  <a:schemeClr val="accent6"/>
                </a:solidFill>
                <a:latin typeface="宋体" panose="02010600030101010101" pitchFamily="2" charset="-122"/>
                <a:cs typeface="+mn-ea"/>
              </a:rPr>
              <a:t>.</a:t>
            </a:r>
            <a:endParaRPr lang="en-US" altLang="zh-CN" sz="2250" b="1" noProof="1">
              <a:solidFill>
                <a:schemeClr val="accent6"/>
              </a:solidFill>
              <a:latin typeface="宋体" panose="02010600030101010101" pitchFamily="2" charset="-122"/>
            </a:endParaRPr>
          </a:p>
        </p:txBody>
      </p:sp>
      <p:grpSp>
        <p:nvGrpSpPr>
          <p:cNvPr id="29698" name="Group 20"/>
          <p:cNvGrpSpPr/>
          <p:nvPr/>
        </p:nvGrpSpPr>
        <p:grpSpPr bwMode="auto">
          <a:xfrm>
            <a:off x="1301750" y="1668463"/>
            <a:ext cx="6961188" cy="830262"/>
            <a:chOff x="336" y="720"/>
            <a:chExt cx="3073" cy="696"/>
          </a:xfrm>
        </p:grpSpPr>
        <p:sp>
          <p:nvSpPr>
            <p:cNvPr id="7175" name="Rectangle 5"/>
            <p:cNvSpPr/>
            <p:nvPr/>
          </p:nvSpPr>
          <p:spPr>
            <a:xfrm>
              <a:off x="864" y="720"/>
              <a:ext cx="1508" cy="43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defTabSz="1217295">
                <a:defRPr/>
              </a:pP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当             时，</a:t>
              </a:r>
            </a:p>
          </p:txBody>
        </p:sp>
        <p:sp>
          <p:nvSpPr>
            <p:cNvPr id="7176" name="Rectangle 8"/>
            <p:cNvSpPr/>
            <p:nvPr/>
          </p:nvSpPr>
          <p:spPr>
            <a:xfrm>
              <a:off x="336" y="720"/>
              <a:ext cx="583" cy="43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defTabSz="1217295">
                <a:defRPr/>
              </a:pP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（</a:t>
              </a:r>
              <a:r>
                <a:rPr lang="en-US" altLang="zh-CN" sz="2800" b="1" noProof="1">
                  <a:latin typeface="宋体" panose="02010600030101010101" pitchFamily="2" charset="-122"/>
                  <a:cs typeface="+mn-ea"/>
                </a:rPr>
                <a:t>2</a:t>
              </a: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）</a:t>
              </a:r>
            </a:p>
          </p:txBody>
        </p:sp>
        <p:graphicFrame>
          <p:nvGraphicFramePr>
            <p:cNvPr id="29701" name="Object 14"/>
            <p:cNvGraphicFramePr>
              <a:graphicFrameLocks noChangeAspect="1"/>
            </p:cNvGraphicFramePr>
            <p:nvPr/>
          </p:nvGraphicFramePr>
          <p:xfrm>
            <a:off x="1108" y="729"/>
            <a:ext cx="953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8" r:id="rId3" imgW="1387475" imgH="343535" progId="Equation.DSMT4">
                    <p:embed/>
                  </p:oleObj>
                </mc:Choice>
                <mc:Fallback>
                  <p:oleObj r:id="rId3" imgW="1387475" imgH="343535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8" y="729"/>
                          <a:ext cx="953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2" name="Object 15"/>
            <p:cNvGraphicFramePr>
              <a:graphicFrameLocks noChangeAspect="1"/>
            </p:cNvGraphicFramePr>
            <p:nvPr/>
          </p:nvGraphicFramePr>
          <p:xfrm>
            <a:off x="2343" y="720"/>
            <a:ext cx="1066" cy="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9" r:id="rId5" imgW="1524635" imgH="698500" progId="Equation.DSMT4">
                    <p:embed/>
                  </p:oleObj>
                </mc:Choice>
                <mc:Fallback>
                  <p:oleObj r:id="rId5" imgW="1524635" imgH="6985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3" y="720"/>
                          <a:ext cx="1066" cy="6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9"/>
          <p:cNvGrpSpPr/>
          <p:nvPr/>
        </p:nvGrpSpPr>
        <p:grpSpPr bwMode="auto">
          <a:xfrm>
            <a:off x="1752600" y="2971800"/>
            <a:ext cx="6396038" cy="1525588"/>
            <a:chOff x="1055" y="1598"/>
            <a:chExt cx="4030" cy="1281"/>
          </a:xfrm>
        </p:grpSpPr>
        <p:sp>
          <p:nvSpPr>
            <p:cNvPr id="7173" name="Rectangle 17"/>
            <p:cNvSpPr/>
            <p:nvPr/>
          </p:nvSpPr>
          <p:spPr>
            <a:xfrm>
              <a:off x="1055" y="1598"/>
              <a:ext cx="4030" cy="1281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defTabSz="1217295">
                <a:lnSpc>
                  <a:spcPct val="120000"/>
                </a:lnSpc>
                <a:defRPr/>
              </a:pP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由于</a:t>
              </a:r>
              <a:r>
                <a:rPr lang="en-US" altLang="zh-CN" sz="2800" b="1" noProof="1">
                  <a:latin typeface="宋体" panose="02010600030101010101" pitchFamily="2" charset="-122"/>
                  <a:cs typeface="+mn-ea"/>
                </a:rPr>
                <a:t>0</a:t>
              </a: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的平方根为</a:t>
              </a:r>
              <a:r>
                <a:rPr lang="en-US" altLang="zh-CN" sz="2800" b="1" noProof="1">
                  <a:latin typeface="宋体" panose="02010600030101010101" pitchFamily="2" charset="-122"/>
                  <a:cs typeface="+mn-ea"/>
                </a:rPr>
                <a:t>0</a:t>
              </a: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，所以原方程的根为</a:t>
              </a:r>
            </a:p>
            <a:p>
              <a:pPr defTabSz="1217295">
                <a:lnSpc>
                  <a:spcPct val="120000"/>
                </a:lnSpc>
                <a:defRPr/>
              </a:pPr>
              <a:endParaRPr lang="zh-CN" altLang="en-US" sz="2800" b="1" noProof="1">
                <a:latin typeface="宋体" panose="02010600030101010101" pitchFamily="2" charset="-122"/>
                <a:cs typeface="+mn-ea"/>
              </a:endParaRPr>
            </a:p>
            <a:p>
              <a:pPr defTabSz="1217295">
                <a:lnSpc>
                  <a:spcPct val="120000"/>
                </a:lnSpc>
                <a:defRPr/>
              </a:pPr>
              <a:endParaRPr lang="en-US" altLang="zh-CN" sz="2250" b="1" noProof="1">
                <a:latin typeface="宋体" panose="02010600030101010101" pitchFamily="2" charset="-122"/>
              </a:endParaRPr>
            </a:p>
          </p:txBody>
        </p:sp>
        <p:graphicFrame>
          <p:nvGraphicFramePr>
            <p:cNvPr id="29705" name="Object 18"/>
            <p:cNvGraphicFramePr>
              <a:graphicFrameLocks noChangeAspect="1"/>
            </p:cNvGraphicFramePr>
            <p:nvPr/>
          </p:nvGraphicFramePr>
          <p:xfrm>
            <a:off x="2048" y="2270"/>
            <a:ext cx="1568" cy="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20" r:id="rId7" imgW="1677035" imgH="571500" progId="Equation.DSMT4">
                    <p:embed/>
                  </p:oleObj>
                </mc:Choice>
                <mc:Fallback>
                  <p:oleObj r:id="rId7" imgW="1677035" imgH="5715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8" y="2270"/>
                          <a:ext cx="1568" cy="5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5" name="Rectangle 9"/>
          <p:cNvSpPr/>
          <p:nvPr/>
        </p:nvSpPr>
        <p:spPr>
          <a:xfrm>
            <a:off x="1443038" y="2747963"/>
            <a:ext cx="6629400" cy="1362075"/>
          </a:xfrm>
          <a:prstGeom prst="rect">
            <a:avLst/>
          </a:prstGeom>
          <a:noFill/>
          <a:ln w="9525">
            <a:noFill/>
            <a:miter/>
          </a:ln>
        </p:spPr>
        <p:txBody>
          <a:bodyPr lIns="81646" tIns="40823" rIns="81646" bIns="40823">
            <a:spAutoFit/>
          </a:bodyPr>
          <a:lstStyle/>
          <a:p>
            <a:pPr defTabSz="1217295">
              <a:lnSpc>
                <a:spcPct val="150000"/>
              </a:lnSpc>
              <a:defRPr/>
            </a:pPr>
            <a:r>
              <a:rPr lang="zh-CN" altLang="en-US" sz="2800" b="1" noProof="1">
                <a:latin typeface="宋体" panose="02010600030101010101" pitchFamily="2" charset="-122"/>
                <a:cs typeface="+mn-ea"/>
              </a:rPr>
              <a:t>由于负数在实数范围内没有平方根，所以原方程没有实数根</a:t>
            </a:r>
            <a:r>
              <a:rPr lang="en-US" altLang="zh-CN" sz="2800" b="1" noProof="1">
                <a:latin typeface="宋体" panose="02010600030101010101" pitchFamily="2" charset="-122"/>
                <a:cs typeface="+mn-ea"/>
              </a:rPr>
              <a:t>.</a:t>
            </a:r>
          </a:p>
        </p:txBody>
      </p:sp>
      <p:grpSp>
        <p:nvGrpSpPr>
          <p:cNvPr id="30722" name="Group 11"/>
          <p:cNvGrpSpPr/>
          <p:nvPr/>
        </p:nvGrpSpPr>
        <p:grpSpPr bwMode="auto">
          <a:xfrm>
            <a:off x="1443038" y="1614488"/>
            <a:ext cx="5476875" cy="582612"/>
            <a:chOff x="631" y="1049"/>
            <a:chExt cx="3449" cy="490"/>
          </a:xfrm>
        </p:grpSpPr>
        <p:sp>
          <p:nvSpPr>
            <p:cNvPr id="8198" name="Rectangle 5"/>
            <p:cNvSpPr/>
            <p:nvPr/>
          </p:nvSpPr>
          <p:spPr>
            <a:xfrm>
              <a:off x="1200" y="1104"/>
              <a:ext cx="2880" cy="43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defTabSz="1217295">
                <a:defRPr/>
              </a:pP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当           时，</a:t>
              </a:r>
            </a:p>
          </p:txBody>
        </p:sp>
        <p:sp>
          <p:nvSpPr>
            <p:cNvPr id="8199" name="Rectangle 8"/>
            <p:cNvSpPr/>
            <p:nvPr/>
          </p:nvSpPr>
          <p:spPr>
            <a:xfrm>
              <a:off x="631" y="1049"/>
              <a:ext cx="679" cy="43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>
              <a:spAutoFit/>
            </a:bodyPr>
            <a:lstStyle/>
            <a:p>
              <a:pPr defTabSz="1217295">
                <a:defRPr/>
              </a:pPr>
              <a:r>
                <a:rPr lang="zh-CN" altLang="en-US" sz="2800" b="1" noProof="1">
                  <a:solidFill>
                    <a:schemeClr val="accent6"/>
                  </a:solidFill>
                  <a:latin typeface="宋体" panose="02010600030101010101" pitchFamily="2" charset="-122"/>
                  <a:cs typeface="+mn-ea"/>
                </a:rPr>
                <a:t>（</a:t>
              </a:r>
              <a:r>
                <a:rPr lang="en-US" altLang="zh-CN" sz="2800" b="1" noProof="1">
                  <a:solidFill>
                    <a:schemeClr val="accent6"/>
                  </a:solidFill>
                  <a:latin typeface="宋体" panose="02010600030101010101" pitchFamily="2" charset="-122"/>
                  <a:cs typeface="+mn-ea"/>
                </a:rPr>
                <a:t>3</a:t>
              </a:r>
              <a:r>
                <a:rPr lang="zh-CN" altLang="en-US" sz="2800" b="1" noProof="1">
                  <a:solidFill>
                    <a:schemeClr val="accent6"/>
                  </a:solidFill>
                  <a:latin typeface="宋体" panose="02010600030101010101" pitchFamily="2" charset="-122"/>
                  <a:cs typeface="+mn-ea"/>
                </a:rPr>
                <a:t>）</a:t>
              </a:r>
            </a:p>
          </p:txBody>
        </p:sp>
      </p:grpSp>
      <p:graphicFrame>
        <p:nvGraphicFramePr>
          <p:cNvPr id="30725" name="Object 15"/>
          <p:cNvGraphicFramePr>
            <a:graphicFrameLocks noChangeAspect="1"/>
          </p:cNvGraphicFramePr>
          <p:nvPr/>
        </p:nvGraphicFramePr>
        <p:xfrm>
          <a:off x="5341938" y="1612900"/>
          <a:ext cx="224631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r:id="rId3" imgW="1524635" imgH="698500" progId="Equation.DSMT4">
                  <p:embed/>
                </p:oleObj>
              </mc:Choice>
              <mc:Fallback>
                <p:oleObj r:id="rId3" imgW="1524635" imgH="6985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1612900"/>
                        <a:ext cx="2246312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14"/>
          <p:cNvGraphicFramePr>
            <a:graphicFrameLocks noChangeAspect="1"/>
          </p:cNvGraphicFramePr>
          <p:nvPr/>
        </p:nvGraphicFramePr>
        <p:xfrm>
          <a:off x="2825750" y="1733550"/>
          <a:ext cx="18891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r:id="rId5" imgW="1387475" imgH="343535" progId="Equation.DSMT4">
                  <p:embed/>
                </p:oleObj>
              </mc:Choice>
              <mc:Fallback>
                <p:oleObj r:id="rId5" imgW="1387475" imgH="34353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1733550"/>
                        <a:ext cx="18891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4"/>
          <p:cNvGrpSpPr/>
          <p:nvPr/>
        </p:nvGrpSpPr>
        <p:grpSpPr bwMode="auto">
          <a:xfrm>
            <a:off x="977900" y="1235075"/>
            <a:ext cx="7772400" cy="2011363"/>
            <a:chOff x="233" y="1074"/>
            <a:chExt cx="4896" cy="1689"/>
          </a:xfrm>
        </p:grpSpPr>
        <p:sp>
          <p:nvSpPr>
            <p:cNvPr id="10243" name="Rectangle 5"/>
            <p:cNvSpPr/>
            <p:nvPr/>
          </p:nvSpPr>
          <p:spPr>
            <a:xfrm>
              <a:off x="233" y="1074"/>
              <a:ext cx="4896" cy="1689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>
              <a:spAutoFit/>
            </a:bodyPr>
            <a:lstStyle/>
            <a:p>
              <a:pPr defTabSz="1217295">
                <a:lnSpc>
                  <a:spcPct val="150000"/>
                </a:lnSpc>
                <a:defRPr/>
              </a:pPr>
              <a:r>
                <a:rPr lang="en-US" altLang="zh-CN" sz="2325" b="1" noProof="1">
                  <a:solidFill>
                    <a:schemeClr val="accent6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+mn-ea"/>
                </a:rPr>
                <a:t>           </a:t>
              </a: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我们把        叫作一元二次方程</a:t>
              </a:r>
            </a:p>
            <a:p>
              <a:pPr algn="ctr" defTabSz="1217295">
                <a:lnSpc>
                  <a:spcPct val="150000"/>
                </a:lnSpc>
                <a:defRPr/>
              </a:pPr>
              <a:r>
                <a:rPr lang="zh-CN" altLang="en-US" sz="2400" b="1" noProof="1">
                  <a:latin typeface="宋体" panose="02010600030101010101" pitchFamily="2" charset="-122"/>
                  <a:cs typeface="+mn-ea"/>
                </a:rPr>
                <a:t>                   </a:t>
              </a: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的根的判别式，记作“</a:t>
              </a:r>
              <a:r>
                <a:rPr lang="el-GR" altLang="zh-CN" sz="2800" b="1" noProof="1">
                  <a:latin typeface="宋体" panose="02010600030101010101" pitchFamily="2" charset="-122"/>
                  <a:cs typeface="+mn-ea"/>
                </a:rPr>
                <a:t>Δ</a:t>
              </a:r>
              <a:r>
                <a:rPr lang="en-US" altLang="zh-CN" sz="2800" b="1" noProof="1">
                  <a:latin typeface="宋体" panose="02010600030101010101" pitchFamily="2" charset="-122"/>
                  <a:cs typeface="+mn-ea"/>
                </a:rPr>
                <a:t>”</a:t>
              </a:r>
            </a:p>
            <a:p>
              <a:pPr defTabSz="1217295">
                <a:lnSpc>
                  <a:spcPct val="150000"/>
                </a:lnSpc>
                <a:defRPr/>
              </a:pPr>
              <a:r>
                <a:rPr lang="zh-CN" altLang="en-US" sz="2800" b="1" noProof="1">
                  <a:latin typeface="宋体" panose="02010600030101010101" pitchFamily="2" charset="-122"/>
                  <a:cs typeface="+mn-ea"/>
                </a:rPr>
                <a:t>即</a:t>
              </a:r>
              <a:r>
                <a:rPr lang="en-US" altLang="zh-CN" sz="2400" b="1" noProof="1">
                  <a:latin typeface="宋体" panose="02010600030101010101" pitchFamily="2" charset="-122"/>
                  <a:cs typeface="+mn-ea"/>
                </a:rPr>
                <a:t>Δ=              </a:t>
              </a:r>
              <a:r>
                <a:rPr lang="en-US" altLang="zh-CN" sz="2325" b="1" noProof="1">
                  <a:solidFill>
                    <a:schemeClr val="accent6"/>
                  </a:solidFill>
                  <a:latin typeface="宋体" panose="02010600030101010101" pitchFamily="2" charset="-122"/>
                  <a:cs typeface="+mn-ea"/>
                </a:rPr>
                <a:t> </a:t>
              </a:r>
              <a:endParaRPr lang="en-US" altLang="zh-CN" sz="2325" b="1" noProof="1">
                <a:solidFill>
                  <a:schemeClr val="accent6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31747" name="Rectangle 7"/>
            <p:cNvSpPr>
              <a:spLocks noChangeArrowheads="1"/>
            </p:cNvSpPr>
            <p:nvPr/>
          </p:nvSpPr>
          <p:spPr bwMode="auto">
            <a:xfrm>
              <a:off x="233" y="1750"/>
              <a:ext cx="2000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ax</a:t>
              </a:r>
              <a:r>
                <a:rPr lang="en-US" altLang="zh-CN" sz="2800" b="1" baseline="50000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en-US" altLang="zh-CN" sz="28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en-US" altLang="zh-CN" sz="28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bx</a:t>
              </a:r>
              <a:r>
                <a:rPr lang="en-US" altLang="zh-CN" sz="28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+</a:t>
              </a:r>
              <a:r>
                <a:rPr lang="en-US" altLang="zh-CN" sz="28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 </a:t>
              </a:r>
              <a:r>
                <a:rPr lang="en-US" altLang="zh-CN" sz="28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 0</a:t>
              </a:r>
              <a:r>
                <a:rPr lang="en-US" altLang="zh-CN" sz="2800" b="1" dirty="0">
                  <a:solidFill>
                    <a:srgbClr val="C00000"/>
                  </a:solidFill>
                  <a:latin typeface="宋体" panose="02010600030101010101" pitchFamily="2" charset="-122"/>
                  <a:ea typeface="黑体" panose="02010609060101010101" pitchFamily="49" charset="-122"/>
                </a:rPr>
                <a:t>(</a:t>
              </a:r>
              <a:r>
                <a:rPr lang="en-US" altLang="zh-CN" sz="28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≠0</a:t>
              </a:r>
              <a:r>
                <a:rPr lang="en-US" altLang="zh-CN" sz="2800" b="1" dirty="0">
                  <a:solidFill>
                    <a:srgbClr val="C00000"/>
                  </a:solidFill>
                  <a:latin typeface="宋体" panose="02010600030101010101" pitchFamily="2" charset="-122"/>
                  <a:ea typeface="黑体" panose="02010609060101010101" pitchFamily="49" charset="-122"/>
                </a:rPr>
                <a:t>)</a:t>
              </a:r>
            </a:p>
          </p:txBody>
        </p:sp>
        <p:graphicFrame>
          <p:nvGraphicFramePr>
            <p:cNvPr id="31748" name="Object 8"/>
            <p:cNvGraphicFramePr>
              <a:graphicFrameLocks noChangeAspect="1"/>
            </p:cNvGraphicFramePr>
            <p:nvPr/>
          </p:nvGraphicFramePr>
          <p:xfrm>
            <a:off x="1572" y="1266"/>
            <a:ext cx="820" cy="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4" r:id="rId3" imgW="1005205" imgH="318135" progId="Equation.DSMT4">
                    <p:embed/>
                  </p:oleObj>
                </mc:Choice>
                <mc:Fallback>
                  <p:oleObj r:id="rId3" imgW="1005205" imgH="318135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2" y="1266"/>
                          <a:ext cx="820" cy="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6" name="Rectangle 5"/>
          <p:cNvSpPr/>
          <p:nvPr/>
        </p:nvSpPr>
        <p:spPr>
          <a:xfrm>
            <a:off x="823913" y="3635375"/>
            <a:ext cx="7686675" cy="2001838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325" b="1" noProof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综上可知，我们不难发现一元二次方程 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ax</a:t>
            </a:r>
            <a:r>
              <a:rPr lang="en-US" altLang="zh-CN" sz="2800" b="1" baseline="50000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2</a:t>
            </a:r>
            <a:r>
              <a:rPr lang="en-US" altLang="zh-CN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+</a:t>
            </a:r>
            <a:r>
              <a:rPr lang="en-US" altLang="zh-CN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bx</a:t>
            </a:r>
            <a:r>
              <a:rPr lang="en-US" altLang="zh-CN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+</a:t>
            </a:r>
            <a:r>
              <a:rPr lang="en-US" altLang="zh-CN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c </a:t>
            </a:r>
            <a:r>
              <a:rPr lang="en-US" altLang="zh-CN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= 0</a:t>
            </a:r>
            <a:r>
              <a:rPr lang="en-US" altLang="zh-CN" sz="2800" b="1" noProof="1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黑体" panose="02010609060101010101" pitchFamily="49" charset="-122"/>
                <a:sym typeface="+mn-ea"/>
              </a:rPr>
              <a:t>(</a:t>
            </a:r>
            <a:r>
              <a:rPr lang="en-US" altLang="zh-CN" sz="2800" b="1" i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2800" b="1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≠0</a:t>
            </a:r>
            <a:r>
              <a:rPr lang="en-US" altLang="zh-CN" sz="2800" b="1" noProof="1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  <a:ea typeface="黑体" panose="02010609060101010101" pitchFamily="49" charset="-122"/>
                <a:sym typeface="+mn-ea"/>
              </a:rPr>
              <a:t>)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的根的情况可由</a:t>
            </a:r>
            <a:r>
              <a:rPr lang="en-US" altLang="zh-CN" sz="2800" b="1" noProof="1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Δ=               </a:t>
            </a:r>
            <a:r>
              <a:rPr lang="zh-CN" altLang="en-US" sz="2800" b="1" noProof="1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来判断</a:t>
            </a:r>
            <a:r>
              <a:rPr lang="en-US" altLang="zh-CN" sz="2800" b="1" noProof="1">
                <a:solidFill>
                  <a:schemeClr val="accent1">
                    <a:lumMod val="50000"/>
                  </a:schemeClr>
                </a:solidFill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31750" name="Object 8"/>
          <p:cNvGraphicFramePr>
            <a:graphicFrameLocks noChangeAspect="1"/>
          </p:cNvGraphicFramePr>
          <p:nvPr/>
        </p:nvGraphicFramePr>
        <p:xfrm>
          <a:off x="1968500" y="2798763"/>
          <a:ext cx="13017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r:id="rId5" imgW="1005205" imgH="318135" progId="Equation.DSMT4">
                  <p:embed/>
                </p:oleObj>
              </mc:Choice>
              <mc:Fallback>
                <p:oleObj r:id="rId5" imgW="1005205" imgH="3181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2798763"/>
                        <a:ext cx="13017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8"/>
          <p:cNvGraphicFramePr>
            <a:graphicFrameLocks noChangeAspect="1"/>
          </p:cNvGraphicFramePr>
          <p:nvPr/>
        </p:nvGraphicFramePr>
        <p:xfrm>
          <a:off x="6896100" y="4532313"/>
          <a:ext cx="130016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r:id="rId6" imgW="1005205" imgH="318135" progId="Equation.DSMT4">
                  <p:embed/>
                </p:oleObj>
              </mc:Choice>
              <mc:Fallback>
                <p:oleObj r:id="rId6" imgW="1005205" imgH="3181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4532313"/>
                        <a:ext cx="130016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7"/>
          <p:cNvGrpSpPr/>
          <p:nvPr/>
        </p:nvGrpSpPr>
        <p:grpSpPr bwMode="auto">
          <a:xfrm>
            <a:off x="622300" y="1576388"/>
            <a:ext cx="8085138" cy="3016250"/>
            <a:chOff x="576" y="672"/>
            <a:chExt cx="4272" cy="2123"/>
          </a:xfrm>
        </p:grpSpPr>
        <p:sp>
          <p:nvSpPr>
            <p:cNvPr id="11266" name="Text Box 8"/>
            <p:cNvSpPr txBox="1"/>
            <p:nvPr/>
          </p:nvSpPr>
          <p:spPr>
            <a:xfrm>
              <a:off x="576" y="672"/>
              <a:ext cx="4272" cy="1865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defTabSz="1217295">
                <a:lnSpc>
                  <a:spcPct val="120000"/>
                </a:lnSpc>
                <a:defRPr/>
              </a:pPr>
              <a:endParaRPr lang="en-US" altLang="zh-CN" sz="2325" b="1" noProof="1">
                <a:ea typeface="黑体" panose="02010609060101010101" pitchFamily="49" charset="-122"/>
              </a:endParaRPr>
            </a:p>
            <a:p>
              <a:pPr algn="ctr" defTabSz="1217295">
                <a:lnSpc>
                  <a:spcPct val="120000"/>
                </a:lnSpc>
                <a:defRPr/>
              </a:pPr>
              <a:endParaRPr lang="en-US" altLang="zh-CN" sz="2325" b="1" noProof="1">
                <a:ea typeface="黑体" panose="02010609060101010101" pitchFamily="49" charset="-122"/>
              </a:endParaRPr>
            </a:p>
            <a:p>
              <a:pPr algn="ctr" defTabSz="1217295">
                <a:lnSpc>
                  <a:spcPct val="120000"/>
                </a:lnSpc>
                <a:defRPr/>
              </a:pPr>
              <a:endParaRPr lang="en-US" altLang="zh-CN" sz="2325" b="1" noProof="1">
                <a:ea typeface="黑体" panose="02010609060101010101" pitchFamily="49" charset="-122"/>
              </a:endParaRPr>
            </a:p>
            <a:p>
              <a:pPr algn="ctr" defTabSz="1217295">
                <a:lnSpc>
                  <a:spcPct val="120000"/>
                </a:lnSpc>
                <a:defRPr/>
              </a:pPr>
              <a:endParaRPr lang="en-US" altLang="zh-CN" sz="2325" b="1" noProof="1">
                <a:ea typeface="黑体" panose="02010609060101010101" pitchFamily="49" charset="-122"/>
              </a:endParaRPr>
            </a:p>
            <a:p>
              <a:pPr algn="ctr" defTabSz="1217295">
                <a:lnSpc>
                  <a:spcPct val="120000"/>
                </a:lnSpc>
                <a:defRPr/>
              </a:pPr>
              <a:endParaRPr lang="en-US" altLang="zh-CN" sz="2325" b="1" noProof="1">
                <a:ea typeface="黑体" panose="02010609060101010101" pitchFamily="49" charset="-122"/>
              </a:endParaRPr>
            </a:p>
            <a:p>
              <a:pPr algn="ctr" defTabSz="1217295">
                <a:lnSpc>
                  <a:spcPct val="120000"/>
                </a:lnSpc>
                <a:defRPr/>
              </a:pPr>
              <a:endParaRPr lang="en-US" altLang="zh-CN" sz="2325" b="1" noProof="1">
                <a:ea typeface="黑体" panose="02010609060101010101" pitchFamily="49" charset="-122"/>
              </a:endParaRPr>
            </a:p>
          </p:txBody>
        </p:sp>
        <p:sp>
          <p:nvSpPr>
            <p:cNvPr id="11267" name="Text Box 9"/>
            <p:cNvSpPr txBox="1"/>
            <p:nvPr/>
          </p:nvSpPr>
          <p:spPr>
            <a:xfrm>
              <a:off x="732" y="799"/>
              <a:ext cx="4068" cy="1996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408305" indent="-408305" defTabSz="1217295">
                <a:lnSpc>
                  <a:spcPct val="150000"/>
                </a:lnSpc>
                <a:defRPr/>
              </a:pPr>
              <a:r>
                <a:rPr lang="zh-CN" altLang="en-US" sz="2400" b="1" noProof="1">
                  <a:latin typeface="宋体" panose="02010600030101010101" pitchFamily="2" charset="-122"/>
                </a:rPr>
                <a:t>当</a:t>
              </a:r>
              <a:r>
                <a:rPr lang="en-US" altLang="zh-CN" sz="2400" b="1" noProof="1">
                  <a:solidFill>
                    <a:srgbClr val="0000FF"/>
                  </a:solidFill>
                  <a:latin typeface="宋体" panose="02010600030101010101" pitchFamily="2" charset="-122"/>
                </a:rPr>
                <a:t>Δ &gt; 0 </a:t>
              </a:r>
              <a:r>
                <a:rPr lang="zh-CN" altLang="en-US" sz="2400" b="1" noProof="1">
                  <a:latin typeface="宋体" panose="02010600030101010101" pitchFamily="2" charset="-122"/>
                </a:rPr>
                <a:t>时，</a:t>
              </a:r>
              <a:r>
                <a:rPr lang="zh-CN" altLang="en-US" sz="2400" b="1" noProof="1">
                  <a:solidFill>
                    <a:srgbClr val="FF0000"/>
                  </a:solidFill>
                  <a:latin typeface="宋体" panose="02010600030101010101" pitchFamily="2" charset="-122"/>
                </a:rPr>
                <a:t>原方程有两个不相等的实数根</a:t>
              </a:r>
              <a:r>
                <a:rPr lang="zh-CN" altLang="en-US" sz="2400" b="1" noProof="1">
                  <a:latin typeface="宋体" panose="02010600030101010101" pitchFamily="2" charset="-122"/>
                </a:rPr>
                <a:t>，其根为</a:t>
              </a:r>
            </a:p>
            <a:p>
              <a:pPr marL="408305" indent="-408305" defTabSz="1217295">
                <a:lnSpc>
                  <a:spcPct val="150000"/>
                </a:lnSpc>
                <a:defRPr/>
              </a:pPr>
              <a:endParaRPr lang="zh-CN" altLang="en-US" sz="2000" b="1" noProof="1">
                <a:latin typeface="宋体" panose="02010600030101010101" pitchFamily="2" charset="-122"/>
              </a:endParaRPr>
            </a:p>
            <a:p>
              <a:pPr marL="408305" indent="-408305" defTabSz="1217295">
                <a:lnSpc>
                  <a:spcPct val="150000"/>
                </a:lnSpc>
                <a:defRPr/>
              </a:pPr>
              <a:r>
                <a:rPr lang="zh-CN" altLang="en-US" sz="2400" b="1" noProof="1">
                  <a:latin typeface="宋体" panose="02010600030101010101" pitchFamily="2" charset="-122"/>
                </a:rPr>
                <a:t>当</a:t>
              </a:r>
              <a:r>
                <a:rPr lang="en-US" altLang="zh-CN" sz="2400" b="1" noProof="1">
                  <a:solidFill>
                    <a:srgbClr val="0000FF"/>
                  </a:solidFill>
                  <a:latin typeface="宋体" panose="02010600030101010101" pitchFamily="2" charset="-122"/>
                </a:rPr>
                <a:t>Δ = 0 </a:t>
              </a:r>
              <a:r>
                <a:rPr lang="zh-CN" altLang="en-US" sz="2400" b="1" noProof="1">
                  <a:latin typeface="宋体" panose="02010600030101010101" pitchFamily="2" charset="-122"/>
                </a:rPr>
                <a:t>时，</a:t>
              </a:r>
              <a:r>
                <a:rPr lang="zh-CN" altLang="en-US" sz="2400" b="1" noProof="1">
                  <a:solidFill>
                    <a:srgbClr val="FF0000"/>
                  </a:solidFill>
                  <a:latin typeface="宋体" panose="02010600030101010101" pitchFamily="2" charset="-122"/>
                </a:rPr>
                <a:t>原方程有两个相等的实数根</a:t>
              </a:r>
              <a:r>
                <a:rPr lang="zh-CN" altLang="en-US" sz="2800" b="1" noProof="1">
                  <a:latin typeface="宋体" panose="02010600030101010101" pitchFamily="2" charset="-122"/>
                </a:rPr>
                <a:t>，其根为</a:t>
              </a:r>
            </a:p>
            <a:p>
              <a:pPr marL="408305" indent="-408305" defTabSz="1217295">
                <a:lnSpc>
                  <a:spcPct val="150000"/>
                </a:lnSpc>
                <a:defRPr/>
              </a:pPr>
              <a:endParaRPr lang="zh-CN" altLang="en-US" sz="2400" b="1" noProof="1">
                <a:latin typeface="宋体" panose="02010600030101010101" pitchFamily="2" charset="-122"/>
              </a:endParaRPr>
            </a:p>
            <a:p>
              <a:pPr marL="408305" indent="-408305" defTabSz="1217295">
                <a:lnSpc>
                  <a:spcPct val="150000"/>
                </a:lnSpc>
                <a:defRPr/>
              </a:pPr>
              <a:r>
                <a:rPr lang="zh-CN" altLang="en-US" sz="2400" b="1" noProof="1">
                  <a:latin typeface="宋体" panose="02010600030101010101" pitchFamily="2" charset="-122"/>
                </a:rPr>
                <a:t>当</a:t>
              </a:r>
              <a:r>
                <a:rPr lang="en-US" altLang="zh-CN" sz="2400" b="1" noProof="1">
                  <a:solidFill>
                    <a:srgbClr val="0000FF"/>
                  </a:solidFill>
                  <a:latin typeface="宋体" panose="02010600030101010101" pitchFamily="2" charset="-122"/>
                </a:rPr>
                <a:t>Δ &lt; 0 </a:t>
              </a:r>
              <a:r>
                <a:rPr lang="zh-CN" altLang="en-US" sz="2400" b="1" noProof="1">
                  <a:latin typeface="宋体" panose="02010600030101010101" pitchFamily="2" charset="-122"/>
                </a:rPr>
                <a:t>时，</a:t>
              </a:r>
              <a:r>
                <a:rPr lang="zh-CN" altLang="en-US" sz="2400" b="1" noProof="1">
                  <a:solidFill>
                    <a:srgbClr val="FF0000"/>
                  </a:solidFill>
                  <a:latin typeface="宋体" panose="02010600030101010101" pitchFamily="2" charset="-122"/>
                </a:rPr>
                <a:t>原方程没有实数根</a:t>
              </a:r>
              <a:r>
                <a:rPr lang="en-US" altLang="zh-CN" sz="2400" b="1" noProof="1">
                  <a:latin typeface="宋体" panose="02010600030101010101" pitchFamily="2" charset="-122"/>
                </a:rPr>
                <a:t>.</a:t>
              </a:r>
            </a:p>
          </p:txBody>
        </p:sp>
        <p:graphicFrame>
          <p:nvGraphicFramePr>
            <p:cNvPr id="32772" name="Object 10"/>
            <p:cNvGraphicFramePr>
              <a:graphicFrameLocks noChangeAspect="1"/>
            </p:cNvGraphicFramePr>
            <p:nvPr/>
          </p:nvGraphicFramePr>
          <p:xfrm>
            <a:off x="1292" y="2051"/>
            <a:ext cx="1016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3" r:id="rId3" imgW="1854835" imgH="571500" progId="Equation.DSMT4">
                    <p:embed/>
                  </p:oleObj>
                </mc:Choice>
                <mc:Fallback>
                  <p:oleObj r:id="rId3" imgW="1854835" imgH="5715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051"/>
                          <a:ext cx="1016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3" name="Object 11"/>
            <p:cNvGraphicFramePr>
              <a:graphicFrameLocks noChangeAspect="1"/>
            </p:cNvGraphicFramePr>
            <p:nvPr/>
          </p:nvGraphicFramePr>
          <p:xfrm>
            <a:off x="1247" y="1269"/>
            <a:ext cx="2708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4" r:id="rId5" imgW="5041900" imgH="838200" progId="Equation.DSMT4">
                    <p:embed/>
                  </p:oleObj>
                </mc:Choice>
                <mc:Fallback>
                  <p:oleObj r:id="rId5" imgW="5041900" imgH="8382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1269"/>
                          <a:ext cx="2708" cy="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301060"/>
          <p:cNvSpPr>
            <a:spLocks noChangeArrowheads="1"/>
          </p:cNvSpPr>
          <p:nvPr/>
        </p:nvSpPr>
        <p:spPr bwMode="auto">
          <a:xfrm>
            <a:off x="828675" y="1330325"/>
            <a:ext cx="687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46" tIns="40823" rIns="81646" bIns="40823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例题：</a:t>
            </a:r>
            <a:r>
              <a:rPr lang="en-US" altLang="en-US" sz="2400" b="1" dirty="0">
                <a:latin typeface="宋体" panose="02010600030101010101" pitchFamily="2" charset="-122"/>
              </a:rPr>
              <a:t>已知关于</a:t>
            </a:r>
            <a:r>
              <a:rPr lang="en-US" altLang="zh-CN" sz="2400" b="1" i="1" dirty="0">
                <a:latin typeface="宋体" panose="02010600030101010101" pitchFamily="2" charset="-122"/>
              </a:rPr>
              <a:t>x</a:t>
            </a:r>
            <a:r>
              <a:rPr lang="en-US" altLang="en-US" sz="2400" b="1" dirty="0">
                <a:latin typeface="宋体" panose="02010600030101010101" pitchFamily="2" charset="-122"/>
              </a:rPr>
              <a:t>的方程</a:t>
            </a:r>
            <a:r>
              <a:rPr lang="en-US" altLang="zh-CN" sz="2400" b="1" i="1" dirty="0">
                <a:latin typeface="宋体" panose="02010600030101010101" pitchFamily="2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2400" b="1" dirty="0">
                <a:latin typeface="宋体" panose="02010600030101010101" pitchFamily="2" charset="-122"/>
              </a:rPr>
              <a:t>－</a:t>
            </a:r>
            <a:r>
              <a:rPr lang="en-US" altLang="zh-CN" sz="2400" b="1" dirty="0">
                <a:latin typeface="宋体" panose="02010600030101010101" pitchFamily="2" charset="-122"/>
              </a:rPr>
              <a:t>2(</a:t>
            </a:r>
            <a:r>
              <a:rPr lang="en-US" altLang="zh-CN" sz="2400" b="1" i="1" dirty="0">
                <a:latin typeface="宋体" panose="02010600030101010101" pitchFamily="2" charset="-122"/>
              </a:rPr>
              <a:t>k</a:t>
            </a:r>
            <a:r>
              <a:rPr lang="en-US" altLang="en-US" sz="2400" b="1" dirty="0">
                <a:latin typeface="宋体" panose="02010600030101010101" pitchFamily="2" charset="-122"/>
              </a:rPr>
              <a:t>＋</a:t>
            </a:r>
            <a:r>
              <a:rPr lang="en-US" altLang="zh-CN" sz="2400" b="1" dirty="0">
                <a:latin typeface="宋体" panose="02010600030101010101" pitchFamily="2" charset="-122"/>
              </a:rPr>
              <a:t>1)</a:t>
            </a:r>
            <a:r>
              <a:rPr lang="en-US" altLang="zh-CN" sz="2400" b="1" i="1" dirty="0">
                <a:latin typeface="宋体" panose="02010600030101010101" pitchFamily="2" charset="-122"/>
              </a:rPr>
              <a:t>x</a:t>
            </a:r>
            <a:r>
              <a:rPr lang="en-US" altLang="en-US" sz="2400" b="1" dirty="0">
                <a:latin typeface="宋体" panose="02010600030101010101" pitchFamily="2" charset="-122"/>
              </a:rPr>
              <a:t>＋</a:t>
            </a:r>
            <a:r>
              <a:rPr lang="en-US" altLang="zh-CN" sz="2400" b="1" i="1" dirty="0">
                <a:latin typeface="宋体" panose="02010600030101010101" pitchFamily="2" charset="-122"/>
              </a:rPr>
              <a:t>k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en-US" sz="2400" b="1" dirty="0">
                <a:latin typeface="宋体" panose="02010600030101010101" pitchFamily="2" charset="-122"/>
              </a:rPr>
              <a:t>＝</a:t>
            </a:r>
            <a:r>
              <a:rPr lang="en-US" altLang="zh-CN" sz="2400" b="1" dirty="0">
                <a:latin typeface="宋体" panose="02010600030101010101" pitchFamily="2" charset="-122"/>
              </a:rPr>
              <a:t>0</a:t>
            </a:r>
            <a:r>
              <a:rPr lang="en-US" altLang="en-US" sz="2400" b="1" dirty="0">
                <a:latin typeface="宋体" panose="02010600030101010101" pitchFamily="2" charset="-122"/>
              </a:rPr>
              <a:t>有两个不相等的实数根．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(1)</a:t>
            </a:r>
            <a:r>
              <a:rPr lang="en-US" altLang="en-US" sz="2400" b="1" dirty="0" err="1">
                <a:latin typeface="宋体" panose="02010600030101010101" pitchFamily="2" charset="-122"/>
              </a:rPr>
              <a:t>求</a:t>
            </a:r>
            <a:r>
              <a:rPr lang="en-US" altLang="zh-CN" sz="2400" b="1" i="1" dirty="0" err="1">
                <a:latin typeface="宋体" panose="02010600030101010101" pitchFamily="2" charset="-122"/>
              </a:rPr>
              <a:t>k</a:t>
            </a:r>
            <a:r>
              <a:rPr lang="en-US" altLang="en-US" sz="2400" b="1" dirty="0" err="1">
                <a:latin typeface="宋体" panose="02010600030101010101" pitchFamily="2" charset="-122"/>
              </a:rPr>
              <a:t>的取值范围</a:t>
            </a:r>
            <a:r>
              <a:rPr lang="en-US" altLang="en-US" sz="2400" b="1" dirty="0">
                <a:latin typeface="宋体" panose="02010600030101010101" pitchFamily="2" charset="-122"/>
              </a:rPr>
              <a:t>；</a:t>
            </a:r>
          </a:p>
          <a:p>
            <a:pPr eaLnBrk="0" hangingPunct="0">
              <a:lnSpc>
                <a:spcPct val="130000"/>
              </a:lnSpc>
            </a:pPr>
            <a:r>
              <a:rPr lang="en-US" altLang="zh-CN" sz="2400" b="1" dirty="0">
                <a:latin typeface="宋体" panose="02010600030101010101" pitchFamily="2" charset="-122"/>
              </a:rPr>
              <a:t>(2)</a:t>
            </a:r>
            <a:r>
              <a:rPr lang="en-US" altLang="en-US" sz="2400" b="1" dirty="0" err="1">
                <a:latin typeface="宋体" panose="02010600030101010101" pitchFamily="2" charset="-122"/>
              </a:rPr>
              <a:t>求证：</a:t>
            </a:r>
            <a:r>
              <a:rPr lang="en-US" altLang="zh-CN" sz="2400" b="1" i="1" dirty="0" err="1">
                <a:latin typeface="宋体" panose="02010600030101010101" pitchFamily="2" charset="-122"/>
              </a:rPr>
              <a:t>x</a:t>
            </a:r>
            <a:r>
              <a:rPr lang="en-US" altLang="en-US" sz="2400" b="1" dirty="0">
                <a:latin typeface="宋体" panose="02010600030101010101" pitchFamily="2" charset="-122"/>
              </a:rPr>
              <a:t>＝－</a:t>
            </a: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en-US" altLang="en-US" sz="2400" b="1" dirty="0">
                <a:latin typeface="宋体" panose="02010600030101010101" pitchFamily="2" charset="-122"/>
              </a:rPr>
              <a:t>不可能是此方程的实数根．</a:t>
            </a:r>
          </a:p>
        </p:txBody>
      </p:sp>
      <p:graphicFrame>
        <p:nvGraphicFramePr>
          <p:cNvPr id="301062" name="对象 301061"/>
          <p:cNvGraphicFramePr/>
          <p:nvPr/>
        </p:nvGraphicFramePr>
        <p:xfrm>
          <a:off x="938213" y="3465513"/>
          <a:ext cx="6765925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r:id="rId3" imgW="7586345" imgH="1268095" progId="Word.Document.8">
                  <p:embed/>
                </p:oleObj>
              </mc:Choice>
              <mc:Fallback>
                <p:oleObj r:id="rId3" imgW="7586345" imgH="1268095" progId="Word.Document.8">
                  <p:embed/>
                  <p:pic>
                    <p:nvPicPr>
                      <p:cNvPr id="0" name="对象 30106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465513"/>
                        <a:ext cx="6765925" cy="116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64" name="矩形 301063"/>
          <p:cNvSpPr/>
          <p:nvPr/>
        </p:nvSpPr>
        <p:spPr>
          <a:xfrm>
            <a:off x="938213" y="4549775"/>
            <a:ext cx="7078662" cy="1808163"/>
          </a:xfrm>
          <a:prstGeom prst="rect">
            <a:avLst/>
          </a:prstGeom>
          <a:noFill/>
          <a:ln w="9525">
            <a:noFill/>
          </a:ln>
        </p:spPr>
        <p:txBody>
          <a:bodyPr lIns="81646" tIns="40823" rIns="81646" bIns="40823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(2)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证明：若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x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＝－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是方程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x</a:t>
            </a:r>
            <a:r>
              <a:rPr lang="en-US" altLang="zh-CN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－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2(k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1)x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k</a:t>
            </a:r>
            <a:r>
              <a:rPr lang="en-US" altLang="zh-CN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0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的实数根，则有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－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1)</a:t>
            </a:r>
            <a:r>
              <a:rPr lang="en-US" altLang="zh-CN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2(k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k</a:t>
            </a:r>
            <a:r>
              <a:rPr lang="en-US" altLang="zh-CN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0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，即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k</a:t>
            </a:r>
            <a:r>
              <a:rPr lang="en-US" altLang="zh-CN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2k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0.∵Δ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b</a:t>
            </a:r>
            <a:r>
              <a:rPr lang="en-US" altLang="zh-CN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－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4ac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＝－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8&lt;0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，故此方程无实数根，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k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值不存在，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∴x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＝－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不可能此方程的实数根．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4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全屏显示(4:3)</PresentationFormat>
  <Paragraphs>51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MingLiU_HKSCS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自定义设计方案</vt:lpstr>
      <vt:lpstr>Equation.DSMT4</vt:lpstr>
      <vt:lpstr>Microsoft Word 97 - 2003 文档</vt:lpstr>
      <vt:lpstr>PowerPoint 演示文稿</vt:lpstr>
      <vt:lpstr>教学目标</vt:lpstr>
      <vt:lpstr>新课引入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2017-04-26T08:23:00Z</dcterms:created>
  <dcterms:modified xsi:type="dcterms:W3CDTF">2023-01-16T16:56:55Z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79FC0F257B29408EBE0CA56827C7192C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