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40" r:id="rId2"/>
    <p:sldId id="652" r:id="rId3"/>
    <p:sldId id="427" r:id="rId4"/>
    <p:sldId id="617" r:id="rId5"/>
    <p:sldId id="392" r:id="rId6"/>
    <p:sldId id="739" r:id="rId7"/>
    <p:sldId id="588" r:id="rId8"/>
    <p:sldId id="715" r:id="rId9"/>
    <p:sldId id="716" r:id="rId10"/>
    <p:sldId id="621" r:id="rId11"/>
    <p:sldId id="717" r:id="rId12"/>
    <p:sldId id="701" r:id="rId13"/>
    <p:sldId id="700" r:id="rId14"/>
    <p:sldId id="699" r:id="rId15"/>
    <p:sldId id="703" r:id="rId16"/>
    <p:sldId id="702" r:id="rId17"/>
    <p:sldId id="622" r:id="rId18"/>
    <p:sldId id="679" r:id="rId19"/>
    <p:sldId id="655" r:id="rId20"/>
    <p:sldId id="653" r:id="rId21"/>
    <p:sldId id="735" r:id="rId22"/>
    <p:sldId id="737" r:id="rId23"/>
    <p:sldId id="718" r:id="rId24"/>
    <p:sldId id="738" r:id="rId25"/>
    <p:sldId id="720" r:id="rId26"/>
    <p:sldId id="538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7">
          <p15:clr>
            <a:srgbClr val="A4A3A4"/>
          </p15:clr>
        </p15:guide>
        <p15:guide id="2" pos="37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337"/>
        <p:guide pos="37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6-04T16:44:50.436" idx="1">
    <p:pos x="3071" y="1419"/>
    <p:text>了解测量长度、实践、速度等的结果都是近似数；知道有时受客观条件的限制难以得到准群数，有时实际不需要精确数，计算中常常需要取一些数的近似值.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round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C8B7F33C-EDCD-4A0A-832A-DA4741C1D6A0}" type="slidenum">
              <a:rPr lang="en-US" altLang="zh-CN" sz="1200" b="0">
                <a:solidFill>
                  <a:srgbClr val="000000"/>
                </a:solidFill>
              </a:rPr>
              <a:t>4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4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2.xml"/><Relationship Id="rId40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7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8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9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0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1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2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107759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第十四章</a:t>
            </a:r>
            <a:r>
              <a:rPr lang="en-US" altLang="en-US" sz="3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实数</a:t>
            </a:r>
            <a:endParaRPr lang="zh-CN" altLang="en-US" sz="36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347458"/>
            <a:ext cx="12192000" cy="139236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72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近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似数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60400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3892118" y="2706569"/>
            <a:ext cx="375082" cy="67414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3432468" y="2706328"/>
            <a:ext cx="375082" cy="67414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3661198" y="2706569"/>
            <a:ext cx="375082" cy="67414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49885" y="459105"/>
            <a:ext cx="4956175" cy="777875"/>
            <a:chOff x="1214" y="1427"/>
            <a:chExt cx="7805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42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近似数的精确度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3" name="Rectangle 5"/>
          <p:cNvSpPr/>
          <p:nvPr/>
        </p:nvSpPr>
        <p:spPr>
          <a:xfrm>
            <a:off x="466725" y="1236980"/>
            <a:ext cx="1249680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indent="0" fontAlgn="base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strike="noStrike" noProof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精准度</a:t>
            </a:r>
          </a:p>
        </p:txBody>
      </p:sp>
      <p:sp>
        <p:nvSpPr>
          <p:cNvPr id="5126" name="Rectangle 22"/>
          <p:cNvSpPr/>
          <p:nvPr/>
        </p:nvSpPr>
        <p:spPr>
          <a:xfrm>
            <a:off x="466725" y="1974215"/>
            <a:ext cx="1094740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近似数与准确数的接近程度，其表述形式多样，如：精确到个位、精确到</a:t>
            </a:r>
            <a:r>
              <a:rPr lang="en-US" altLang="zh-CN" sz="28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0.001</a:t>
            </a:r>
            <a:r>
              <a:rPr lang="zh-CN" altLang="zh-CN" sz="28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、保留两位小数等．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一般地，一个近似数四舍五入到哪一位，就说这个数精确到哪一位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9226" name="TextBox 9"/>
          <p:cNvSpPr txBox="1"/>
          <p:nvPr/>
        </p:nvSpPr>
        <p:spPr>
          <a:xfrm>
            <a:off x="466725" y="4469765"/>
            <a:ext cx="1067562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确定方法：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一个近似数的取值需要它精确到的位数的下一位，若下一位小于五，则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四舍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，得到的近似数比原数小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若下一位大于或等于五，则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，得到的近似数比原数大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6" grpId="0"/>
      <p:bldP spid="9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5160" y="1104900"/>
            <a:ext cx="8444865" cy="1383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  </a:t>
            </a:r>
            <a:r>
              <a:rPr kumimoji="0" lang="zh-CN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将圆周率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π</a:t>
            </a:r>
            <a:r>
              <a:rPr kumimoji="0" lang="zh-CN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按下列要求取近似数：</a:t>
            </a: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(1)</a:t>
            </a:r>
            <a:r>
              <a:rPr kumimoji="0" lang="zh-CN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精确到个位；	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0" lang="zh-CN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精确到十分位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kumimoji="0" lang="zh-CN" altLang="zh-CN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45160" y="2606675"/>
            <a:ext cx="11165840" cy="2676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 π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的十分位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小数点后面第一位)上是“1”，按四舍五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法应舍去，所以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π=3.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(2)π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的百分位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小数点后面第二位)上是“4”，按四舍五入法应舍去，所以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π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≈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3.1.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41960" y="223520"/>
            <a:ext cx="2194560" cy="583565"/>
            <a:chOff x="752" y="294"/>
            <a:chExt cx="3456" cy="919"/>
          </a:xfrm>
        </p:grpSpPr>
        <p:sp>
          <p:nvSpPr>
            <p:cNvPr id="15" name="文本框 3">
              <a:hlinkClick r:id="" action="ppaction://noaction"/>
            </p:cNvPr>
            <p:cNvSpPr txBox="1"/>
            <p:nvPr/>
          </p:nvSpPr>
          <p:spPr>
            <a:xfrm>
              <a:off x="1360" y="294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35290" y="4565015"/>
            <a:ext cx="3273425" cy="2075815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9416" y="1700808"/>
            <a:ext cx="8551862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π≈3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（精确到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个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位），</a:t>
            </a:r>
          </a:p>
          <a:p>
            <a:pPr>
              <a:spcBef>
                <a:spcPct val="50000"/>
              </a:spcBef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π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≈3.1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（精确到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0.1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，或叫做精确到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十分位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），</a:t>
            </a:r>
          </a:p>
          <a:p>
            <a:pPr>
              <a:spcBef>
                <a:spcPct val="50000"/>
              </a:spcBef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π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≈3.14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（精确到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0.01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，或叫精确到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百分位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），</a:t>
            </a:r>
          </a:p>
          <a:p>
            <a:pPr>
              <a:spcBef>
                <a:spcPct val="50000"/>
              </a:spcBef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π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≈3.140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（精确到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0.001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，或叫做精确到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千分位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），</a:t>
            </a:r>
          </a:p>
          <a:p>
            <a:pPr>
              <a:spcBef>
                <a:spcPct val="50000"/>
              </a:spcBef>
            </a:pP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π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≈3.1416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（精确到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0.0001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，或叫做精确到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万分位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），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……</a:t>
            </a:r>
          </a:p>
        </p:txBody>
      </p:sp>
      <p:pic>
        <p:nvPicPr>
          <p:cNvPr id="4" name="Picture 3" descr="f35ea0094eedfa326b60fb8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9717405" y="3631565"/>
            <a:ext cx="21526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3352" y="904979"/>
            <a:ext cx="6768752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按四舍五入法对圆周率</a:t>
            </a:r>
            <a:r>
              <a:rPr lang="zh-CN" altLang="zh-CN" sz="28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π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取近似数，有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855912" y="338455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4000">
              <a:solidFill>
                <a:srgbClr val="0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4380" y="680085"/>
            <a:ext cx="8914765" cy="2889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变式练习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用四舍五入法写出下列各数的近似数：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(1)4.357(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0.01)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(2)472 086(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精确到万位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(3)0.473 954(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精确到千分位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(4)5.328 06(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保留两位小数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4875" y="3569970"/>
            <a:ext cx="6302375" cy="233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zh-CN" sz="2800" b="1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(1)4.357≈4.36.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(2)472 086≈47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万．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(3)0.473 954≈0.474.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(4)5.328 06≈5.33.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3435" y="499110"/>
            <a:ext cx="9116695" cy="2889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zh-CN" sz="2800" b="1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变式练习</a:t>
            </a:r>
            <a:r>
              <a:rPr lang="en-US" altLang="zh-CN" sz="2800" b="1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 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资阳市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2012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年财政收入取得重大突破，地方公共财政收入用四舍五入法取近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似值后为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27.39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亿元，那么这个数值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　　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A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．精确到亿位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B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．精确到百分位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C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．精确到千万位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D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．精确到百万位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2265" y="1682750"/>
            <a:ext cx="4972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2410" y="3388995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sp>
        <p:nvSpPr>
          <p:cNvPr id="5" name="矩形 4"/>
          <p:cNvSpPr/>
          <p:nvPr/>
        </p:nvSpPr>
        <p:spPr>
          <a:xfrm>
            <a:off x="627380" y="4159885"/>
            <a:ext cx="10633710" cy="233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 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 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确定近似数的精确度就是确定近似数的末位数字所在的数．对于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a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×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10</a:t>
            </a:r>
            <a:r>
              <a:rPr kumimoji="0" lang="en-US" altLang="zh-CN" sz="280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n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的精确度，应由还原后的数中数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a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的末位数字所在的数位决定；对于带单位的近似数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(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如：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6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万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)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ea"/>
              </a:rPr>
              <a:t>，精确度也是由还原后的数中近似数的末位数字所在的数位决定．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3556000" y="4014470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349885" y="459105"/>
            <a:ext cx="5196840" cy="777875"/>
            <a:chOff x="1214" y="1427"/>
            <a:chExt cx="8184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8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近似数的取值范围</a:t>
              </a:r>
              <a:endPara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3</a:t>
              </a:r>
            </a:p>
          </p:txBody>
        </p:sp>
      </p:grp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349885" y="1548765"/>
            <a:ext cx="10422255" cy="17703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   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近似数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所表示的准确数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的取值范围是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A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1.695≤x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1.705        B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1.65≤x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1.75</a:t>
            </a:r>
            <a:endParaRPr kumimoji="0" lang="zh-CN" altLang="zh-CN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C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1.7≤x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1.75              D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1.695≤x≤1.705</a:t>
            </a:r>
            <a:endParaRPr kumimoji="0" lang="zh-CN" altLang="zh-CN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4520" y="3631565"/>
            <a:ext cx="10710545" cy="177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zh-CN" sz="2800" b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解析：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近似数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1.70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精确到百分位，应由千分位上的数字四舍五入得到．故当百分位上为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时，千分位上的数应不小于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；当百分位上为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时，千分位上的数应小于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</a:t>
            </a:r>
            <a:endParaRPr kumimoji="0" lang="zh-CN" altLang="en-US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76895" y="1735773"/>
            <a:ext cx="7778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/>
          <p:cNvSpPr txBox="1"/>
          <p:nvPr/>
        </p:nvSpPr>
        <p:spPr>
          <a:xfrm>
            <a:off x="3556000" y="3838575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4" name="文本框 3">
            <a:hlinkClick r:id="" action="ppaction://noaction"/>
          </p:cNvPr>
          <p:cNvSpPr txBox="1"/>
          <p:nvPr/>
        </p:nvSpPr>
        <p:spPr>
          <a:xfrm>
            <a:off x="685165" y="81661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smtClean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</a:rPr>
              <a:t>方法归纳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3556000" y="6500813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12800" y="1922145"/>
            <a:ext cx="10567035" cy="23304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由近似数确定准确数的范围时，只需在近似数的最后一位之后再取一位，数值记为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，再在这一位上加减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即可．如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a≈1.70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，可取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，用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0.005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1.695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1.700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0.005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1.705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，同时注意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含小不含大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kumimoji="0" lang="zh-CN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，即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1.695≤a&lt;1.705.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4325" y="1543050"/>
            <a:ext cx="11062970" cy="1770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变式练习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 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由四舍五入得到的近似数是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3.75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，那么原数不可能是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 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　　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A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3.751 4                     B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3.749 3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C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3.750 4                     D</a:t>
            </a:r>
            <a:r>
              <a:rPr lang="zh-CN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3.755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34980" y="1714500"/>
            <a:ext cx="564515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77520" y="222250"/>
            <a:ext cx="2247900" cy="583565"/>
            <a:chOff x="752" y="350"/>
            <a:chExt cx="3540" cy="919"/>
          </a:xfrm>
        </p:grpSpPr>
        <p:sp>
          <p:nvSpPr>
            <p:cNvPr id="1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128" name="内容占位符 7"/>
          <p:cNvSpPr txBox="1">
            <a:spLocks noChangeArrowheads="1"/>
          </p:cNvSpPr>
          <p:nvPr/>
        </p:nvSpPr>
        <p:spPr bwMode="auto">
          <a:xfrm>
            <a:off x="477520" y="1144270"/>
            <a:ext cx="11406505" cy="45694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下列语句中出现的数，是近似数的是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小明同学买了6支铅笔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．一星期有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天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C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．一本书共有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180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页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．小华的身高为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 m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下列数据中，是准确数的是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．小轩体重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51.2 kg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．七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班有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64</a:t>
            </a:r>
            <a:r>
              <a:rPr lang="zh-CN" altLang="zh-CN" sz="2800" noProof="0" smtClean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名学生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C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．珠穆朗玛峰高出海平面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8 844.43 m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．太平洋最深处低于海平面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11 034 m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43395" y="1254760"/>
            <a:ext cx="5480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49900" y="2847975"/>
            <a:ext cx="5232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04165" y="2937510"/>
            <a:ext cx="5192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下列说法正确的是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0860" y="3459480"/>
            <a:ext cx="7560310" cy="2830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3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近似数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0.010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精确到百分位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53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近似数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万精确到千位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53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近似数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2.80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表示的意义相同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53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近似数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43.0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精确到个位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32250" y="2937510"/>
            <a:ext cx="61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9575" y="619125"/>
            <a:ext cx="10200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按括号内的要求用四舍五入法取近似数，正确的是（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0860" y="1141095"/>
            <a:ext cx="1145032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A.403.53≈403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（精确到个位）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B.1.604≈1.60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（精确到十分位）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C.0.02984≈0.030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0.001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D.0.0136≈0.014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0.0001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050655" y="619125"/>
            <a:ext cx="61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2"/>
      <p:bldP spid="10" grpId="0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Text Box 2"/>
          <p:cNvSpPr txBox="1"/>
          <p:nvPr/>
        </p:nvSpPr>
        <p:spPr>
          <a:xfrm>
            <a:off x="486410" y="2494280"/>
            <a:ext cx="108204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你对实数怎么进行分类？快速画一画，然后跟同学分享一下吧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14" name="Text Box 2"/>
          <p:cNvSpPr txBox="1"/>
          <p:nvPr/>
        </p:nvSpPr>
        <p:spPr>
          <a:xfrm>
            <a:off x="486410" y="933450"/>
            <a:ext cx="6119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什么叫做无理数？什么叫做实数？</a:t>
            </a:r>
          </a:p>
        </p:txBody>
      </p:sp>
      <p:sp>
        <p:nvSpPr>
          <p:cNvPr id="15" name="文本框 11"/>
          <p:cNvSpPr txBox="1"/>
          <p:nvPr/>
        </p:nvSpPr>
        <p:spPr>
          <a:xfrm>
            <a:off x="641985" y="1637665"/>
            <a:ext cx="917194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无限不循环小数叫做无理数，有理数和无理数统称为实数</a:t>
            </a:r>
            <a:r>
              <a:rPr lang="en-US" altLang="zh-CN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1441"/>
          <p:cNvSpPr txBox="1">
            <a:spLocks noChangeArrowheads="1"/>
          </p:cNvSpPr>
          <p:nvPr/>
        </p:nvSpPr>
        <p:spPr bwMode="auto">
          <a:xfrm>
            <a:off x="263352" y="1052736"/>
            <a:ext cx="82809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charset="-122"/>
              </a:rPr>
              <a:t> </a:t>
            </a:r>
            <a:r>
              <a:rPr lang="en-US" altLang="zh-CN" sz="2400">
                <a:ea typeface="黑体" panose="02010609060101010101" charset="-122"/>
              </a:rPr>
              <a:t>5.</a:t>
            </a:r>
            <a:r>
              <a:rPr lang="zh-CN" altLang="en-US" sz="2800">
                <a:ea typeface="黑体" panose="02010609060101010101" charset="-122"/>
              </a:rPr>
              <a:t>判断下列各数，哪些是近似数，哪些是准确数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9866" y="1557561"/>
            <a:ext cx="12204846" cy="258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>
                <a:latin typeface="黑体" panose="02010609060101010101" charset="-122"/>
                <a:ea typeface="黑体" panose="02010609060101010101" charset="-122"/>
              </a:rPr>
              <a:t>⑴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某歌星在体育馆举办音乐会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大约有一万二千人参加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;(        )    </a:t>
            </a:r>
          </a:p>
          <a:p>
            <a:pPr>
              <a:lnSpc>
                <a:spcPct val="150000"/>
              </a:lnSpc>
            </a:pPr>
            <a:r>
              <a:rPr lang="zh-CN" altLang="zh-CN" sz="2800">
                <a:latin typeface="黑体" panose="02010609060101010101" charset="-122"/>
                <a:ea typeface="黑体" panose="02010609060101010101" charset="-122"/>
              </a:rPr>
              <a:t>⑵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检查一双没洗过的手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发现带有各种细菌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800000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万个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; (       ) </a:t>
            </a:r>
          </a:p>
          <a:p>
            <a:pPr>
              <a:lnSpc>
                <a:spcPct val="150000"/>
              </a:lnSpc>
            </a:pPr>
            <a:r>
              <a:rPr lang="zh-CN" altLang="zh-CN" sz="2800">
                <a:latin typeface="黑体" panose="02010609060101010101" charset="-122"/>
                <a:ea typeface="黑体" panose="02010609060101010101" charset="-122"/>
              </a:rPr>
              <a:t>⑶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张明家里养了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只鸡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;       (        )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⑷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据统计，</a:t>
            </a:r>
            <a:r>
              <a:rPr lang="zh-CN" altLang="zh-CN" sz="2800">
                <a:latin typeface="黑体" panose="02010609060101010101" charset="-122"/>
                <a:ea typeface="黑体" panose="02010609060101010101" charset="-122"/>
              </a:rPr>
              <a:t>2017年全国初中在校生人数为4311.95万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. (       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400">
                <a:ea typeface="黑体" panose="02010609060101010101" charset="-122"/>
              </a:rPr>
              <a:t>      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192344" y="1737398"/>
            <a:ext cx="1431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3300"/>
                </a:solidFill>
                <a:ea typeface="黑体" panose="02010609060101010101" charset="-122"/>
              </a:rPr>
              <a:t>近似数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193899" y="2338220"/>
            <a:ext cx="1543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3300"/>
                </a:solidFill>
                <a:ea typeface="黑体" panose="02010609060101010101" charset="-122"/>
              </a:rPr>
              <a:t>近似数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008110" y="3623310"/>
            <a:ext cx="13335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3300"/>
                </a:solidFill>
                <a:ea typeface="黑体" panose="02010609060101010101" charset="-122"/>
              </a:rPr>
              <a:t>近似数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76545" y="2997835"/>
            <a:ext cx="14395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ea typeface="黑体" panose="02010609060101010101" charset="-122"/>
              </a:rPr>
              <a:t>准确数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4495" y="4651375"/>
            <a:ext cx="1009142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如果实数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由四舍五入得到的近似数为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，那么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的取值范围是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_____________.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35355" y="5377180"/>
            <a:ext cx="2518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37.5≤a＜38.5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2"/>
      <p:bldP spid="8" grpId="3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165" y="637540"/>
            <a:ext cx="1037145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小红量得课桌长为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1.036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米，请按下列要求取这个数的近似数．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）四舍五入到百分位；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）四舍五入到十分位；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）四舍五入到个位．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53735" y="1457325"/>
            <a:ext cx="212788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1.04</a:t>
            </a:r>
            <a:r>
              <a:rPr lang="zh-CN" altLang="en-US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53735" y="2230120"/>
            <a:ext cx="15735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1.0</a:t>
            </a:r>
            <a:r>
              <a:rPr lang="zh-CN" altLang="en-US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53735" y="2922905"/>
            <a:ext cx="104521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5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7368" y="980728"/>
            <a:ext cx="11665296" cy="228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下列由四舍五入得到的近似数，各精确到哪一位？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（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  ；   （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7.03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万； 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5.8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亿 ；    （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3.30×10</a:t>
            </a:r>
            <a:r>
              <a:rPr lang="zh-CN" altLang="zh-CN" sz="28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492" y="3268613"/>
            <a:ext cx="7239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解：（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万，精确到万位；</a:t>
            </a:r>
          </a:p>
          <a:p>
            <a:pPr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7.03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精确到百位；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（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5.8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亿，精确到千万位；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（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3.30×10</a:t>
            </a:r>
            <a:r>
              <a:rPr lang="zh-CN" altLang="zh-CN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精确到千位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650490" y="4039235"/>
            <a:ext cx="198120" cy="2971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60955" y="3169920"/>
            <a:ext cx="231140" cy="2971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99995" y="2366645"/>
            <a:ext cx="241935" cy="3079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12670" y="1541145"/>
            <a:ext cx="231140" cy="3854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5500" y="1453515"/>
            <a:ext cx="554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2.605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（精确到十分位）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25500" y="2240915"/>
            <a:ext cx="4589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2.605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5500" y="3094355"/>
            <a:ext cx="554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170.543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（精确到个位）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5500" y="3947795"/>
            <a:ext cx="554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1602108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（精确到千位）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72985" y="1353820"/>
            <a:ext cx="2432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2.605≈2.6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43775" y="2091055"/>
            <a:ext cx="2432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2.605≈2.61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72985" y="2955925"/>
            <a:ext cx="25463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170.543≈171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95515" y="3820795"/>
            <a:ext cx="3531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1602108≈160.2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</a:t>
            </a: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91133" y="4486275"/>
          <a:ext cx="2335530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825500" imgH="203200" progId="Equation.KSEE3">
                  <p:embed/>
                </p:oleObj>
              </mc:Choice>
              <mc:Fallback>
                <p:oleObj r:id="rId3" imgW="82550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1133" y="4486275"/>
                        <a:ext cx="2335530" cy="565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556260" y="596265"/>
            <a:ext cx="7869555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用四舍五入法写出下列各数的近似数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512560" y="1458595"/>
            <a:ext cx="15240" cy="353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69405" y="1346200"/>
            <a:ext cx="759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2" animBg="1"/>
      <p:bldP spid="10" grpId="8" animBg="1"/>
      <p:bldP spid="8" grpId="4" animBg="1"/>
      <p:bldP spid="7" grpId="0" animBg="1"/>
      <p:bldP spid="6" grpId="2"/>
      <p:bldP spid="9" grpId="6"/>
      <p:bldP spid="12" grpId="10"/>
      <p:bldP spid="14" grpId="14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33705" y="929005"/>
            <a:ext cx="10897235" cy="177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10.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向月球发射无线电波，无线电波到月球并返回地面需要</a:t>
            </a: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2.57s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，已知无线电波每秒传播</a:t>
            </a: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</a:t>
            </a: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kumimoji="0" lang="en-US" altLang="zh-CN" sz="2800" kern="0" cap="none" spc="0" normalizeH="0" baseline="3000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km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，求地球和月球之间的距离（结果精确到千位）</a:t>
            </a:r>
            <a:r>
              <a:rPr kumimoji="0" lang="en-US" altLang="zh-CN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552768" y="2708275"/>
            <a:ext cx="692150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2080" y="2708275"/>
          <a:ext cx="6322695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2908300" imgH="393700" progId="Equation.KSEE3">
                  <p:embed/>
                </p:oleObj>
              </mc:Choice>
              <mc:Fallback>
                <p:oleObj r:id="rId3" imgW="2908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2080" y="2708275"/>
                        <a:ext cx="6322695" cy="855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/>
          <p:nvPr/>
        </p:nvSpPr>
        <p:spPr>
          <a:xfrm>
            <a:off x="539750" y="3717925"/>
            <a:ext cx="731012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地球和月球之间的距离约为</a:t>
            </a:r>
          </a:p>
        </p:txBody>
      </p: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36590" y="3983355"/>
          <a:ext cx="1598295" cy="38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852170" imgH="203200" progId="Equation.KSEE3">
                  <p:embed/>
                </p:oleObj>
              </mc:Choice>
              <mc:Fallback>
                <p:oleObj r:id="rId5" imgW="85217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36590" y="3983355"/>
                        <a:ext cx="1598295" cy="3816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855912" y="312166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24180" y="689610"/>
            <a:ext cx="10991850" cy="183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车工小王加工生产了两根轴，当他把轴交给质检员验收时，质检员说：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不合格，作废！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小王不服气地说：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图纸要求精确到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2.60m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，我的一根为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2.56m,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一根为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2.62m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，怎么不合格？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4180" y="2620010"/>
            <a:ext cx="10618470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</a:rPr>
              <a:t>你认为是小王加工的轴不合格，还是质检员故意刁难小王？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4180" y="3385820"/>
            <a:ext cx="11372215" cy="183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解：近似数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2.60m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的要求是精确到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0.01m,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所以轴的范围是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2.595≤x＜2.605.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小王的两根轴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2.56m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2.62m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没有在轴要求的范围之内，因此小王加工的轴不合格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8785" y="5406390"/>
            <a:ext cx="7350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小王误以为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2.6m</a:t>
            </a:r>
            <a:r>
              <a:rPr lang="zh-CN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2.60m</a:t>
            </a:r>
            <a:r>
              <a:rPr lang="zh-CN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的精确度相同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" grpId="2"/>
      <p:bldP spid="3" grpId="4"/>
      <p:bldP spid="4" grpId="6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1191260" y="1875155"/>
            <a:ext cx="571500" cy="310769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实际生活中的数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1786890" y="1762125"/>
            <a:ext cx="144145" cy="3418840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1955165" y="4658995"/>
            <a:ext cx="134239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近似数</a:t>
            </a:r>
          </a:p>
        </p:txBody>
      </p:sp>
      <p:sp>
        <p:nvSpPr>
          <p:cNvPr id="12" name="Text Box 18"/>
          <p:cNvSpPr txBox="1"/>
          <p:nvPr/>
        </p:nvSpPr>
        <p:spPr>
          <a:xfrm>
            <a:off x="1955165" y="1587500"/>
            <a:ext cx="3264535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准群数：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一般可数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3321685" y="4136390"/>
            <a:ext cx="237490" cy="156781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 Box 18"/>
          <p:cNvSpPr txBox="1"/>
          <p:nvPr/>
        </p:nvSpPr>
        <p:spPr>
          <a:xfrm>
            <a:off x="3583305" y="5324475"/>
            <a:ext cx="512699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按要求取近似值</a:t>
            </a: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（四舍五入）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 Box 18"/>
          <p:cNvSpPr txBox="1"/>
          <p:nvPr/>
        </p:nvSpPr>
        <p:spPr>
          <a:xfrm>
            <a:off x="3583305" y="3737610"/>
            <a:ext cx="519049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精确度</a:t>
            </a: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（最右边数所占的数位）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930650" y="2447290"/>
            <a:ext cx="7205980" cy="521970"/>
          </a:xfrm>
          <a:prstGeom prst="rect">
            <a:avLst/>
          </a:prstGeom>
          <a:noFill/>
          <a:ln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</a:gradFill>
          </a:ln>
        </p:spPr>
        <p:txBody>
          <a:bodyPr wrap="none" rtlCol="0" anchor="t">
            <a:spAutoFit/>
          </a:bodyPr>
          <a:lstStyle/>
          <a:p>
            <a:r>
              <a:rPr lang="zh-CN" altLang="zh-CN" sz="2800" b="1" noProof="0" smtClean="0">
                <a:ln>
                  <a:solidFill>
                    <a:schemeClr val="accent4"/>
                  </a:solidFill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精确到个位、精确到</a:t>
            </a:r>
            <a:r>
              <a:rPr lang="en-US" altLang="zh-CN" sz="2800" b="1" noProof="0" smtClean="0">
                <a:ln>
                  <a:solidFill>
                    <a:schemeClr val="accent4"/>
                  </a:solidFill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0.001</a:t>
            </a:r>
            <a:r>
              <a:rPr lang="zh-CN" altLang="zh-CN" sz="2800" b="1" noProof="0" smtClean="0">
                <a:ln>
                  <a:solidFill>
                    <a:schemeClr val="accent4"/>
                  </a:solidFill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、保留两位小数等</a:t>
            </a:r>
          </a:p>
        </p:txBody>
      </p:sp>
      <p:sp>
        <p:nvSpPr>
          <p:cNvPr id="25" name="上箭头 24"/>
          <p:cNvSpPr/>
          <p:nvPr/>
        </p:nvSpPr>
        <p:spPr>
          <a:xfrm>
            <a:off x="6560185" y="2934335"/>
            <a:ext cx="262255" cy="796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9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566400" y="105156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2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336915" y="3122295"/>
            <a:ext cx="3092450" cy="31877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70840" y="1149350"/>
            <a:ext cx="11058525" cy="183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周末，舅妈一家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口人来小明家做客，小明的妈妈从超市买了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千克水果、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1.8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千克蔬菜、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千克大虾、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千克排骨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……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你知道这些数字怎么得到的吗？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87045" y="3248025"/>
            <a:ext cx="701802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40"/>
              </a:lnSpc>
            </a:pPr>
            <a:r>
              <a:rPr lang="zh-CN" altLang="en-US" sz="32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实际生活中，有时候不可能得到准确值，有时候没必要得到准确值，这时往往取数据的近似值就可以了</a:t>
            </a:r>
            <a:r>
              <a:rPr lang="en-US" altLang="zh-CN" sz="32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2"/>
      <p:bldP spid="21" grpId="1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63195" y="756285"/>
            <a:ext cx="5107940" cy="777875"/>
            <a:chOff x="1214" y="1427"/>
            <a:chExt cx="8044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66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近似数的定义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461010" y="2273935"/>
            <a:ext cx="10478770" cy="40093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zh-CN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在进行实数的计算时，有时需要估计实数的范围或者按一定的精确度取近似的数，这就是我们将要学习的近似数.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zh-CN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我们知道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= 1. </a:t>
            </a:r>
            <a:r>
              <a:rPr kumimoji="0" lang="zh-CN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414 213 562 373 095 048 801 688 724 209 698 078 569 </a:t>
            </a: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</a:t>
            </a:r>
            <a:r>
              <a:rPr kumimoji="0" lang="zh-CN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 </a:t>
            </a:r>
            <a:endParaRPr kumimoji="0" lang="en-US" altLang="zh-CN" sz="2800" b="1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π=3. </a:t>
            </a:r>
            <a:r>
              <a:rPr kumimoji="0" lang="zh-CN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141 592 653 589 793 238 462 643 383 279 502 884 197 </a:t>
            </a: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….</a:t>
            </a:r>
            <a:endParaRPr kumimoji="0" lang="zh-CN" altLang="zh-CN" sz="2800" b="1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107" name="Object 20"/>
          <p:cNvGraphicFramePr>
            <a:graphicFrameLocks noChangeAspect="1"/>
          </p:cNvGraphicFramePr>
          <p:nvPr/>
        </p:nvGraphicFramePr>
        <p:xfrm>
          <a:off x="1179195" y="4069715"/>
          <a:ext cx="655320" cy="41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4" imgW="241300" imgH="215900" progId="Equation.DSMT4">
                  <p:embed/>
                </p:oleObj>
              </mc:Choice>
              <mc:Fallback>
                <p:oleObj r:id="rId4" imgW="2413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9195" y="4069715"/>
                        <a:ext cx="655320" cy="4178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圆角矩形 31"/>
          <p:cNvSpPr/>
          <p:nvPr/>
        </p:nvSpPr>
        <p:spPr>
          <a:xfrm>
            <a:off x="131445" y="1581150"/>
            <a:ext cx="227965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概念学习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833120" y="907415"/>
            <a:ext cx="9422765" cy="1770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在实际计算中，不可能(也没必要)将它们所有数位上的数字都写出来，往往取它的一个近似的数值即可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kumimoji="0" lang="zh-CN" altLang="zh-CN" sz="2800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下面是小亮两次测量身高情况的示意图：</a:t>
            </a:r>
          </a:p>
        </p:txBody>
      </p:sp>
      <p:pic>
        <p:nvPicPr>
          <p:cNvPr id="2" name="图片 1" descr="图片1副本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323465" y="2852420"/>
            <a:ext cx="5638165" cy="2952115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9"/>
          <p:cNvSpPr txBox="1"/>
          <p:nvPr/>
        </p:nvSpPr>
        <p:spPr>
          <a:xfrm>
            <a:off x="356235" y="810895"/>
            <a:ext cx="10770235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根据上面左图读出的数据，小亮的身高是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1.63 m;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根据上面右图读出的数据，小亮的身高是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1.628 m.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这两个数据都是准确的吗？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2. 1.63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中的三个数字，哪些数字是准确的，哪个数字不一定准确？对于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1.628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中的四个数字，哪些数字是准确的，哪个数字不一定准确？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endParaRPr kumimoji="0" lang="zh-CN" altLang="zh-CN" sz="2800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1794510" y="5147310"/>
          <a:ext cx="568960" cy="50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241300" imgH="215900" progId="Equation.DSMT4">
                  <p:embed/>
                </p:oleObj>
              </mc:Choice>
              <mc:Fallback>
                <p:oleObj r:id="rId3" imgW="2413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4510" y="5147310"/>
                        <a:ext cx="568960" cy="5073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56235" y="4274185"/>
            <a:ext cx="1088517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lang="en-US" altLang="zh-CN" sz="280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通常，我们用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63 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来表示小亮的身高就足够了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例如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，根据计算要求，一般取1.4，1.414，…作为它的近似值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又</a:t>
            </a:r>
            <a:r>
              <a:rPr lang="zh-CN" altLang="en-US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π</a:t>
            </a:r>
            <a:r>
              <a:rPr lang="zh-CN" altLang="en-US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，一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般取它的近似值3, 3.14, 3.141 6</a:t>
            </a:r>
            <a:r>
              <a:rPr lang="zh-CN" altLang="en-US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，等等</a:t>
            </a:r>
            <a:r>
              <a:rPr lang="en-US" altLang="zh-CN" sz="28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99745" y="661670"/>
            <a:ext cx="10894060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定义：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像这样，接近实际的数或在计算中按要求所取的与某个准确数接近的数，我们把它叫做近似数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3" name="Rectangle 5"/>
          <p:cNvSpPr/>
          <p:nvPr/>
        </p:nvSpPr>
        <p:spPr>
          <a:xfrm>
            <a:off x="657225" y="2236470"/>
            <a:ext cx="4201795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indent="0" fontAlgn="base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strike="noStrike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近似数产生的原因</a:t>
            </a:r>
          </a:p>
        </p:txBody>
      </p:sp>
      <p:sp>
        <p:nvSpPr>
          <p:cNvPr id="4" name="Rectangle 22"/>
          <p:cNvSpPr/>
          <p:nvPr/>
        </p:nvSpPr>
        <p:spPr>
          <a:xfrm>
            <a:off x="179705" y="3164205"/>
            <a:ext cx="1038733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产生近似数，如除不尽，有圆周率π参与计算的结果；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Rectangle 22"/>
          <p:cNvSpPr/>
          <p:nvPr/>
        </p:nvSpPr>
        <p:spPr>
          <a:xfrm>
            <a:off x="179705" y="4091940"/>
            <a:ext cx="1038860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②用测量工具测出的一般都是近似数，如长度、质量、时间等；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Rectangle 22"/>
          <p:cNvSpPr/>
          <p:nvPr/>
        </p:nvSpPr>
        <p:spPr>
          <a:xfrm>
            <a:off x="354330" y="4946015"/>
            <a:ext cx="114300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③不容易得到或不可能得到准确数，如人口普查的结果、星球的年龄，就只能是一个近似数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" name="云形标注 1"/>
          <p:cNvSpPr/>
          <p:nvPr/>
        </p:nvSpPr>
        <p:spPr>
          <a:xfrm>
            <a:off x="6699250" y="1202055"/>
            <a:ext cx="5340985" cy="217233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ts val="4640"/>
              </a:lnSpc>
            </a:pPr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在日常生活中，你遇到的近似数有哪些？谈一下吧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......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855912" y="338455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400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3582" y="904219"/>
            <a:ext cx="11928648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1 </a:t>
            </a:r>
            <a:r>
              <a:rPr lang="zh-CN" altLang="en-US" sz="2800" dirty="0">
                <a:solidFill>
                  <a:srgbClr val="000000"/>
                </a:solidFill>
                <a:latin typeface="+mj-ea"/>
                <a:ea typeface="+mj-ea"/>
                <a:cs typeface="+mj-ea"/>
              </a:rPr>
              <a:t>下列语句中，那些数据是精确的，哪些数据是近似的？</a:t>
            </a:r>
            <a:endParaRPr lang="zh-CN" altLang="en-US" sz="2800" b="1" dirty="0">
              <a:solidFill>
                <a:srgbClr val="000000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  <a:cs typeface="+mj-ea"/>
              </a:rPr>
              <a:t>(1)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我国的国土面积是</a:t>
            </a: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960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万平方千米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  <a:cs typeface="+mj-ea"/>
              </a:rPr>
              <a:t>(2)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小民与小李买了 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2 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瓶水，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4 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根黄瓜，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6 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袋香巴拉牛肉干，花了 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20 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元，然后骑车去大约 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3.5 km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外去郊游，大约玩了 </a:t>
            </a:r>
            <a:r>
              <a:rPr lang="zh-CN" altLang="zh-CN" sz="2800" dirty="0">
                <a:latin typeface="+mj-ea"/>
                <a:ea typeface="+mj-ea"/>
                <a:cs typeface="+mj-ea"/>
              </a:rPr>
              <a:t>4.5 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小时回家．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  <a:cs typeface="+mj-ea"/>
              </a:rPr>
              <a:t>(3)</a:t>
            </a:r>
            <a:r>
              <a:rPr lang="zh-CN" altLang="zh-CN" sz="2800" noProof="0" dirty="0">
                <a:latin typeface="+mj-ea"/>
                <a:ea typeface="+mj-ea"/>
                <a:cs typeface="+mj-ea"/>
                <a:sym typeface="+mn-ea"/>
              </a:rPr>
              <a:t>检查一双没洗过的手，发现带有各种细菌约</a:t>
            </a:r>
            <a:r>
              <a:rPr lang="en-US" altLang="zh-CN" sz="2800" noProof="0" dirty="0">
                <a:latin typeface="+mj-ea"/>
                <a:ea typeface="+mj-ea"/>
                <a:cs typeface="+mj-ea"/>
                <a:sym typeface="+mn-ea"/>
              </a:rPr>
              <a:t>80 000</a:t>
            </a:r>
            <a:r>
              <a:rPr lang="zh-CN" altLang="zh-CN" sz="2800" noProof="0" dirty="0">
                <a:latin typeface="+mj-ea"/>
                <a:ea typeface="+mj-ea"/>
                <a:cs typeface="+mj-ea"/>
                <a:sym typeface="+mn-ea"/>
              </a:rPr>
              <a:t>万个</a:t>
            </a:r>
            <a:r>
              <a:rPr lang="zh-CN" altLang="en-US" sz="2800" dirty="0">
                <a:latin typeface="+mj-ea"/>
                <a:ea typeface="+mj-ea"/>
                <a:cs typeface="+mj-ea"/>
              </a:rPr>
              <a:t>．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770581" y="2362871"/>
            <a:ext cx="304800" cy="511175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0523413" y="2327786"/>
            <a:ext cx="381000" cy="581025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34212" y="2313658"/>
            <a:ext cx="357187" cy="525463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43488" y="2313658"/>
            <a:ext cx="304800" cy="588963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91255" y="1777365"/>
            <a:ext cx="622300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548245" y="3710305"/>
            <a:ext cx="1212215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59685" y="3058795"/>
            <a:ext cx="652145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976745" y="3058795"/>
            <a:ext cx="695325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28650" y="4516755"/>
            <a:ext cx="960945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解：精确数：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,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4</a:t>
            </a:r>
            <a:r>
              <a:rPr lang="en-US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,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近似数：</a:t>
            </a:r>
            <a:r>
              <a:rPr lang="en-US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960,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20</a:t>
            </a:r>
            <a:r>
              <a:rPr lang="en-US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,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3.5</a:t>
            </a:r>
            <a:r>
              <a:rPr lang="en-US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,80000,</a:t>
            </a:r>
            <a:r>
              <a:rPr lang="zh-CN" altLang="zh-CN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4.5</a:t>
            </a:r>
            <a:r>
              <a:rPr lang="zh-CN" altLang="en-US" sz="28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．</a:t>
            </a:r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　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87045" y="177800"/>
            <a:ext cx="2194560" cy="583565"/>
            <a:chOff x="752" y="294"/>
            <a:chExt cx="3456" cy="919"/>
          </a:xfrm>
        </p:grpSpPr>
        <p:sp>
          <p:nvSpPr>
            <p:cNvPr id="15" name="文本框 3">
              <a:hlinkClick r:id="" action="ppaction://noaction"/>
            </p:cNvPr>
            <p:cNvSpPr txBox="1"/>
            <p:nvPr/>
          </p:nvSpPr>
          <p:spPr>
            <a:xfrm>
              <a:off x="1360" y="294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9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549207" y="338455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4000">
              <a:solidFill>
                <a:srgbClr val="0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919335" y="5562600"/>
            <a:ext cx="814070" cy="3962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25140" y="5562600"/>
            <a:ext cx="396240" cy="39624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879205" y="4935855"/>
            <a:ext cx="847090" cy="4838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493770" y="4248785"/>
            <a:ext cx="857885" cy="429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093970" y="3703320"/>
            <a:ext cx="417830" cy="429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335010" y="3152775"/>
            <a:ext cx="461010" cy="3746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488815" y="3152775"/>
            <a:ext cx="252730" cy="3746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258435" y="2386965"/>
            <a:ext cx="274955" cy="444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64535" y="2386965"/>
            <a:ext cx="429260" cy="4870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232602" y="370498"/>
            <a:ext cx="2225040" cy="5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chemeClr val="accent6"/>
                </a:solidFill>
                <a:latin typeface="方正少儿简体" panose="03000509000000000000" pitchFamily="65" charset="-122"/>
                <a:ea typeface="方正少儿简体" panose="03000509000000000000" pitchFamily="65" charset="-122"/>
                <a:cs typeface="+mn-ea"/>
                <a:sym typeface="+mn-lt"/>
              </a:rPr>
              <a:t>变式练习</a:t>
            </a:r>
            <a:r>
              <a:rPr lang="en-US" altLang="zh-CN" b="1">
                <a:solidFill>
                  <a:schemeClr val="accent6"/>
                </a:solidFill>
                <a:latin typeface="方正少儿简体" panose="03000509000000000000" pitchFamily="65" charset="-122"/>
                <a:ea typeface="方正少儿简体" panose="03000509000000000000" pitchFamily="65" charset="-122"/>
                <a:cs typeface="+mn-ea"/>
                <a:sym typeface="+mn-lt"/>
              </a:rPr>
              <a:t>1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4975" y="981075"/>
            <a:ext cx="6974840" cy="1240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8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（课本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80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页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大家谈谈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在下列问题中，哪些是准确数，哪些是近似数？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8215" y="2338705"/>
            <a:ext cx="62293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）妈妈花</a:t>
            </a:r>
            <a:r>
              <a:rPr lang="en-US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</a:t>
            </a:r>
            <a:r>
              <a:rPr lang="zh-CN" altLang="en-US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元钱买了</a:t>
            </a:r>
            <a:r>
              <a:rPr lang="en-US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2kg</a:t>
            </a:r>
            <a:r>
              <a:rPr lang="zh-CN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香蕉</a:t>
            </a:r>
            <a:r>
              <a:rPr lang="en-US" altLang="zh-CN" sz="3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8215" y="2973070"/>
            <a:ext cx="10168255" cy="183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）某教学楼共有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层，每层的楼梯都是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28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级台阶，经测量，每级台阶的高是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12cm.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从而教学楼的高度是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5×28×0.12=16.8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m</a:t>
            </a:r>
            <a:r>
              <a:rPr lang="zh-CN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6300" y="4810760"/>
            <a:ext cx="10487025" cy="125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）小亮用直尺测量一本数学课本的厚度是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1.05cm</a:t>
            </a:r>
            <a:r>
              <a:rPr lang="zh-CN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，由此，他认为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本这样的数学课本摞起来的高度就是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10.5cm</a:t>
            </a:r>
            <a:r>
              <a:rPr lang="en-US" altLang="zh-CN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  <p:sp>
        <p:nvSpPr>
          <p:cNvPr id="5" name="云形标注 4"/>
          <p:cNvSpPr/>
          <p:nvPr/>
        </p:nvSpPr>
        <p:spPr>
          <a:xfrm>
            <a:off x="7851140" y="221615"/>
            <a:ext cx="3726815" cy="24288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由测量产生的数据，一般都有误差，这些数都是近似数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24" animBg="1"/>
      <p:bldP spid="15" grpId="22" animBg="1"/>
      <p:bldP spid="14" grpId="20" animBg="1"/>
      <p:bldP spid="13" grpId="18" animBg="1"/>
      <p:bldP spid="12" grpId="16" animBg="1"/>
      <p:bldP spid="10" grpId="14" animBg="1"/>
      <p:bldP spid="9" grpId="12" animBg="1"/>
      <p:bldP spid="8" grpId="10" animBg="1"/>
      <p:bldP spid="7" grpId="8" animBg="1"/>
      <p:bldP spid="2" grpId="0"/>
      <p:bldP spid="3" grpId="1"/>
      <p:bldP spid="4" grpId="2"/>
      <p:bldP spid="6" grpId="3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530,&quot;width&quot;:439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2115</Words>
  <Application>Microsoft Office PowerPoint</Application>
  <PresentationFormat>宽屏</PresentationFormat>
  <Paragraphs>169</Paragraphs>
  <Slides>26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Gulim</vt:lpstr>
      <vt:lpstr>等线</vt:lpstr>
      <vt:lpstr>方正少儿简体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2021-06-30T16:52:00Z</cp:lastPrinted>
  <dcterms:created xsi:type="dcterms:W3CDTF">2021-06-30T16:52:00Z</dcterms:created>
  <dcterms:modified xsi:type="dcterms:W3CDTF">2023-01-16T16:57:05Z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8E25EA7CE2CB4A5DB59F584DABD97599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