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322" r:id="rId3"/>
    <p:sldId id="365" r:id="rId4"/>
    <p:sldId id="260" r:id="rId5"/>
    <p:sldId id="393" r:id="rId6"/>
    <p:sldId id="413" r:id="rId7"/>
    <p:sldId id="412" r:id="rId8"/>
    <p:sldId id="414" r:id="rId9"/>
    <p:sldId id="415" r:id="rId10"/>
    <p:sldId id="416" r:id="rId11"/>
    <p:sldId id="417" r:id="rId12"/>
    <p:sldId id="418" r:id="rId13"/>
    <p:sldId id="395" r:id="rId14"/>
    <p:sldId id="419" r:id="rId15"/>
    <p:sldId id="420" r:id="rId16"/>
    <p:sldId id="272" r:id="rId17"/>
    <p:sldId id="381" r:id="rId18"/>
    <p:sldId id="421" r:id="rId19"/>
    <p:sldId id="422" r:id="rId20"/>
    <p:sldId id="314" r:id="rId21"/>
    <p:sldId id="409" r:id="rId22"/>
    <p:sldId id="411" r:id="rId23"/>
    <p:sldId id="383" r:id="rId24"/>
    <p:sldId id="276" r:id="rId25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140E"/>
    <a:srgbClr val="FFF887"/>
    <a:srgbClr val="FFF357"/>
    <a:srgbClr val="31732A"/>
    <a:srgbClr val="2F7029"/>
    <a:srgbClr val="9ECA77"/>
    <a:srgbClr val="45A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8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34" y="-77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DCEFBD-1561-4BA5-B468-6CF9C63E94A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933AAA-B36E-45E9-BF84-904E8EBE9A9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21CE57C-5697-4E27-9677-4AA1C20D2251}" type="slidenum">
              <a:rPr lang="zh-CN" altLang="en-US" smtClean="0">
                <a:latin typeface="Arial" panose="020B0604020202020204" pitchFamily="34" charset="0"/>
              </a:rPr>
              <a:t>4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7525BB30-EB31-4C7D-9757-8C2B50DFD730}" type="slidenum">
              <a:rPr lang="zh-CN" altLang="en-US" smtClean="0">
                <a:latin typeface="Arial" panose="020B0604020202020204" pitchFamily="34" charset="0"/>
              </a:rPr>
              <a:t>5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523CC57-ACA6-4610-B77F-640BCB786C79}" type="slidenum">
              <a:rPr lang="zh-CN" altLang="en-US" smtClean="0">
                <a:latin typeface="Arial" panose="020B0604020202020204" pitchFamily="34" charset="0"/>
              </a:rPr>
              <a:t>6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95F555D-7ED3-4D79-88EA-061C6F370D89}" type="slidenum">
              <a:rPr lang="zh-CN" altLang="en-US" smtClean="0">
                <a:latin typeface="Arial" panose="020B0604020202020204" pitchFamily="34" charset="0"/>
              </a:rPr>
              <a:t>7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7845675-3EAC-4E4B-9CA1-C94974DF8252}" type="slidenum">
              <a:rPr lang="zh-CN" altLang="en-US" smtClean="0">
                <a:latin typeface="Arial" panose="020B0604020202020204" pitchFamily="34" charset="0"/>
              </a:rPr>
              <a:t>8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33AAA-B36E-45E9-BF84-904E8EBE9A9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AF2B97A-1ECC-49EC-9943-C245560AADD3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fld>
            <a:endParaRPr lang="en-US" altLang="zh-CN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B80F-F779-40A1-AA4C-D1F4A8EF4B0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66432-FEE3-40D2-ABF6-AEFA52C7AC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DF035-38B9-43F9-9EEE-7242842B8C1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1D2EE-6007-427E-A2C9-952A82EEBF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AD19C-398C-482D-9BEB-06FDF7F24E5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BAC4C-5355-44FF-94A4-3D978540D1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1FFA0-12F1-4A3D-B316-D85A486C4D1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9B6EF-4AA0-4583-BAB4-BBCFE560B0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AEF02-4DBB-47B7-9CC4-BC89FAFED41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9F3B0-8686-4841-89A2-7CC27E833E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D813E-991E-4F7F-BBF9-98A3F822A5C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B3E26-9A6F-4738-9115-CCBD83903A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4F612-4A10-4276-A981-980EE9AE418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C7B4-8D66-4002-B0BD-8D63B8A043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DCEE8-E393-4659-AA14-1E55D6FD4C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6D21E-BDB0-4A37-A705-A9AF2696927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455B1-B49A-42C6-BF39-4074434F8B5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192C8-DDD8-4772-8A6F-3F6B8AFE16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4B6C9-8547-4974-8D69-1D8C21DA77D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978CA-811A-4D0E-A281-239B09E6E6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C08C6-B27E-4FB6-A379-983DB7DF986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B4D33-DE6A-4A07-AE53-0D2BA0BBF2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04279-F227-47D0-94F8-2B7B2216D1E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57FCC-FE1F-4ABA-BFFC-85023FCAA8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505AF-D955-402F-AA1B-4B8D82D713B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4E7B7-A64B-4973-A131-8FEC0265E8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994BE-81CF-430E-B818-43132B57D48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10196-1C74-46A9-A1C9-9A0E9015DB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2721-AB03-4045-8AFF-1687F7BB3D4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826AC-A19B-46AF-8BB7-4BEB29EF0BD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09DB6-BBE3-40D1-86EB-FC3C59B9008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C288C-C7F5-4490-9BAE-8016AAE27A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612E8-A59D-4EF6-8173-369152AD8F2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64443-C6E8-4C8B-A3E6-6232D4C1E9F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5EED-9DB2-40D4-9C5F-432A77E4A3D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8A229-45E8-4DA0-9B09-C35351CE82B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53A1D-822A-4C04-AA9B-8A43A668687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67012-A45B-4439-8FF0-CCC120DC06B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B9C78-70DF-49AD-82B6-6CBA7342AE0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3528A-9BEB-45D5-8397-4D12CAF7242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AA241-2354-423F-80FB-2768AFA5C69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75F2-D9FF-4CDA-AEE3-FBB772E25C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A00D7-A2FB-4056-8CFF-D5F5DA5304C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16F60-7F82-4E9A-A1B4-443E002668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09A472B-C735-4253-B71C-0E9C5D1B080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4026D8-C179-4666-8C71-2F52FD0B7F3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C2B1FDD-C05D-4F27-AC6F-09F41A77D34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7C7FA33-505A-4998-B5A6-D029699510F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9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9.png"/><Relationship Id="rId10" Type="http://schemas.openxmlformats.org/officeDocument/2006/relationships/image" Target="../media/image12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92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本框 6"/>
          <p:cNvSpPr txBox="1">
            <a:spLocks noChangeArrowheads="1"/>
          </p:cNvSpPr>
          <p:nvPr/>
        </p:nvSpPr>
        <p:spPr bwMode="auto">
          <a:xfrm>
            <a:off x="463237" y="2161346"/>
            <a:ext cx="5846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kumimoji="1"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树状图或表格求概率</a:t>
            </a:r>
          </a:p>
        </p:txBody>
      </p:sp>
      <p:sp>
        <p:nvSpPr>
          <p:cNvPr id="3076" name="文本框 7"/>
          <p:cNvSpPr txBox="1">
            <a:spLocks noChangeArrowheads="1"/>
          </p:cNvSpPr>
          <p:nvPr/>
        </p:nvSpPr>
        <p:spPr bwMode="auto">
          <a:xfrm>
            <a:off x="1371604" y="3059909"/>
            <a:ext cx="16273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第</a:t>
            </a:r>
            <a:r>
              <a:rPr kumimoji="1"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3</a:t>
            </a:r>
            <a:r>
              <a:rPr kumimoji="1"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课时</a:t>
            </a:r>
            <a:endParaRPr kumimoji="1"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 pitchFamily="34" charset="-122"/>
            </a:endParaRPr>
          </a:p>
        </p:txBody>
      </p:sp>
      <p:sp>
        <p:nvSpPr>
          <p:cNvPr id="3078" name="文本框 6"/>
          <p:cNvSpPr txBox="1">
            <a:spLocks noChangeArrowheads="1"/>
          </p:cNvSpPr>
          <p:nvPr/>
        </p:nvSpPr>
        <p:spPr bwMode="auto">
          <a:xfrm>
            <a:off x="-1" y="801290"/>
            <a:ext cx="91392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第三章   概率的进一步认识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4504320"/>
            <a:ext cx="9139238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6" y="3844391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2291" name="内容占位符 7"/>
          <p:cNvSpPr txBox="1">
            <a:spLocks noChangeArrowheads="1"/>
          </p:cNvSpPr>
          <p:nvPr/>
        </p:nvSpPr>
        <p:spPr bwMode="auto">
          <a:xfrm>
            <a:off x="784225" y="939406"/>
            <a:ext cx="771683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某人的密码箱密码由三个数字组成，每个数字都是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0〜9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中任选的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如果他忘记了自己设定的密码，求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在一 次随机试验中他能打开箱子的概率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设在一次随机试验中他能打开箱子的事件为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   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题意，在一次随机试验中选择的号码应是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000〜999 </a:t>
            </a:r>
          </a:p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中的任意一个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位数，所有可能出现的结果共有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种， 且出现每一种结果的可能性相等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要能打开箱子，  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即选择的 号码与密码相同的结果只有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种，所以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</a:p>
          <a:p>
            <a:pPr>
              <a:lnSpc>
                <a:spcPct val="125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答：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在一次随机试验中他能打开箱子的概率为</a:t>
            </a:r>
          </a:p>
        </p:txBody>
      </p:sp>
      <p:sp>
        <p:nvSpPr>
          <p:cNvPr id="30" name="矩形 29"/>
          <p:cNvSpPr/>
          <p:nvPr/>
        </p:nvSpPr>
        <p:spPr>
          <a:xfrm>
            <a:off x="7546976" y="642939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2293" name="文本框 30"/>
          <p:cNvSpPr txBox="1">
            <a:spLocks noChangeArrowheads="1"/>
          </p:cNvSpPr>
          <p:nvPr/>
        </p:nvSpPr>
        <p:spPr bwMode="auto">
          <a:xfrm>
            <a:off x="7669218" y="64293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图片 37" descr="上条蓝窄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91075" y="4737500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矩形 2"/>
          <p:cNvSpPr>
            <a:spLocks noChangeArrowheads="1"/>
          </p:cNvSpPr>
          <p:nvPr/>
        </p:nvSpPr>
        <p:spPr bwMode="auto">
          <a:xfrm>
            <a:off x="811214" y="1997871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>
              <a:solidFill>
                <a:srgbClr val="000000"/>
              </a:solidFill>
            </a:endParaRPr>
          </a:p>
        </p:txBody>
      </p:sp>
      <p:graphicFrame>
        <p:nvGraphicFramePr>
          <p:cNvPr id="12301" name="对象 3"/>
          <p:cNvGraphicFramePr>
            <a:graphicFrameLocks noChangeAspect="1"/>
          </p:cNvGraphicFramePr>
          <p:nvPr/>
        </p:nvGraphicFramePr>
        <p:xfrm>
          <a:off x="4041776" y="3576638"/>
          <a:ext cx="8366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7" imgW="419100" imgH="406400" progId="Equation.DSMT4">
                  <p:embed/>
                </p:oleObj>
              </mc:Choice>
              <mc:Fallback>
                <p:oleObj name="Equation" r:id="rId7" imgW="419100" imgH="406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6" y="3576638"/>
                        <a:ext cx="8366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对象 4"/>
          <p:cNvGraphicFramePr>
            <a:graphicFrameLocks noChangeAspect="1"/>
          </p:cNvGraphicFramePr>
          <p:nvPr/>
        </p:nvGraphicFramePr>
        <p:xfrm>
          <a:off x="7435850" y="3914775"/>
          <a:ext cx="838200" cy="608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9" imgW="419100" imgH="406400" progId="Equation.DSMT4">
                  <p:embed/>
                </p:oleObj>
              </mc:Choice>
              <mc:Fallback>
                <p:oleObj name="Equation" r:id="rId9" imgW="419100" imgH="4064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5850" y="3914775"/>
                        <a:ext cx="838200" cy="608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组 23"/>
          <p:cNvGrpSpPr/>
          <p:nvPr/>
        </p:nvGrpSpPr>
        <p:grpSpPr bwMode="auto">
          <a:xfrm>
            <a:off x="3663951" y="1056085"/>
            <a:ext cx="1792188" cy="553998"/>
            <a:chOff x="3437515" y="1408557"/>
            <a:chExt cx="1791511" cy="738610"/>
          </a:xfrm>
        </p:grpSpPr>
        <p:sp>
          <p:nvSpPr>
            <p:cNvPr id="13328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13329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6" y="3844391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0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9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22" name="文本框 45"/>
          <p:cNvSpPr txBox="1">
            <a:spLocks noChangeArrowheads="1"/>
          </p:cNvSpPr>
          <p:nvPr/>
        </p:nvSpPr>
        <p:spPr bwMode="auto">
          <a:xfrm>
            <a:off x="7669218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13323" name="组 26"/>
          <p:cNvGrpSpPr/>
          <p:nvPr/>
        </p:nvGrpSpPr>
        <p:grpSpPr bwMode="auto">
          <a:xfrm>
            <a:off x="984252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5" name="TextBox 26"/>
          <p:cNvSpPr txBox="1">
            <a:spLocks noChangeArrowheads="1"/>
          </p:cNvSpPr>
          <p:nvPr/>
        </p:nvSpPr>
        <p:spPr bwMode="auto">
          <a:xfrm>
            <a:off x="1509716" y="2299098"/>
            <a:ext cx="57737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找全所有可能结果是解题的关键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5" name="图片 3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38213" y="1284687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6" y="3844391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4340" name="文本框 36"/>
          <p:cNvSpPr txBox="1">
            <a:spLocks noChangeArrowheads="1"/>
          </p:cNvSpPr>
          <p:nvPr/>
        </p:nvSpPr>
        <p:spPr bwMode="auto">
          <a:xfrm>
            <a:off x="6057901" y="4417219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内容占位符 7"/>
          <p:cNvSpPr txBox="1">
            <a:spLocks noChangeArrowheads="1"/>
          </p:cNvSpPr>
          <p:nvPr/>
        </p:nvSpPr>
        <p:spPr bwMode="auto">
          <a:xfrm>
            <a:off x="1411288" y="1189435"/>
            <a:ext cx="683736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同时抛掷两枚质地均匀的硬币，则下列事件发生的概率最大的是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．两正面都朝上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．两背面都朝上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．一个正面朝上，另一个背面朝上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．三种情况发生的概率一样大</a:t>
            </a:r>
          </a:p>
        </p:txBody>
      </p:sp>
      <p:pic>
        <p:nvPicPr>
          <p:cNvPr id="14347" name="图片 4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500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7546976" y="642939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9" name="文本框 33"/>
          <p:cNvSpPr txBox="1">
            <a:spLocks noChangeArrowheads="1"/>
          </p:cNvSpPr>
          <p:nvPr/>
        </p:nvSpPr>
        <p:spPr bwMode="auto">
          <a:xfrm>
            <a:off x="7669218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2300" y="1284687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6" y="3844391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5364" name="文本框 36"/>
          <p:cNvSpPr txBox="1">
            <a:spLocks noChangeArrowheads="1"/>
          </p:cNvSpPr>
          <p:nvPr/>
        </p:nvSpPr>
        <p:spPr bwMode="auto">
          <a:xfrm>
            <a:off x="6057901" y="4417219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7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内容占位符 7"/>
          <p:cNvSpPr txBox="1">
            <a:spLocks noChangeArrowheads="1"/>
          </p:cNvSpPr>
          <p:nvPr/>
        </p:nvSpPr>
        <p:spPr bwMode="auto">
          <a:xfrm>
            <a:off x="1095375" y="1165623"/>
            <a:ext cx="732313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一个箱子中装有红、黄、黑三个小球，三个人先后去摸球，一人摸一次，一次摸出一个小球，摸出后不放回，摸出黑色小球为赢，这个游戏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．公平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．不公平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．先摸者赢的可能性大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．后摸者赢的可能性大</a:t>
            </a:r>
          </a:p>
        </p:txBody>
      </p:sp>
      <p:sp>
        <p:nvSpPr>
          <p:cNvPr id="21" name="矩形 20"/>
          <p:cNvSpPr/>
          <p:nvPr/>
        </p:nvSpPr>
        <p:spPr>
          <a:xfrm>
            <a:off x="7546976" y="642939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72" name="文本框 33"/>
          <p:cNvSpPr txBox="1">
            <a:spLocks noChangeArrowheads="1"/>
          </p:cNvSpPr>
          <p:nvPr/>
        </p:nvSpPr>
        <p:spPr bwMode="auto">
          <a:xfrm>
            <a:off x="7669218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pic>
        <p:nvPicPr>
          <p:cNvPr id="15373" name="图片 3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2300" y="1119188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6" y="3844391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9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6389" name="文本框 33"/>
          <p:cNvSpPr txBox="1">
            <a:spLocks noChangeArrowheads="1"/>
          </p:cNvSpPr>
          <p:nvPr/>
        </p:nvSpPr>
        <p:spPr bwMode="auto">
          <a:xfrm>
            <a:off x="7669218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16390" name="文本框 36"/>
          <p:cNvSpPr txBox="1">
            <a:spLocks noChangeArrowheads="1"/>
          </p:cNvSpPr>
          <p:nvPr/>
        </p:nvSpPr>
        <p:spPr bwMode="auto">
          <a:xfrm>
            <a:off x="6057901" y="4417219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内容占位符 7"/>
          <p:cNvSpPr txBox="1">
            <a:spLocks noChangeArrowheads="1"/>
          </p:cNvSpPr>
          <p:nvPr/>
        </p:nvSpPr>
        <p:spPr bwMode="auto">
          <a:xfrm>
            <a:off x="1047750" y="1035846"/>
            <a:ext cx="732313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小明和小亮做游戏，先各自在纸上写一个正整数，然后都拿给对方看．他们约定：若两人所写的数都是奇数或都是偶数，则小明获胜；若两人所写的数一个是奇数，另一个是偶数，则小亮获胜．这个游戏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．对小明有利 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．对小亮有利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．公平 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．无法确定对谁有利</a:t>
            </a:r>
          </a:p>
        </p:txBody>
      </p:sp>
      <p:pic>
        <p:nvPicPr>
          <p:cNvPr id="16397" name="图片 4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500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gray">
          <a:xfrm flipH="1">
            <a:off x="2344738" y="983457"/>
            <a:ext cx="5065712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6" y="3844391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7412" name="AutoShape 2"/>
          <p:cNvSpPr>
            <a:spLocks noChangeArrowheads="1"/>
          </p:cNvSpPr>
          <p:nvPr/>
        </p:nvSpPr>
        <p:spPr bwMode="gray">
          <a:xfrm flipH="1">
            <a:off x="819150" y="983457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3" name="AutoShape 11"/>
          <p:cNvSpPr>
            <a:spLocks noChangeArrowheads="1"/>
          </p:cNvSpPr>
          <p:nvPr/>
        </p:nvSpPr>
        <p:spPr bwMode="gray">
          <a:xfrm>
            <a:off x="2125668" y="84534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17414" name="文本框 39"/>
          <p:cNvSpPr txBox="1">
            <a:spLocks noChangeArrowheads="1"/>
          </p:cNvSpPr>
          <p:nvPr/>
        </p:nvSpPr>
        <p:spPr bwMode="auto">
          <a:xfrm>
            <a:off x="931864" y="966790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17415" name="文本框 40"/>
          <p:cNvSpPr txBox="1">
            <a:spLocks noChangeArrowheads="1"/>
          </p:cNvSpPr>
          <p:nvPr/>
        </p:nvSpPr>
        <p:spPr bwMode="auto">
          <a:xfrm>
            <a:off x="2898779" y="944168"/>
            <a:ext cx="47228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用概率说明几何游戏的公平性</a:t>
            </a:r>
            <a:endParaRPr lang="en-US" altLang="zh-CN" sz="26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9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7420" name="文本框 48"/>
          <p:cNvSpPr txBox="1">
            <a:spLocks noChangeArrowheads="1"/>
          </p:cNvSpPr>
          <p:nvPr/>
        </p:nvSpPr>
        <p:spPr bwMode="auto">
          <a:xfrm>
            <a:off x="7669218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7421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图片 4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内容占位符 7"/>
          <p:cNvSpPr txBox="1">
            <a:spLocks noChangeArrowheads="1"/>
          </p:cNvSpPr>
          <p:nvPr/>
        </p:nvSpPr>
        <p:spPr bwMode="auto">
          <a:xfrm>
            <a:off x="758827" y="1488284"/>
            <a:ext cx="784701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甲、乙两人要去风景区游玩，仅知道每天开往风景区有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3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辆汽车，并且舒适程度分别为上等、中等、下等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种，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但不知道怎样区分这些车，也不知道它们会以怎样的顺 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序开来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于是他们分别采用了不同的乘车办法：甲乘第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辆 开来的车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乙不乘第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辆车，并且仔细观察第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辆车的情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况， 如比第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辆车好，就乘第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辆车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如不比第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辆车好，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就乘第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辆车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试问甲、乙两人的乘车办法，哪一种更有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利于乘上舒 适度较好的车？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6" y="3844391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7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289050" y="1222773"/>
            <a:ext cx="71501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容易知道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辆汽车开来的先后顺序有如下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种可 能</a:t>
            </a:r>
            <a:endParaRPr lang="en-US" altLang="zh-CN" sz="24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情况：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上中下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，（上下中），（中上下），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中下上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，（下上中），（下中上）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假定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种顺序出现的可能性相等，我们来看一看在</a:t>
            </a:r>
            <a:endParaRPr lang="en-US" altLang="zh-CN" sz="24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各种 可能的顺序之下，甲、乙两人分别会乘到哪</a:t>
            </a:r>
            <a:endParaRPr lang="en-US" altLang="zh-CN" sz="24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一辆汽车：</a:t>
            </a:r>
            <a:endParaRPr lang="en-US" altLang="zh-CN" sz="24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9626" y="1304928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解：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546976" y="642939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8443" name="文本框 48"/>
          <p:cNvSpPr txBox="1">
            <a:spLocks noChangeArrowheads="1"/>
          </p:cNvSpPr>
          <p:nvPr/>
        </p:nvSpPr>
        <p:spPr bwMode="auto">
          <a:xfrm>
            <a:off x="7669218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8444" name="图片 4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500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6" y="3844391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4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281113" y="1239444"/>
          <a:ext cx="6297612" cy="30301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01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328">
                <a:tc>
                  <a:txBody>
                    <a:bodyPr/>
                    <a:lstStyle/>
                    <a:p>
                      <a:pPr indent="-584200" algn="ctr">
                        <a:lnSpc>
                          <a:spcPts val="2200"/>
                        </a:lnSpc>
                        <a:spcBef>
                          <a:spcPts val="16200"/>
                        </a:spcBef>
                        <a:spcAft>
                          <a:spcPts val="0"/>
                        </a:spcAft>
                      </a:pPr>
                      <a:r>
                        <a:rPr lang="zh-CN" sz="1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顺序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584200" algn="ctr">
                        <a:lnSpc>
                          <a:spcPts val="2200"/>
                        </a:lnSpc>
                        <a:spcBef>
                          <a:spcPts val="16200"/>
                        </a:spcBef>
                        <a:spcAft>
                          <a:spcPts val="0"/>
                        </a:spcAft>
                      </a:pPr>
                      <a:r>
                        <a:rPr lang="zh-CN" sz="17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甲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584200" algn="ctr">
                        <a:lnSpc>
                          <a:spcPts val="2200"/>
                        </a:lnSpc>
                        <a:spcBef>
                          <a:spcPts val="16200"/>
                        </a:spcBef>
                        <a:spcAft>
                          <a:spcPts val="0"/>
                        </a:spcAft>
                      </a:pPr>
                      <a:r>
                        <a:rPr lang="zh-CN" sz="17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乙</a:t>
                      </a: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28">
                <a:tc>
                  <a:txBody>
                    <a:bodyPr/>
                    <a:lstStyle/>
                    <a:p>
                      <a:pPr indent="-584200" algn="ctr">
                        <a:lnSpc>
                          <a:spcPts val="2200"/>
                        </a:lnSpc>
                        <a:spcBef>
                          <a:spcPts val="16200"/>
                        </a:spcBef>
                        <a:spcAft>
                          <a:spcPts val="0"/>
                        </a:spcAft>
                      </a:pPr>
                      <a:r>
                        <a:rPr lang="zh-CN" sz="1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(上</a:t>
                      </a:r>
                      <a:r>
                        <a:rPr lang="zh-CN" sz="17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中下</a:t>
                      </a:r>
                      <a:r>
                        <a:rPr lang="en-US" altLang="zh-CN" sz="17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sz="1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584200" algn="ctr">
                        <a:lnSpc>
                          <a:spcPts val="2200"/>
                        </a:lnSpc>
                        <a:spcBef>
                          <a:spcPts val="16200"/>
                        </a:spcBef>
                        <a:spcAft>
                          <a:spcPts val="0"/>
                        </a:spcAft>
                      </a:pPr>
                      <a:r>
                        <a:rPr lang="zh-CN" sz="1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上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584200" algn="ctr">
                        <a:lnSpc>
                          <a:spcPts val="2200"/>
                        </a:lnSpc>
                        <a:spcBef>
                          <a:spcPts val="16200"/>
                        </a:spcBef>
                        <a:spcAft>
                          <a:spcPts val="0"/>
                        </a:spcAft>
                      </a:pPr>
                      <a:r>
                        <a:rPr lang="zh-CN" sz="17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下</a:t>
                      </a: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328">
                <a:tc>
                  <a:txBody>
                    <a:bodyPr/>
                    <a:lstStyle/>
                    <a:p>
                      <a:pPr indent="-584200" algn="ctr">
                        <a:lnSpc>
                          <a:spcPts val="2200"/>
                        </a:lnSpc>
                        <a:spcBef>
                          <a:spcPts val="16200"/>
                        </a:spcBef>
                        <a:spcAft>
                          <a:spcPts val="0"/>
                        </a:spcAft>
                      </a:pPr>
                      <a:r>
                        <a:rPr lang="zh-CN" sz="1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(上下</a:t>
                      </a:r>
                      <a:r>
                        <a:rPr lang="zh-CN" sz="17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中</a:t>
                      </a:r>
                      <a:r>
                        <a:rPr lang="en-US" altLang="zh-CN" sz="17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sz="1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584200" algn="ctr">
                        <a:lnSpc>
                          <a:spcPts val="2200"/>
                        </a:lnSpc>
                        <a:spcBef>
                          <a:spcPts val="16200"/>
                        </a:spcBef>
                        <a:spcAft>
                          <a:spcPts val="0"/>
                        </a:spcAft>
                      </a:pPr>
                      <a:r>
                        <a:rPr lang="zh-CN" sz="17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上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584200" algn="ctr">
                        <a:lnSpc>
                          <a:spcPts val="2200"/>
                        </a:lnSpc>
                        <a:spcBef>
                          <a:spcPts val="16200"/>
                        </a:spcBef>
                        <a:spcAft>
                          <a:spcPts val="0"/>
                        </a:spcAft>
                      </a:pPr>
                      <a:r>
                        <a:rPr lang="zh-CN" sz="17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中</a:t>
                      </a:r>
                      <a:endParaRPr lang="zh-CN" sz="1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49">
                <a:tc>
                  <a:txBody>
                    <a:bodyPr/>
                    <a:lstStyle/>
                    <a:p>
                      <a:pPr indent="-584200" algn="ctr">
                        <a:lnSpc>
                          <a:spcPts val="2200"/>
                        </a:lnSpc>
                        <a:spcBef>
                          <a:spcPts val="16200"/>
                        </a:spcBef>
                        <a:spcAft>
                          <a:spcPts val="0"/>
                        </a:spcAft>
                      </a:pPr>
                      <a:r>
                        <a:rPr lang="zh-CN" sz="1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(中</a:t>
                      </a:r>
                      <a:r>
                        <a:rPr lang="zh-CN" sz="17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上下</a:t>
                      </a:r>
                      <a:r>
                        <a:rPr lang="en-US" altLang="zh-CN" sz="17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sz="1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584200" algn="ctr">
                        <a:lnSpc>
                          <a:spcPts val="2200"/>
                        </a:lnSpc>
                        <a:spcBef>
                          <a:spcPts val="16200"/>
                        </a:spcBef>
                        <a:spcAft>
                          <a:spcPts val="0"/>
                        </a:spcAft>
                      </a:pPr>
                      <a:r>
                        <a:rPr lang="zh-CN" sz="1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中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584200" algn="ctr">
                        <a:lnSpc>
                          <a:spcPts val="2200"/>
                        </a:lnSpc>
                        <a:spcBef>
                          <a:spcPts val="16200"/>
                        </a:spcBef>
                        <a:spcAft>
                          <a:spcPts val="0"/>
                        </a:spcAft>
                      </a:pPr>
                      <a:r>
                        <a:rPr lang="zh-CN" sz="17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上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772">
                <a:tc>
                  <a:txBody>
                    <a:bodyPr/>
                    <a:lstStyle/>
                    <a:p>
                      <a:pPr indent="-584200" algn="ctr">
                        <a:lnSpc>
                          <a:spcPts val="2200"/>
                        </a:lnSpc>
                        <a:spcBef>
                          <a:spcPts val="16200"/>
                        </a:spcBef>
                        <a:spcAft>
                          <a:spcPts val="0"/>
                        </a:spcAft>
                      </a:pPr>
                      <a:r>
                        <a:rPr lang="zh-CN" sz="1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(中下</a:t>
                      </a:r>
                      <a:r>
                        <a:rPr lang="zh-CN" sz="17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上</a:t>
                      </a:r>
                      <a:r>
                        <a:rPr lang="en-US" altLang="zh-CN" sz="17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sz="1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584200" algn="ctr">
                        <a:lnSpc>
                          <a:spcPts val="2200"/>
                        </a:lnSpc>
                        <a:spcBef>
                          <a:spcPts val="16200"/>
                        </a:spcBef>
                        <a:spcAft>
                          <a:spcPts val="0"/>
                        </a:spcAft>
                      </a:pPr>
                      <a:r>
                        <a:rPr lang="zh-CN" sz="17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中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584200" algn="ctr">
                        <a:lnSpc>
                          <a:spcPts val="2200"/>
                        </a:lnSpc>
                        <a:spcBef>
                          <a:spcPts val="16200"/>
                        </a:spcBef>
                        <a:spcAft>
                          <a:spcPts val="0"/>
                        </a:spcAft>
                      </a:pPr>
                      <a:r>
                        <a:rPr lang="zh-CN" sz="17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上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651">
                <a:tc>
                  <a:txBody>
                    <a:bodyPr/>
                    <a:lstStyle/>
                    <a:p>
                      <a:pPr indent="-584200" algn="ctr">
                        <a:lnSpc>
                          <a:spcPts val="2200"/>
                        </a:lnSpc>
                        <a:spcBef>
                          <a:spcPts val="16200"/>
                        </a:spcBef>
                        <a:spcAft>
                          <a:spcPts val="0"/>
                        </a:spcAft>
                      </a:pPr>
                      <a:r>
                        <a:rPr lang="zh-CN" sz="1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(下上</a:t>
                      </a:r>
                      <a:r>
                        <a:rPr lang="zh-CN" sz="17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中</a:t>
                      </a:r>
                      <a:r>
                        <a:rPr lang="en-US" altLang="zh-CN" sz="17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sz="1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584200" algn="ctr">
                        <a:lnSpc>
                          <a:spcPts val="2200"/>
                        </a:lnSpc>
                        <a:spcBef>
                          <a:spcPts val="16200"/>
                        </a:spcBef>
                        <a:spcAft>
                          <a:spcPts val="0"/>
                        </a:spcAft>
                      </a:pPr>
                      <a:r>
                        <a:rPr lang="zh-CN" sz="17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下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584200" algn="ctr">
                        <a:lnSpc>
                          <a:spcPts val="2200"/>
                        </a:lnSpc>
                        <a:spcBef>
                          <a:spcPts val="16200"/>
                        </a:spcBef>
                        <a:spcAft>
                          <a:spcPts val="0"/>
                        </a:spcAft>
                      </a:pPr>
                      <a:r>
                        <a:rPr lang="zh-CN" sz="1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上</a:t>
                      </a: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287">
                <a:tc>
                  <a:txBody>
                    <a:bodyPr/>
                    <a:lstStyle/>
                    <a:p>
                      <a:pPr indent="-584200" algn="ctr">
                        <a:lnSpc>
                          <a:spcPts val="2200"/>
                        </a:lnSpc>
                        <a:spcBef>
                          <a:spcPts val="16200"/>
                        </a:spcBef>
                        <a:spcAft>
                          <a:spcPts val="0"/>
                        </a:spcAft>
                      </a:pPr>
                      <a:r>
                        <a:rPr lang="zh-CN" sz="1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(下</a:t>
                      </a:r>
                      <a:r>
                        <a:rPr lang="zh-CN" sz="17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中上</a:t>
                      </a:r>
                      <a:r>
                        <a:rPr lang="en-US" altLang="zh-CN" sz="17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sz="1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584200" algn="ctr">
                        <a:lnSpc>
                          <a:spcPts val="2200"/>
                        </a:lnSpc>
                        <a:spcBef>
                          <a:spcPts val="16200"/>
                        </a:spcBef>
                        <a:spcAft>
                          <a:spcPts val="0"/>
                        </a:spcAft>
                      </a:pPr>
                      <a:r>
                        <a:rPr lang="zh-CN" sz="17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下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584200" algn="ctr">
                        <a:lnSpc>
                          <a:spcPts val="2200"/>
                        </a:lnSpc>
                        <a:spcBef>
                          <a:spcPts val="16200"/>
                        </a:spcBef>
                        <a:spcAft>
                          <a:spcPts val="0"/>
                        </a:spcAft>
                      </a:pPr>
                      <a:r>
                        <a:rPr lang="zh-CN" sz="1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中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矩形 18"/>
          <p:cNvSpPr/>
          <p:nvPr/>
        </p:nvSpPr>
        <p:spPr>
          <a:xfrm>
            <a:off x="7546976" y="642939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9500" name="文本框 48"/>
          <p:cNvSpPr txBox="1">
            <a:spLocks noChangeArrowheads="1"/>
          </p:cNvSpPr>
          <p:nvPr/>
        </p:nvSpPr>
        <p:spPr bwMode="auto">
          <a:xfrm>
            <a:off x="7669218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6" y="3844391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73138" y="1116807"/>
            <a:ext cx="76327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于是不难看出：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甲乘到上等、中等、下等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种汽车的概率都是</a:t>
            </a:r>
            <a:endParaRPr lang="en-US" altLang="zh-CN" sz="24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而乙乘到上等汽车的概率是            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乘到中等汽车的</a:t>
            </a:r>
            <a:endParaRPr lang="en-US" altLang="zh-CN" sz="24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概率是            ，乘到下等汽车的概率却只有</a:t>
            </a:r>
            <a:endParaRPr lang="en-US" altLang="zh-CN" sz="24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答：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乙的乘车办法更有利于乘上舒适度较好的车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矩形 5"/>
          <p:cNvSpPr/>
          <p:nvPr/>
        </p:nvSpPr>
        <p:spPr>
          <a:xfrm>
            <a:off x="493713" y="1198961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解：</a:t>
            </a:r>
            <a:endParaRPr lang="zh-CN" altLang="en-US" dirty="0">
              <a:solidFill>
                <a:srgbClr val="0000FF"/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7134225" y="1487093"/>
          <a:ext cx="863600" cy="60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Equation" r:id="rId5" imgW="431800" imgH="406400" progId="Equation.DSMT4">
                  <p:embed/>
                </p:oleObj>
              </mc:Choice>
              <mc:Fallback>
                <p:oleObj name="Equation" r:id="rId5" imgW="431800" imgH="4064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225" y="1487093"/>
                        <a:ext cx="863600" cy="608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889500" y="1906193"/>
          <a:ext cx="762000" cy="60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Equation" r:id="rId7" imgW="381000" imgH="406400" progId="Equation.DSMT4">
                  <p:embed/>
                </p:oleObj>
              </mc:Choice>
              <mc:Fallback>
                <p:oleObj name="Equation" r:id="rId7" imgW="381000" imgH="406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1906193"/>
                        <a:ext cx="762000" cy="607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093913" y="2312196"/>
          <a:ext cx="762000" cy="60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Equation" r:id="rId9" imgW="381000" imgH="406400" progId="Equation.DSMT4">
                  <p:embed/>
                </p:oleObj>
              </mc:Choice>
              <mc:Fallback>
                <p:oleObj name="Equation" r:id="rId9" imgW="381000" imgH="4064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2312196"/>
                        <a:ext cx="762000" cy="607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981825" y="2312196"/>
          <a:ext cx="406400" cy="60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Equation" r:id="rId11" imgW="203200" imgH="405765" progId="Equation.DSMT4">
                  <p:embed/>
                </p:oleObj>
              </mc:Choice>
              <mc:Fallback>
                <p:oleObj name="Equation" r:id="rId11" imgW="203200" imgH="405765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825" y="2312196"/>
                        <a:ext cx="406400" cy="607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4" name="图片 47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791075" y="4737500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>
          <a:xfrm>
            <a:off x="7546976" y="642939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0496" name="文本框 48"/>
          <p:cNvSpPr txBox="1">
            <a:spLocks noChangeArrowheads="1"/>
          </p:cNvSpPr>
          <p:nvPr/>
        </p:nvSpPr>
        <p:spPr bwMode="auto">
          <a:xfrm>
            <a:off x="7669218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组 23"/>
          <p:cNvGrpSpPr/>
          <p:nvPr/>
        </p:nvGrpSpPr>
        <p:grpSpPr bwMode="auto">
          <a:xfrm>
            <a:off x="3663951" y="1056085"/>
            <a:ext cx="1792188" cy="553998"/>
            <a:chOff x="3437515" y="1408557"/>
            <a:chExt cx="1791511" cy="738610"/>
          </a:xfrm>
        </p:grpSpPr>
        <p:sp>
          <p:nvSpPr>
            <p:cNvPr id="21521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21522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6" y="3844391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9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1514" name="文本框 45"/>
          <p:cNvSpPr txBox="1">
            <a:spLocks noChangeArrowheads="1"/>
          </p:cNvSpPr>
          <p:nvPr/>
        </p:nvSpPr>
        <p:spPr bwMode="auto">
          <a:xfrm>
            <a:off x="7669217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21515" name="文本框 46"/>
          <p:cNvSpPr txBox="1">
            <a:spLocks noChangeArrowheads="1"/>
          </p:cNvSpPr>
          <p:nvPr/>
        </p:nvSpPr>
        <p:spPr bwMode="auto">
          <a:xfrm>
            <a:off x="5891217" y="4327923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pSp>
        <p:nvGrpSpPr>
          <p:cNvPr id="21516" name="组 26"/>
          <p:cNvGrpSpPr/>
          <p:nvPr/>
        </p:nvGrpSpPr>
        <p:grpSpPr bwMode="auto">
          <a:xfrm>
            <a:off x="984252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5" name="TextBox 26"/>
          <p:cNvSpPr txBox="1">
            <a:spLocks noChangeArrowheads="1"/>
          </p:cNvSpPr>
          <p:nvPr/>
        </p:nvSpPr>
        <p:spPr bwMode="auto">
          <a:xfrm>
            <a:off x="822328" y="2055021"/>
            <a:ext cx="74199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找出游戏规则下可能要发生的结果数需要理解游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戏的规则，必须深入读题。</a:t>
            </a:r>
          </a:p>
        </p:txBody>
      </p:sp>
      <p:pic>
        <p:nvPicPr>
          <p:cNvPr id="21518" name="图片 4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6" y="3844391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AutoShape 2"/>
          <p:cNvSpPr>
            <a:spLocks noChangeArrowheads="1"/>
          </p:cNvSpPr>
          <p:nvPr/>
        </p:nvSpPr>
        <p:spPr bwMode="gray">
          <a:xfrm>
            <a:off x="1212855" y="1695450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3" name="AutoShape 11"/>
          <p:cNvSpPr>
            <a:spLocks noChangeArrowheads="1"/>
          </p:cNvSpPr>
          <p:nvPr/>
        </p:nvSpPr>
        <p:spPr bwMode="gray">
          <a:xfrm>
            <a:off x="863602" y="155614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4104" name="文本框 27"/>
          <p:cNvSpPr txBox="1">
            <a:spLocks noChangeArrowheads="1"/>
          </p:cNvSpPr>
          <p:nvPr/>
        </p:nvSpPr>
        <p:spPr bwMode="auto">
          <a:xfrm>
            <a:off x="1646238" y="1676402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167065" y="1609727"/>
            <a:ext cx="420660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+mn-ea"/>
                <a:ea typeface="+mn-ea"/>
              </a:rPr>
              <a:t>用概率说明普通游戏的公平性</a:t>
            </a:r>
            <a:endParaRPr lang="en-US" altLang="zh-CN" sz="2400" b="1" dirty="0">
              <a:latin typeface="+mn-ea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+mn-ea"/>
                <a:ea typeface="+mn-ea"/>
              </a:rPr>
              <a:t>用概率说明几何游戏的公平性</a:t>
            </a:r>
            <a:endParaRPr lang="en-US" altLang="zh-CN" sz="2400" b="1" dirty="0">
              <a:latin typeface="+mn-ea"/>
              <a:ea typeface="+mn-ea"/>
            </a:endParaRPr>
          </a:p>
        </p:txBody>
      </p:sp>
      <p:sp>
        <p:nvSpPr>
          <p:cNvPr id="4106" name="AutoShape 2"/>
          <p:cNvSpPr>
            <a:spLocks noChangeArrowheads="1"/>
          </p:cNvSpPr>
          <p:nvPr/>
        </p:nvSpPr>
        <p:spPr bwMode="gray">
          <a:xfrm>
            <a:off x="1212855" y="2600325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gray">
          <a:xfrm>
            <a:off x="863602" y="246102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4108" name="文本框 36"/>
          <p:cNvSpPr txBox="1">
            <a:spLocks noChangeArrowheads="1"/>
          </p:cNvSpPr>
          <p:nvPr/>
        </p:nvSpPr>
        <p:spPr bwMode="auto">
          <a:xfrm>
            <a:off x="1646238" y="2578896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课时流程</a:t>
            </a:r>
          </a:p>
        </p:txBody>
      </p:sp>
      <p:pic>
        <p:nvPicPr>
          <p:cNvPr id="4110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5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80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41114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6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41114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80" y="3238500"/>
            <a:ext cx="1236663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41114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549454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2" y="3549454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6425" y="1059656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6" y="3844391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9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2533" name="文本框 33"/>
          <p:cNvSpPr txBox="1">
            <a:spLocks noChangeArrowheads="1"/>
          </p:cNvSpPr>
          <p:nvPr/>
        </p:nvSpPr>
        <p:spPr bwMode="auto">
          <a:xfrm>
            <a:off x="7669218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22534" name="文本框 36"/>
          <p:cNvSpPr txBox="1">
            <a:spLocks noChangeArrowheads="1"/>
          </p:cNvSpPr>
          <p:nvPr/>
        </p:nvSpPr>
        <p:spPr bwMode="auto">
          <a:xfrm>
            <a:off x="6057901" y="4417219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7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内容占位符 7"/>
          <p:cNvSpPr txBox="1">
            <a:spLocks noChangeArrowheads="1"/>
          </p:cNvSpPr>
          <p:nvPr/>
        </p:nvSpPr>
        <p:spPr bwMode="auto">
          <a:xfrm>
            <a:off x="1063626" y="973932"/>
            <a:ext cx="76866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如图，小明、小刚利用两个转盘玩游戏，规则为将两个转盘各转一次，如配成紫色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红与蓝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小明得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分，否则小刚得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分，此规则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．公平                       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．对小明有利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．对小刚有利            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．不可预测对谁有利</a:t>
            </a:r>
          </a:p>
        </p:txBody>
      </p:sp>
      <p:pic>
        <p:nvPicPr>
          <p:cNvPr id="22541" name="图片 4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500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24" descr="XD4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35105" y="3149204"/>
            <a:ext cx="4397375" cy="138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8800" y="1047750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6" y="3844391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9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3557" name="文本框 33"/>
          <p:cNvSpPr txBox="1">
            <a:spLocks noChangeArrowheads="1"/>
          </p:cNvSpPr>
          <p:nvPr/>
        </p:nvSpPr>
        <p:spPr bwMode="auto">
          <a:xfrm>
            <a:off x="7669218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23558" name="文本框 36"/>
          <p:cNvSpPr txBox="1">
            <a:spLocks noChangeArrowheads="1"/>
          </p:cNvSpPr>
          <p:nvPr/>
        </p:nvSpPr>
        <p:spPr bwMode="auto">
          <a:xfrm>
            <a:off x="6057901" y="4417219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内容占位符 7"/>
          <p:cNvSpPr txBox="1">
            <a:spLocks noChangeArrowheads="1"/>
          </p:cNvSpPr>
          <p:nvPr/>
        </p:nvSpPr>
        <p:spPr bwMode="auto">
          <a:xfrm>
            <a:off x="1031875" y="960834"/>
            <a:ext cx="738028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王红和刘芳两人玩转盘游戏，如图，把转盘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分别分成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等份，并在每一份内标上数字，游戏规则：转动两个转盘，停止后指针所指的两个数字之和为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时，王红胜；数字之和为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时，刘芳胜，那么这二人中获胜可能性较大的是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5" name="Picture 22" descr="XD4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73251" y="3063481"/>
            <a:ext cx="3744913" cy="15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图片 4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0225" y="929881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6" y="3844391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9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4581" name="文本框 33"/>
          <p:cNvSpPr txBox="1">
            <a:spLocks noChangeArrowheads="1"/>
          </p:cNvSpPr>
          <p:nvPr/>
        </p:nvSpPr>
        <p:spPr bwMode="auto">
          <a:xfrm>
            <a:off x="7669218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24582" name="文本框 36"/>
          <p:cNvSpPr txBox="1">
            <a:spLocks noChangeArrowheads="1"/>
          </p:cNvSpPr>
          <p:nvPr/>
        </p:nvSpPr>
        <p:spPr bwMode="auto">
          <a:xfrm>
            <a:off x="6057901" y="4417219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内容占位符 7"/>
          <p:cNvSpPr txBox="1">
            <a:spLocks noChangeArrowheads="1"/>
          </p:cNvSpPr>
          <p:nvPr/>
        </p:nvSpPr>
        <p:spPr bwMode="auto">
          <a:xfrm>
            <a:off x="938215" y="870348"/>
            <a:ext cx="7699375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四张形状相同的卡片如图所示．将卡片洗匀后背面朝上放置在桌面上，小明先随机抽取一张卡片，记下数字为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；小亮再随机抽取一张卡片，记下数字为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两人在此基础上共同协商一个游戏规则：当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时小明获胜，否则小亮获胜．</a:t>
            </a:r>
          </a:p>
          <a:p>
            <a:pPr>
              <a:lnSpc>
                <a:spcPct val="150000"/>
              </a:lnSpc>
            </a:pP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若小明抽出的卡片不放回，求小明获胜的概率；</a:t>
            </a:r>
          </a:p>
          <a:p>
            <a:pPr>
              <a:lnSpc>
                <a:spcPct val="150000"/>
              </a:lnSpc>
            </a:pP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若小明抽出的卡片放回后小亮再随机抽取，问他们制定的游戏规则公平吗？请说明理由．</a:t>
            </a:r>
          </a:p>
        </p:txBody>
      </p:sp>
      <p:pic>
        <p:nvPicPr>
          <p:cNvPr id="24589" name="图片 4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500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6" y="3844391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5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Rectangle 25"/>
          <p:cNvSpPr>
            <a:spLocks noChangeArrowheads="1"/>
          </p:cNvSpPr>
          <p:nvPr/>
        </p:nvSpPr>
        <p:spPr bwMode="auto">
          <a:xfrm>
            <a:off x="944564" y="1390800"/>
            <a:ext cx="742473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对于游戏不公平的问题，可以利用相应问题中的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可能情形改动游戏规则，使修改后游戏是公平的，而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修改游戏规则的方式有多种情形，只要合理即可，一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般采用使所获得的概率相等达到目的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10" name="图片 4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gray">
          <a:xfrm flipH="1">
            <a:off x="2428876" y="1776414"/>
            <a:ext cx="5287963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123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6" y="3844391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125" name="AutoShape 2"/>
          <p:cNvSpPr>
            <a:spLocks noChangeArrowheads="1"/>
          </p:cNvSpPr>
          <p:nvPr/>
        </p:nvSpPr>
        <p:spPr bwMode="gray">
          <a:xfrm flipH="1">
            <a:off x="792163" y="1776414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6" name="AutoShape 11"/>
          <p:cNvSpPr>
            <a:spLocks noChangeArrowheads="1"/>
          </p:cNvSpPr>
          <p:nvPr/>
        </p:nvSpPr>
        <p:spPr bwMode="gray">
          <a:xfrm>
            <a:off x="2097093" y="1637110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5127" name="文本框 27"/>
          <p:cNvSpPr txBox="1">
            <a:spLocks noChangeArrowheads="1"/>
          </p:cNvSpPr>
          <p:nvPr/>
        </p:nvSpPr>
        <p:spPr bwMode="auto">
          <a:xfrm>
            <a:off x="904876" y="1759746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5128" name="文本框 28"/>
          <p:cNvSpPr txBox="1">
            <a:spLocks noChangeArrowheads="1"/>
          </p:cNvSpPr>
          <p:nvPr/>
        </p:nvSpPr>
        <p:spPr bwMode="auto">
          <a:xfrm>
            <a:off x="2881313" y="1735932"/>
            <a:ext cx="50990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用概率说明普通游戏的公平性</a:t>
            </a:r>
            <a:endParaRPr lang="en-US" altLang="zh-CN" sz="25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4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5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7546976" y="117753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35" name="文本框 22"/>
          <p:cNvSpPr txBox="1">
            <a:spLocks noChangeArrowheads="1"/>
          </p:cNvSpPr>
          <p:nvPr/>
        </p:nvSpPr>
        <p:spPr bwMode="auto">
          <a:xfrm>
            <a:off x="7669218" y="1177529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5136" name="图片 3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TextBox 26"/>
          <p:cNvSpPr txBox="1">
            <a:spLocks noChangeArrowheads="1"/>
          </p:cNvSpPr>
          <p:nvPr/>
        </p:nvSpPr>
        <p:spPr bwMode="auto">
          <a:xfrm>
            <a:off x="814388" y="2496741"/>
            <a:ext cx="73787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用概率说明普通游戏是否公平，关键看获胜的概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率是否相同，相同则公平，不相同则不公平。求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事件发生的概率时，常会用到列表法和树形图法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600"/>
                                        <p:tgtEl>
                                          <p:spTgt spid="5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6" y="3844391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147" name="内容占位符 7"/>
          <p:cNvSpPr txBox="1">
            <a:spLocks noChangeArrowheads="1"/>
          </p:cNvSpPr>
          <p:nvPr/>
        </p:nvSpPr>
        <p:spPr bwMode="auto">
          <a:xfrm>
            <a:off x="787400" y="683976"/>
            <a:ext cx="75247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．列表法与画树状图法的联系与区别：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联系：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应用列表法或画树状图法求概率的共同前提是：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各种情况出现的可能性是相等的；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某事件发生的概率公式均为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在列出并计算各种情况出现的总次数和某事件发生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的次数时不能重复也不能遗漏．</a:t>
            </a:r>
          </a:p>
        </p:txBody>
      </p:sp>
      <p:sp>
        <p:nvSpPr>
          <p:cNvPr id="30" name="矩形 29"/>
          <p:cNvSpPr/>
          <p:nvPr/>
        </p:nvSpPr>
        <p:spPr>
          <a:xfrm>
            <a:off x="7546976" y="642939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49" name="文本框 30"/>
          <p:cNvSpPr txBox="1">
            <a:spLocks noChangeArrowheads="1"/>
          </p:cNvSpPr>
          <p:nvPr/>
        </p:nvSpPr>
        <p:spPr bwMode="auto">
          <a:xfrm>
            <a:off x="7669218" y="64293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7" descr="上条蓝窄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91075" y="4737500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56" name="对象 2"/>
          <p:cNvGraphicFramePr>
            <a:graphicFrameLocks noChangeAspect="1"/>
          </p:cNvGraphicFramePr>
          <p:nvPr/>
        </p:nvGraphicFramePr>
        <p:xfrm>
          <a:off x="2174875" y="2950369"/>
          <a:ext cx="35623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7" imgW="1790700" imgH="431800" progId="Equation.DSMT4">
                  <p:embed/>
                </p:oleObj>
              </mc:Choice>
              <mc:Fallback>
                <p:oleObj name="Equation" r:id="rId7" imgW="1790700" imgH="4318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2950369"/>
                        <a:ext cx="35623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6" y="3844391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7171" name="内容占位符 7"/>
          <p:cNvSpPr txBox="1">
            <a:spLocks noChangeArrowheads="1"/>
          </p:cNvSpPr>
          <p:nvPr/>
        </p:nvSpPr>
        <p:spPr bwMode="auto">
          <a:xfrm>
            <a:off x="801688" y="1341835"/>
            <a:ext cx="75247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区别：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用画树状图法和列表法时，当随机事件包含两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步时，尤其是转盘游戏问题，当其中一个转盘被等分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成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份以上时，选用列表法比较方便，当然此时也可用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画树状图法；当随机事件包含三步或三步以上时，用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画树状图法方便，此时难以列表．</a:t>
            </a:r>
          </a:p>
        </p:txBody>
      </p:sp>
      <p:sp>
        <p:nvSpPr>
          <p:cNvPr id="30" name="矩形 29"/>
          <p:cNvSpPr/>
          <p:nvPr/>
        </p:nvSpPr>
        <p:spPr>
          <a:xfrm>
            <a:off x="7546976" y="642939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73" name="文本框 30"/>
          <p:cNvSpPr txBox="1">
            <a:spLocks noChangeArrowheads="1"/>
          </p:cNvSpPr>
          <p:nvPr/>
        </p:nvSpPr>
        <p:spPr bwMode="auto">
          <a:xfrm>
            <a:off x="7669218" y="64293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图片 37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图片 3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6" y="3844391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8195" name="内容占位符 7"/>
          <p:cNvSpPr txBox="1">
            <a:spLocks noChangeArrowheads="1"/>
          </p:cNvSpPr>
          <p:nvPr/>
        </p:nvSpPr>
        <p:spPr bwMode="auto">
          <a:xfrm>
            <a:off x="531814" y="951311"/>
            <a:ext cx="8207375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“石头、剪刀、布”是民间广为流传的一种游戏，游</a:t>
            </a: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戏的两人每次做“石头”“剪刀”“布”三种手势中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的一种，并 约定“石头”胜“剪刀”，“剪刀”胜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“布”，“布”胜“石头”，同 种手势不分胜负须继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续比赛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现有甲、乙两人做这种游戏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(1)	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一次游戏中甲获胜、乙获胜的概率各是多少？</a:t>
            </a: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(2)	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这种游戏对于两个人来说公平吗？</a:t>
            </a:r>
          </a:p>
          <a:p>
            <a:pPr>
              <a:lnSpc>
                <a:spcPct val="12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若分别用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表示甲、乙两人，用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表示石头、 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剪刀、布，则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表示甲出石头、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表示乙出剪刀，依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次类推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于是，游戏的所有结果用“树状图”来表示： </a:t>
            </a:r>
          </a:p>
        </p:txBody>
      </p:sp>
      <p:sp>
        <p:nvSpPr>
          <p:cNvPr id="30" name="矩形 29"/>
          <p:cNvSpPr/>
          <p:nvPr/>
        </p:nvSpPr>
        <p:spPr>
          <a:xfrm>
            <a:off x="7546976" y="642939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197" name="文本框 30"/>
          <p:cNvSpPr txBox="1">
            <a:spLocks noChangeArrowheads="1"/>
          </p:cNvSpPr>
          <p:nvPr/>
        </p:nvSpPr>
        <p:spPr bwMode="auto">
          <a:xfrm>
            <a:off x="7669218" y="64293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图片 37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500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矩形 2"/>
          <p:cNvSpPr>
            <a:spLocks noChangeArrowheads="1"/>
          </p:cNvSpPr>
          <p:nvPr/>
        </p:nvSpPr>
        <p:spPr bwMode="auto">
          <a:xfrm>
            <a:off x="614368" y="3386140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6" y="3844391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546976" y="642939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0" name="文本框 30"/>
          <p:cNvSpPr txBox="1">
            <a:spLocks noChangeArrowheads="1"/>
          </p:cNvSpPr>
          <p:nvPr/>
        </p:nvSpPr>
        <p:spPr bwMode="auto">
          <a:xfrm>
            <a:off x="7669218" y="64293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37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矩形 2"/>
          <p:cNvSpPr>
            <a:spLocks noChangeArrowheads="1"/>
          </p:cNvSpPr>
          <p:nvPr/>
        </p:nvSpPr>
        <p:spPr bwMode="auto">
          <a:xfrm>
            <a:off x="4541843" y="1052515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开始</a:t>
            </a:r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3128963" y="1398987"/>
            <a:ext cx="1568450" cy="9382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9227" idx="2"/>
          </p:cNvCxnSpPr>
          <p:nvPr/>
        </p:nvCxnSpPr>
        <p:spPr>
          <a:xfrm flipH="1">
            <a:off x="4943479" y="1514180"/>
            <a:ext cx="77" cy="6610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5140330" y="1398985"/>
            <a:ext cx="1685925" cy="776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31" name="矩形 30"/>
          <p:cNvSpPr>
            <a:spLocks noChangeArrowheads="1"/>
          </p:cNvSpPr>
          <p:nvPr/>
        </p:nvSpPr>
        <p:spPr bwMode="auto">
          <a:xfrm>
            <a:off x="2395542" y="2163368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baseline="-25000"/>
          </a:p>
        </p:txBody>
      </p:sp>
      <p:sp>
        <p:nvSpPr>
          <p:cNvPr id="9232" name="矩形 31"/>
          <p:cNvSpPr>
            <a:spLocks noChangeArrowheads="1"/>
          </p:cNvSpPr>
          <p:nvPr/>
        </p:nvSpPr>
        <p:spPr bwMode="auto">
          <a:xfrm>
            <a:off x="4645029" y="2199087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3" name="矩形 32"/>
          <p:cNvSpPr>
            <a:spLocks noChangeArrowheads="1"/>
          </p:cNvSpPr>
          <p:nvPr/>
        </p:nvSpPr>
        <p:spPr bwMode="auto">
          <a:xfrm>
            <a:off x="6719892" y="2201468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34" name="组合 3"/>
          <p:cNvGrpSpPr/>
          <p:nvPr/>
        </p:nvGrpSpPr>
        <p:grpSpPr bwMode="auto">
          <a:xfrm>
            <a:off x="1812926" y="2527697"/>
            <a:ext cx="2060737" cy="1275005"/>
            <a:chOff x="1812925" y="3370263"/>
            <a:chExt cx="2061416" cy="1699616"/>
          </a:xfrm>
        </p:grpSpPr>
        <p:cxnSp>
          <p:nvCxnSpPr>
            <p:cNvPr id="41" name="直接箭头连接符 40"/>
            <p:cNvCxnSpPr/>
            <p:nvPr/>
          </p:nvCxnSpPr>
          <p:spPr bwMode="auto">
            <a:xfrm flipH="1">
              <a:off x="2079713" y="3370263"/>
              <a:ext cx="724139" cy="11792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/>
            <p:nvPr/>
          </p:nvCxnSpPr>
          <p:spPr bwMode="auto">
            <a:xfrm>
              <a:off x="2959478" y="3370263"/>
              <a:ext cx="565336" cy="113797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/>
            <p:nvPr/>
          </p:nvCxnSpPr>
          <p:spPr bwMode="auto">
            <a:xfrm>
              <a:off x="2895957" y="3370263"/>
              <a:ext cx="0" cy="11792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54" name="矩形 66"/>
            <p:cNvSpPr>
              <a:spLocks noChangeArrowheads="1"/>
            </p:cNvSpPr>
            <p:nvPr/>
          </p:nvSpPr>
          <p:spPr bwMode="auto">
            <a:xfrm>
              <a:off x="1812925" y="4438702"/>
              <a:ext cx="492605" cy="61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baseline="-25000"/>
            </a:p>
          </p:txBody>
        </p:sp>
        <p:sp>
          <p:nvSpPr>
            <p:cNvPr id="9255" name="矩形 68"/>
            <p:cNvSpPr>
              <a:spLocks noChangeArrowheads="1"/>
            </p:cNvSpPr>
            <p:nvPr/>
          </p:nvSpPr>
          <p:spPr bwMode="auto">
            <a:xfrm>
              <a:off x="3381736" y="4437907"/>
              <a:ext cx="492605" cy="61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baseline="-25000"/>
            </a:p>
          </p:txBody>
        </p:sp>
        <p:sp>
          <p:nvSpPr>
            <p:cNvPr id="9256" name="矩形 69"/>
            <p:cNvSpPr>
              <a:spLocks noChangeArrowheads="1"/>
            </p:cNvSpPr>
            <p:nvPr/>
          </p:nvSpPr>
          <p:spPr bwMode="auto">
            <a:xfrm>
              <a:off x="2627357" y="4454467"/>
              <a:ext cx="492605" cy="61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baseline="-25000"/>
            </a:p>
          </p:txBody>
        </p:sp>
      </p:grpSp>
      <p:sp>
        <p:nvSpPr>
          <p:cNvPr id="9235" name="矩形 80"/>
          <p:cNvSpPr>
            <a:spLocks noChangeArrowheads="1"/>
          </p:cNvSpPr>
          <p:nvPr/>
        </p:nvSpPr>
        <p:spPr bwMode="auto">
          <a:xfrm>
            <a:off x="884238" y="2176465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甲</a:t>
            </a:r>
            <a:endParaRPr lang="zh-CN" altLang="en-US"/>
          </a:p>
        </p:txBody>
      </p:sp>
      <p:sp>
        <p:nvSpPr>
          <p:cNvPr id="9236" name="矩形 81"/>
          <p:cNvSpPr>
            <a:spLocks noChangeArrowheads="1"/>
          </p:cNvSpPr>
          <p:nvPr/>
        </p:nvSpPr>
        <p:spPr bwMode="auto">
          <a:xfrm>
            <a:off x="822326" y="3309940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乙</a:t>
            </a:r>
            <a:endParaRPr lang="zh-CN" altLang="en-US"/>
          </a:p>
        </p:txBody>
      </p:sp>
      <p:grpSp>
        <p:nvGrpSpPr>
          <p:cNvPr id="9237" name="组合 59"/>
          <p:cNvGrpSpPr/>
          <p:nvPr/>
        </p:nvGrpSpPr>
        <p:grpSpPr bwMode="auto">
          <a:xfrm>
            <a:off x="3922716" y="2582466"/>
            <a:ext cx="2060737" cy="1275005"/>
            <a:chOff x="1812925" y="3370263"/>
            <a:chExt cx="2061416" cy="1699616"/>
          </a:xfrm>
        </p:grpSpPr>
        <p:cxnSp>
          <p:nvCxnSpPr>
            <p:cNvPr id="61" name="直接箭头连接符 60"/>
            <p:cNvCxnSpPr/>
            <p:nvPr/>
          </p:nvCxnSpPr>
          <p:spPr bwMode="auto">
            <a:xfrm flipH="1">
              <a:off x="2079713" y="3370263"/>
              <a:ext cx="724139" cy="11792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/>
            <p:nvPr/>
          </p:nvCxnSpPr>
          <p:spPr bwMode="auto">
            <a:xfrm>
              <a:off x="2959478" y="3370263"/>
              <a:ext cx="565336" cy="113797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/>
            <p:nvPr/>
          </p:nvCxnSpPr>
          <p:spPr bwMode="auto">
            <a:xfrm>
              <a:off x="2895957" y="3370263"/>
              <a:ext cx="0" cy="11792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48" name="矩形 66"/>
            <p:cNvSpPr>
              <a:spLocks noChangeArrowheads="1"/>
            </p:cNvSpPr>
            <p:nvPr/>
          </p:nvSpPr>
          <p:spPr bwMode="auto">
            <a:xfrm>
              <a:off x="1812925" y="4438702"/>
              <a:ext cx="492605" cy="61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baseline="-25000"/>
            </a:p>
          </p:txBody>
        </p:sp>
        <p:sp>
          <p:nvSpPr>
            <p:cNvPr id="9249" name="矩形 68"/>
            <p:cNvSpPr>
              <a:spLocks noChangeArrowheads="1"/>
            </p:cNvSpPr>
            <p:nvPr/>
          </p:nvSpPr>
          <p:spPr bwMode="auto">
            <a:xfrm>
              <a:off x="3381736" y="4437907"/>
              <a:ext cx="492605" cy="61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baseline="-25000"/>
            </a:p>
          </p:txBody>
        </p:sp>
        <p:sp>
          <p:nvSpPr>
            <p:cNvPr id="9250" name="矩形 69"/>
            <p:cNvSpPr>
              <a:spLocks noChangeArrowheads="1"/>
            </p:cNvSpPr>
            <p:nvPr/>
          </p:nvSpPr>
          <p:spPr bwMode="auto">
            <a:xfrm>
              <a:off x="2627357" y="4454467"/>
              <a:ext cx="492605" cy="61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baseline="-25000"/>
            </a:p>
          </p:txBody>
        </p:sp>
      </p:grpSp>
      <p:grpSp>
        <p:nvGrpSpPr>
          <p:cNvPr id="9238" name="组合 66"/>
          <p:cNvGrpSpPr/>
          <p:nvPr/>
        </p:nvGrpSpPr>
        <p:grpSpPr bwMode="auto">
          <a:xfrm>
            <a:off x="6043618" y="2587232"/>
            <a:ext cx="2060737" cy="1274170"/>
            <a:chOff x="1812925" y="3370263"/>
            <a:chExt cx="2061416" cy="1700247"/>
          </a:xfrm>
        </p:grpSpPr>
        <p:cxnSp>
          <p:nvCxnSpPr>
            <p:cNvPr id="68" name="直接箭头连接符 67"/>
            <p:cNvCxnSpPr/>
            <p:nvPr/>
          </p:nvCxnSpPr>
          <p:spPr bwMode="auto">
            <a:xfrm flipH="1">
              <a:off x="2079713" y="3370263"/>
              <a:ext cx="724139" cy="117886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箭头连接符 68"/>
            <p:cNvCxnSpPr/>
            <p:nvPr/>
          </p:nvCxnSpPr>
          <p:spPr bwMode="auto">
            <a:xfrm>
              <a:off x="2959478" y="3370263"/>
              <a:ext cx="565336" cy="113755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箭头连接符 69"/>
            <p:cNvCxnSpPr/>
            <p:nvPr/>
          </p:nvCxnSpPr>
          <p:spPr bwMode="auto">
            <a:xfrm>
              <a:off x="2895957" y="3370263"/>
              <a:ext cx="0" cy="117886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42" name="矩形 66"/>
            <p:cNvSpPr>
              <a:spLocks noChangeArrowheads="1"/>
            </p:cNvSpPr>
            <p:nvPr/>
          </p:nvSpPr>
          <p:spPr bwMode="auto">
            <a:xfrm>
              <a:off x="1812925" y="4438703"/>
              <a:ext cx="492605" cy="61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baseline="-25000"/>
            </a:p>
          </p:txBody>
        </p:sp>
        <p:sp>
          <p:nvSpPr>
            <p:cNvPr id="9243" name="矩形 68"/>
            <p:cNvSpPr>
              <a:spLocks noChangeArrowheads="1"/>
            </p:cNvSpPr>
            <p:nvPr/>
          </p:nvSpPr>
          <p:spPr bwMode="auto">
            <a:xfrm>
              <a:off x="3381736" y="4437906"/>
              <a:ext cx="492605" cy="61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baseline="-25000"/>
            </a:p>
          </p:txBody>
        </p:sp>
        <p:sp>
          <p:nvSpPr>
            <p:cNvPr id="9244" name="矩形 69"/>
            <p:cNvSpPr>
              <a:spLocks noChangeArrowheads="1"/>
            </p:cNvSpPr>
            <p:nvPr/>
          </p:nvSpPr>
          <p:spPr bwMode="auto">
            <a:xfrm>
              <a:off x="2627357" y="4454466"/>
              <a:ext cx="492605" cy="61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baseline="-25000"/>
            </a:p>
          </p:txBody>
        </p:sp>
      </p:grpSp>
      <p:pic>
        <p:nvPicPr>
          <p:cNvPr id="3" name="图片 3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9231" grpId="0"/>
      <p:bldP spid="9232" grpId="0"/>
      <p:bldP spid="9233" grpId="0"/>
      <p:bldP spid="9235" grpId="0"/>
      <p:bldP spid="92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6" y="3844391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7172" name="内容占位符 7"/>
          <p:cNvSpPr txBox="1">
            <a:spLocks noChangeArrowheads="1"/>
          </p:cNvSpPr>
          <p:nvPr/>
        </p:nvSpPr>
        <p:spPr bwMode="auto">
          <a:xfrm>
            <a:off x="863600" y="951310"/>
            <a:ext cx="73850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所有结果是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种，且出现的可能性相等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因此，一次游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戏时：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FontTx/>
              <a:buAutoNum type="arabicParenBoth"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甲获胜的结果有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种，   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故甲获胜的概率是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同理，乙获胜的概率也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FontTx/>
              <a:buAutoNum type="arabicParenBoth" startAt="2"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可知，这种游戏中，两人获胜的概率都是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机会均等，故游戏对于两人来说是公平的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矩形 29"/>
          <p:cNvSpPr/>
          <p:nvPr/>
        </p:nvSpPr>
        <p:spPr>
          <a:xfrm>
            <a:off x="7546976" y="642939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45" name="文本框 30"/>
          <p:cNvSpPr txBox="1">
            <a:spLocks noChangeArrowheads="1"/>
          </p:cNvSpPr>
          <p:nvPr/>
        </p:nvSpPr>
        <p:spPr bwMode="auto">
          <a:xfrm>
            <a:off x="7669218" y="64293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图片 37" descr="上条蓝窄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91075" y="4737500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927475" y="2135982"/>
          <a:ext cx="863600" cy="608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7" imgW="431800" imgH="406400" progId="Equation.DSMT4">
                  <p:embed/>
                </p:oleObj>
              </mc:Choice>
              <mc:Fallback>
                <p:oleObj name="Equation" r:id="rId7" imgW="431800" imgH="406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475" y="2135982"/>
                        <a:ext cx="863600" cy="608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749425" y="2531271"/>
          <a:ext cx="406400" cy="60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9" imgW="203200" imgH="405765" progId="Equation.DSMT4">
                  <p:embed/>
                </p:oleObj>
              </mc:Choice>
              <mc:Fallback>
                <p:oleObj name="Equation" r:id="rId9" imgW="203200" imgH="405765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2531271"/>
                        <a:ext cx="406400" cy="607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7669213" y="2952752"/>
          <a:ext cx="406400" cy="60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quation" r:id="rId11" imgW="203200" imgH="405765" progId="Equation.DSMT4">
                  <p:embed/>
                </p:oleObj>
              </mc:Choice>
              <mc:Fallback>
                <p:oleObj name="Equation" r:id="rId11" imgW="203200" imgH="405765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9213" y="2952752"/>
                        <a:ext cx="406400" cy="607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组 23"/>
          <p:cNvGrpSpPr/>
          <p:nvPr/>
        </p:nvGrpSpPr>
        <p:grpSpPr bwMode="auto">
          <a:xfrm>
            <a:off x="3663951" y="1056085"/>
            <a:ext cx="1792188" cy="553998"/>
            <a:chOff x="3437515" y="1408557"/>
            <a:chExt cx="1791511" cy="738610"/>
          </a:xfrm>
        </p:grpSpPr>
        <p:sp>
          <p:nvSpPr>
            <p:cNvPr id="11281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11282" name="Picture 6" descr="BS00554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6" y="3844391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2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文本框 46"/>
          <p:cNvSpPr txBox="1">
            <a:spLocks noChangeArrowheads="1"/>
          </p:cNvSpPr>
          <p:nvPr/>
        </p:nvSpPr>
        <p:spPr bwMode="auto">
          <a:xfrm>
            <a:off x="5891217" y="4327923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pSp>
        <p:nvGrpSpPr>
          <p:cNvPr id="11274" name="组 26"/>
          <p:cNvGrpSpPr/>
          <p:nvPr/>
        </p:nvGrpSpPr>
        <p:grpSpPr bwMode="auto">
          <a:xfrm>
            <a:off x="984252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5" name="TextBox 26"/>
          <p:cNvSpPr txBox="1">
            <a:spLocks noChangeArrowheads="1"/>
          </p:cNvSpPr>
          <p:nvPr/>
        </p:nvSpPr>
        <p:spPr bwMode="auto">
          <a:xfrm>
            <a:off x="815978" y="2033587"/>
            <a:ext cx="74199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判断游戏的公平性是通过概率来判断的，如果对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于参加游戏的每一个人获胜的概率相等，则游戏公平，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否则不公平．</a:t>
            </a:r>
          </a:p>
        </p:txBody>
      </p:sp>
      <p:sp>
        <p:nvSpPr>
          <p:cNvPr id="26" name="矩形 25"/>
          <p:cNvSpPr/>
          <p:nvPr/>
        </p:nvSpPr>
        <p:spPr>
          <a:xfrm>
            <a:off x="7546976" y="642939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77" name="文本框 45"/>
          <p:cNvSpPr txBox="1">
            <a:spLocks noChangeArrowheads="1"/>
          </p:cNvSpPr>
          <p:nvPr/>
        </p:nvSpPr>
        <p:spPr bwMode="auto">
          <a:xfrm>
            <a:off x="7669218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1278" name="图片 3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1596</Words>
  <Application>Microsoft Office PowerPoint</Application>
  <PresentationFormat>全屏显示(16:9)</PresentationFormat>
  <Paragraphs>198</Paragraphs>
  <Slides>23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Adobe 黑体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第一PPT模板网-WWW.1PPT.COM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2023-01-16T16:57:26Z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C6C389C1D25F48D9A28A61339582364A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