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7" r:id="rId2"/>
    <p:sldId id="335" r:id="rId3"/>
    <p:sldId id="336" r:id="rId4"/>
    <p:sldId id="310" r:id="rId5"/>
    <p:sldId id="284" r:id="rId6"/>
    <p:sldId id="286" r:id="rId7"/>
    <p:sldId id="337" r:id="rId8"/>
    <p:sldId id="338" r:id="rId9"/>
    <p:sldId id="313" r:id="rId10"/>
    <p:sldId id="339" r:id="rId11"/>
    <p:sldId id="340" r:id="rId12"/>
    <p:sldId id="334" r:id="rId13"/>
    <p:sldId id="343" r:id="rId14"/>
    <p:sldId id="341" r:id="rId15"/>
    <p:sldId id="344" r:id="rId16"/>
    <p:sldId id="342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o Tao" initials="TT" lastIdx="14" clrIdx="0"/>
  <p:cmAuthor id="2" name="Administrat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A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2818" autoAdjust="0"/>
  </p:normalViewPr>
  <p:slideViewPr>
    <p:cSldViewPr snapToGrid="0">
      <p:cViewPr varScale="1">
        <p:scale>
          <a:sx n="116" d="100"/>
          <a:sy n="116" d="100"/>
        </p:scale>
        <p:origin x="-354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715EE-3B03-4D2D-B87F-C1C933DDB61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6DF3B-9234-45E1-9B81-8D140CFA6B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-10095" y="489775"/>
            <a:ext cx="3337495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第六单元  </a:t>
            </a: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0" y="1545989"/>
            <a:ext cx="12192000" cy="19728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6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圆</a:t>
            </a:r>
            <a:r>
              <a:rPr lang="zh-CN" altLang="en-US" sz="6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的面</a:t>
            </a:r>
            <a:r>
              <a:rPr lang="zh-CN" altLang="en-US" sz="6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积</a:t>
            </a:r>
            <a:endParaRPr lang="en-US" altLang="zh-CN" sz="66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  <a:defRPr/>
            </a:pPr>
            <a:r>
              <a:rPr lang="zh-CN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课时</a:t>
            </a:r>
            <a:endParaRPr lang="zh-CN" alt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841811" y="3174766"/>
            <a:ext cx="2794197" cy="279419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4928506" y="4249280"/>
                <a:ext cx="2746136" cy="10365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60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ea typeface="楷体" panose="02010609060101010101" pitchFamily="49" charset="-122"/>
                    <a:cs typeface="Times New Roman" panose="02020603050405020304" pitchFamily="18" charset="0"/>
                  </a:rPr>
                  <a:t>S = </a:t>
                </a:r>
                <a14:m>
                  <m:oMath xmlns:m="http://schemas.openxmlformats.org/officeDocument/2006/math">
                    <m:r>
                      <a:rPr lang="el-GR" altLang="zh-CN" sz="60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𝝅</m:t>
                    </m:r>
                    <m:sSup>
                      <m:sSupPr>
                        <m:ctrlPr>
                          <a:rPr lang="en-US" altLang="zh-CN" sz="60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60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p>
                        <m:r>
                          <a:rPr lang="en-US" altLang="zh-CN" sz="60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zh-CN" altLang="en-US" sz="6000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8506" y="4249280"/>
                <a:ext cx="2746136" cy="1036566"/>
              </a:xfrm>
              <a:prstGeom prst="rect">
                <a:avLst/>
              </a:prstGeom>
              <a:blipFill rotWithShape="1">
                <a:blip r:embed="rId3"/>
                <a:stretch>
                  <a:fillRect l="-10" t="-48" r="-3167" b="1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矩形 5"/>
          <p:cNvSpPr/>
          <p:nvPr/>
        </p:nvSpPr>
        <p:spPr>
          <a:xfrm>
            <a:off x="0" y="5968963"/>
            <a:ext cx="12192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318584" y="1163638"/>
            <a:ext cx="9963309" cy="1308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用篱笆围成一个半径是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米的圆形苗圃，苗圃的面积多少平方米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318582" y="3134510"/>
            <a:ext cx="9963309" cy="1308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用一块边长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分米的正方形纸剪一个最大的圆，圆的面积是多少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/>
              <p:cNvSpPr txBox="1"/>
              <p:nvPr/>
            </p:nvSpPr>
            <p:spPr>
              <a:xfrm>
                <a:off x="1184854" y="2551454"/>
                <a:ext cx="10097037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zh-CN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【参考答案】</a:t>
                </a:r>
                <a:r>
                  <a:rPr lang="en-US" altLang="zh-CN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50.24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平方米 </a:t>
                </a:r>
                <a:r>
                  <a:rPr lang="zh-CN" altLang="en-US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。面积公式</a:t>
                </a:r>
                <a:r>
                  <a:rPr lang="zh-CN" altLang="en-US" sz="2400" b="1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S </a:t>
                </a:r>
                <a:r>
                  <a:rPr lang="zh-CN" altLang="en-US" sz="24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= </a:t>
                </a:r>
                <a14:m>
                  <m:oMath xmlns:m="http://schemas.openxmlformats.org/officeDocument/2006/math">
                    <m:r>
                      <a:rPr lang="el-GR" altLang="zh-CN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𝝅</m:t>
                    </m:r>
                    <m:sSup>
                      <m:sSupPr>
                        <m:ctrlPr>
                          <a:rPr lang="en-US" altLang="zh-CN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p>
                        <m:r>
                          <a:rPr lang="en-US" altLang="zh-CN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zh-CN" altLang="en-US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。</a:t>
                </a:r>
                <a:endParaRPr lang="zh-CN" altLang="en-US" sz="24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4854" y="2551454"/>
                <a:ext cx="10097037" cy="470000"/>
              </a:xfrm>
              <a:prstGeom prst="rect">
                <a:avLst/>
              </a:prstGeom>
              <a:blipFill rotWithShape="1">
                <a:blip r:embed="rId3"/>
                <a:stretch>
                  <a:fillRect l="-6" t="-5" r="5" b="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组合 9"/>
          <p:cNvGrpSpPr/>
          <p:nvPr/>
        </p:nvGrpSpPr>
        <p:grpSpPr>
          <a:xfrm>
            <a:off x="7608077" y="4171160"/>
            <a:ext cx="4292002" cy="1976367"/>
            <a:chOff x="3658555" y="2831435"/>
            <a:chExt cx="6258842" cy="2882050"/>
          </a:xfrm>
        </p:grpSpPr>
        <p:sp>
          <p:nvSpPr>
            <p:cNvPr id="11" name="流程图: 过程 10"/>
            <p:cNvSpPr/>
            <p:nvPr/>
          </p:nvSpPr>
          <p:spPr>
            <a:xfrm>
              <a:off x="3658555" y="2831435"/>
              <a:ext cx="2882050" cy="2882050"/>
            </a:xfrm>
            <a:prstGeom prst="flowChartProcess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Oval 4"/>
            <p:cNvSpPr>
              <a:spLocks noChangeArrowheads="1"/>
            </p:cNvSpPr>
            <p:nvPr/>
          </p:nvSpPr>
          <p:spPr bwMode="auto">
            <a:xfrm>
              <a:off x="3658555" y="2831435"/>
              <a:ext cx="2882050" cy="2882050"/>
            </a:xfrm>
            <a:prstGeom prst="ellipse">
              <a:avLst/>
            </a:prstGeom>
            <a:solidFill>
              <a:srgbClr val="FFCCFF"/>
            </a:solidFill>
            <a:ln w="38100">
              <a:solidFill>
                <a:schemeClr val="tx2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 sz="4000">
                <a:solidFill>
                  <a:srgbClr val="FF0000"/>
                </a:solidFill>
              </a:endParaRPr>
            </a:p>
          </p:txBody>
        </p:sp>
        <p:sp>
          <p:nvSpPr>
            <p:cNvPr id="13" name="AutoShape 27"/>
            <p:cNvSpPr>
              <a:spLocks noChangeArrowheads="1"/>
            </p:cNvSpPr>
            <p:nvPr/>
          </p:nvSpPr>
          <p:spPr bwMode="auto">
            <a:xfrm>
              <a:off x="7001777" y="2831435"/>
              <a:ext cx="2915620" cy="1638660"/>
            </a:xfrm>
            <a:prstGeom prst="wedgeRoundRectCallout">
              <a:avLst>
                <a:gd name="adj1" fmla="val -66361"/>
                <a:gd name="adj2" fmla="val -12012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3399FF"/>
              </a:solidFill>
              <a:miter lim="800000"/>
            </a:ln>
          </p:spPr>
          <p:txBody>
            <a:bodyPr wrap="squar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algn="ctr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algn="ctr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algn="ctr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algn="ctr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r>
                <a:rPr lang="zh-CN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边长</a:t>
              </a:r>
              <a:r>
                <a:rPr lang="en-US" altLang="zh-CN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6dm</a:t>
              </a:r>
              <a:r>
                <a:rPr lang="zh-CN" altLang="zh-CN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的正方形</a:t>
              </a:r>
              <a:r>
                <a:rPr lang="zh-CN" altLang="en-US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和直径为</a:t>
              </a:r>
              <a:r>
                <a:rPr lang="en-US" altLang="zh-CN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6dm</a:t>
              </a:r>
              <a:r>
                <a:rPr lang="zh-CN" altLang="en-US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的圆。</a:t>
              </a:r>
              <a:endParaRPr lang="zh-CN" altLang="en-US" dirty="0">
                <a:latin typeface="Arial Black" panose="020B0A04020102020204" pitchFamily="34" charset="0"/>
                <a:ea typeface="黑体" panose="02010609060101010101" pitchFamily="49" charset="-122"/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1444817" y="4443394"/>
            <a:ext cx="584701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【参考答案】</a:t>
            </a:r>
            <a:r>
              <a:rPr lang="en-US" altLang="zh-CN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</a:rPr>
              <a:t>28.26</a:t>
            </a:r>
            <a:r>
              <a:rPr lang="zh-CN" altLang="zh-CN" sz="2400" dirty="0">
                <a:solidFill>
                  <a:srgbClr val="FF0000"/>
                </a:solidFill>
              </a:rPr>
              <a:t>平方</a:t>
            </a:r>
            <a:r>
              <a:rPr lang="zh-CN" altLang="zh-CN" sz="2400" dirty="0" smtClean="0">
                <a:solidFill>
                  <a:srgbClr val="FF0000"/>
                </a:solidFill>
              </a:rPr>
              <a:t>分米</a:t>
            </a:r>
            <a:r>
              <a:rPr lang="zh-CN" altLang="en-US" sz="2400" dirty="0">
                <a:solidFill>
                  <a:srgbClr val="FF0000"/>
                </a:solidFill>
              </a:rPr>
              <a:t>。</a:t>
            </a:r>
            <a:r>
              <a:rPr lang="zh-CN" altLang="zh-CN" sz="2400" dirty="0" smtClean="0">
                <a:solidFill>
                  <a:srgbClr val="FF0000"/>
                </a:solidFill>
              </a:rPr>
              <a:t>这个</a:t>
            </a:r>
            <a:r>
              <a:rPr lang="zh-CN" altLang="zh-CN" sz="2400" dirty="0">
                <a:solidFill>
                  <a:srgbClr val="FF0000"/>
                </a:solidFill>
              </a:rPr>
              <a:t>圆的圆心是正方形两条对角线的交点，半径就是正方形边长的一半即</a:t>
            </a:r>
            <a:r>
              <a:rPr lang="en-US" altLang="zh-CN" sz="2400" dirty="0">
                <a:solidFill>
                  <a:srgbClr val="FF0000"/>
                </a:solidFill>
              </a:rPr>
              <a:t>3</a:t>
            </a:r>
            <a:r>
              <a:rPr lang="zh-CN" altLang="zh-CN" sz="2400" dirty="0" smtClean="0">
                <a:solidFill>
                  <a:srgbClr val="FF0000"/>
                </a:solidFill>
              </a:rPr>
              <a:t>厘米</a:t>
            </a:r>
            <a:r>
              <a:rPr lang="en-US" altLang="zh-CN" sz="2400" dirty="0" smtClean="0">
                <a:solidFill>
                  <a:srgbClr val="FF0000"/>
                </a:solidFill>
              </a:rPr>
              <a:t>,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如图所示：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/>
              <p:cNvSpPr txBox="1"/>
              <p:nvPr/>
            </p:nvSpPr>
            <p:spPr>
              <a:xfrm>
                <a:off x="1125400" y="2807593"/>
                <a:ext cx="7168594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zh-CN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【参考答案】</a:t>
                </a:r>
                <a:r>
                  <a:rPr lang="en-US" altLang="zh-CN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 </a:t>
                </a:r>
                <a:r>
                  <a:rPr lang="zh-CN" altLang="zh-CN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围</a:t>
                </a:r>
                <a:r>
                  <a:rPr lang="zh-CN" altLang="zh-CN" sz="24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成的圆面积</a:t>
                </a:r>
                <a:r>
                  <a:rPr lang="zh-CN" altLang="zh-CN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大</a:t>
                </a:r>
                <a:r>
                  <a:rPr lang="zh-CN" altLang="en-US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。</a:t>
                </a:r>
                <a:r>
                  <a:rPr lang="en-US" altLang="zh-CN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C=2</a:t>
                </a:r>
                <a:r>
                  <a:rPr lang="zh-CN" altLang="zh-CN" sz="24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π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r, </a:t>
                </a:r>
                <a:r>
                  <a:rPr lang="zh-CN" altLang="en-US" sz="24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S = </a:t>
                </a:r>
                <a14:m>
                  <m:oMath xmlns:m="http://schemas.openxmlformats.org/officeDocument/2006/math">
                    <m:r>
                      <a:rPr lang="el-GR" altLang="zh-CN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𝝅</m:t>
                    </m:r>
                    <m:sSup>
                      <m:sSupPr>
                        <m:ctrlPr>
                          <a:rPr lang="en-US" altLang="zh-CN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p>
                        <m:r>
                          <a:rPr lang="en-US" altLang="zh-CN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zh-CN" altLang="en-US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。</a:t>
                </a:r>
                <a:endParaRPr lang="zh-CN" altLang="en-US" sz="24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5400" y="2807593"/>
                <a:ext cx="7168594" cy="470000"/>
              </a:xfrm>
              <a:prstGeom prst="rect">
                <a:avLst/>
              </a:prstGeom>
              <a:blipFill rotWithShape="1">
                <a:blip r:embed="rId3"/>
                <a:stretch>
                  <a:fillRect l="-3" t="-55" r="4" b="7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本框 3"/>
          <p:cNvSpPr txBox="1"/>
          <p:nvPr/>
        </p:nvSpPr>
        <p:spPr>
          <a:xfrm>
            <a:off x="1125400" y="1262721"/>
            <a:ext cx="9963309" cy="1308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一根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31.4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米的绳子，用它围成的正方形面积大，还是围成圆的面积大？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466666" y="4986255"/>
            <a:ext cx="2611674" cy="1741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1056068" y="1163638"/>
            <a:ext cx="1017505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）叫做圆的面积。把圆沿着它的半径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r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分成若干等份，剪开后可以拼成一个近似的（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），这个图形的长相当于圆周长的（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），用字母表示是（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）；宽相当于圆的（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），用字母表示是（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）。所以圆的面积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           )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一个圆的半径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厘米，它的周长是（ 　　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厘米；面积是（　　　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平方厘米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912554" y="1925470"/>
            <a:ext cx="1980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平行四边形</a:t>
            </a:r>
          </a:p>
        </p:txBody>
      </p:sp>
      <p:sp>
        <p:nvSpPr>
          <p:cNvPr id="7" name="矩形 6"/>
          <p:cNvSpPr/>
          <p:nvPr/>
        </p:nvSpPr>
        <p:spPr>
          <a:xfrm>
            <a:off x="6081910" y="2591990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圆周长的一半</a:t>
            </a:r>
          </a:p>
        </p:txBody>
      </p:sp>
      <p:sp>
        <p:nvSpPr>
          <p:cNvPr id="9" name="矩形 8"/>
          <p:cNvSpPr/>
          <p:nvPr/>
        </p:nvSpPr>
        <p:spPr>
          <a:xfrm>
            <a:off x="5448014" y="3210352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圆的半径</a:t>
            </a:r>
          </a:p>
        </p:txBody>
      </p:sp>
      <p:sp>
        <p:nvSpPr>
          <p:cNvPr id="11" name="矩形 10"/>
          <p:cNvSpPr/>
          <p:nvPr/>
        </p:nvSpPr>
        <p:spPr>
          <a:xfrm>
            <a:off x="1593528" y="1302406"/>
            <a:ext cx="44935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圆所围成的平面图形的大小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1593528" y="3257460"/>
                <a:ext cx="70564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𝝅</m:t>
                      </m:r>
                      <m:r>
                        <a:rPr lang="en-US" altLang="zh-CN" sz="2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𝒓</m:t>
                      </m:r>
                    </m:oMath>
                  </m:oMathPara>
                </a14:m>
                <a:endParaRPr lang="zh-CN" altLang="zh-CN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3528" y="3257460"/>
                <a:ext cx="705642" cy="523220"/>
              </a:xfrm>
              <a:prstGeom prst="rect">
                <a:avLst/>
              </a:prstGeom>
              <a:blipFill rotWithShape="1">
                <a:blip r:embed="rId4"/>
                <a:stretch>
                  <a:fillRect l="-44" t="-104" r="67" b="1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10217815" y="3210352"/>
                <a:ext cx="45878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𝒓</m:t>
                      </m:r>
                    </m:oMath>
                  </m:oMathPara>
                </a14:m>
                <a:endParaRPr lang="zh-CN" altLang="zh-CN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17815" y="3210352"/>
                <a:ext cx="458780" cy="523220"/>
              </a:xfrm>
              <a:prstGeom prst="rect">
                <a:avLst/>
              </a:prstGeom>
              <a:blipFill rotWithShape="1">
                <a:blip r:embed="rId5"/>
                <a:stretch>
                  <a:fillRect l="-7" t="-82" r="74" b="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/>
              <p:cNvSpPr/>
              <p:nvPr/>
            </p:nvSpPr>
            <p:spPr>
              <a:xfrm>
                <a:off x="4092029" y="3888525"/>
                <a:ext cx="70564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𝝅</m:t>
                      </m:r>
                      <m:r>
                        <a:rPr lang="en-US" altLang="zh-CN" sz="2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𝒓</m:t>
                      </m:r>
                    </m:oMath>
                  </m:oMathPara>
                </a14:m>
                <a:endParaRPr lang="zh-CN" altLang="zh-CN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矩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2029" y="3888525"/>
                <a:ext cx="705642" cy="523220"/>
              </a:xfrm>
              <a:prstGeom prst="rect">
                <a:avLst/>
              </a:prstGeom>
              <a:blipFill rotWithShape="1">
                <a:blip r:embed="rId4"/>
                <a:stretch>
                  <a:fillRect l="-13" t="-80" r="35" b="7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/>
              <p:cNvSpPr/>
              <p:nvPr/>
            </p:nvSpPr>
            <p:spPr>
              <a:xfrm>
                <a:off x="5684816" y="3876957"/>
                <a:ext cx="45878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𝒓</m:t>
                      </m:r>
                    </m:oMath>
                  </m:oMathPara>
                </a14:m>
                <a:endParaRPr lang="zh-CN" altLang="zh-CN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矩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4816" y="3876957"/>
                <a:ext cx="458780" cy="523220"/>
              </a:xfrm>
              <a:prstGeom prst="rect">
                <a:avLst/>
              </a:prstGeom>
              <a:blipFill rotWithShape="1">
                <a:blip r:embed="rId5"/>
                <a:stretch>
                  <a:fillRect l="-65" t="-54" r="132" b="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7384160" y="3897152"/>
                <a:ext cx="877613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altLang="zh-CN" sz="2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𝝅</m:t>
                      </m:r>
                      <m:sSup>
                        <m:sSupPr>
                          <m:ctrlPr>
                            <a:rPr lang="en-US" altLang="zh-CN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en-US" altLang="zh-CN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zh-CN" altLang="en-US" sz="2800" b="1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4160" y="3897152"/>
                <a:ext cx="877613" cy="532966"/>
              </a:xfrm>
              <a:prstGeom prst="rect">
                <a:avLst/>
              </a:prstGeom>
              <a:blipFill rotWithShape="1">
                <a:blip r:embed="rId6"/>
                <a:stretch>
                  <a:fillRect l="-43" t="-29" r="48" b="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矩形 17"/>
          <p:cNvSpPr/>
          <p:nvPr/>
        </p:nvSpPr>
        <p:spPr>
          <a:xfrm>
            <a:off x="7136187" y="4548337"/>
            <a:ext cx="10823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12.56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593528" y="5212514"/>
            <a:ext cx="10823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12.56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9466666" y="4986255"/>
            <a:ext cx="2611674" cy="1741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/>
      <p:bldP spid="11" grpId="0"/>
      <p:bldP spid="4" grpId="0" animBg="1"/>
      <p:bldP spid="13" grpId="0" animBg="1"/>
      <p:bldP spid="14" grpId="0" animBg="1"/>
      <p:bldP spid="15" grpId="0" animBg="1"/>
      <p:bldP spid="5" grpId="0" animBg="1"/>
      <p:bldP spid="18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1235145" y="1163638"/>
            <a:ext cx="101750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一个圆的直径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米，半径（　　　）米，周长（　　　）米，面积（　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）平方米。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在长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分米，宽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分米的长方形中画一个最大的圆，圆的面积（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）平方分米。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5.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一种麦田的自动旋转喷灌器的射程是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米，它能喷灌的面积多少平方米？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012465" y="1292077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962581" y="1315740"/>
            <a:ext cx="10823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18.84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583543" y="1946805"/>
            <a:ext cx="10823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28.26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720659" y="3253192"/>
            <a:ext cx="10823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12.56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/>
              <p:cNvSpPr txBox="1"/>
              <p:nvPr/>
            </p:nvSpPr>
            <p:spPr>
              <a:xfrm>
                <a:off x="1146047" y="5262395"/>
                <a:ext cx="10097037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zh-CN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【参考答案】</a:t>
                </a:r>
                <a:r>
                  <a:rPr lang="en-US" altLang="zh-CN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314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平方米 </a:t>
                </a:r>
                <a:r>
                  <a:rPr lang="zh-CN" altLang="en-US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。面积公式</a:t>
                </a:r>
                <a:r>
                  <a:rPr lang="zh-CN" altLang="en-US" sz="2400" b="1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S </a:t>
                </a:r>
                <a:r>
                  <a:rPr lang="zh-CN" altLang="en-US" sz="24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= </a:t>
                </a:r>
                <a14:m>
                  <m:oMath xmlns:m="http://schemas.openxmlformats.org/officeDocument/2006/math">
                    <m:r>
                      <a:rPr lang="el-GR" altLang="zh-CN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𝝅</m:t>
                    </m:r>
                    <m:sSup>
                      <m:sSupPr>
                        <m:ctrlPr>
                          <a:rPr lang="en-US" altLang="zh-CN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p>
                        <m:r>
                          <a:rPr lang="en-US" altLang="zh-CN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zh-CN" altLang="en-US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。</a:t>
                </a:r>
                <a:endParaRPr lang="zh-CN" altLang="en-US" sz="24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10" name="文本框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6047" y="5262395"/>
                <a:ext cx="10097037" cy="470000"/>
              </a:xfrm>
              <a:prstGeom prst="rect">
                <a:avLst/>
              </a:prstGeom>
              <a:blipFill rotWithShape="1">
                <a:blip r:embed="rId4"/>
                <a:stretch>
                  <a:fillRect l="-5" t="-32" r="4" b="5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图片 10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9466666" y="4986255"/>
            <a:ext cx="2611674" cy="1741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1146874" y="1299354"/>
            <a:ext cx="102082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一根长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米的绳子系着一只羊，栓在草地中央的树桩上，羊吃草的面积最多是多少平方米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233013" y="3400197"/>
            <a:ext cx="100360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一个半径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米的圆形花坛，它的占地面积是多少平方米？在它的一周围一圈篱笆，篱笆长多少米？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/>
              <p:cNvSpPr txBox="1"/>
              <p:nvPr/>
            </p:nvSpPr>
            <p:spPr>
              <a:xfrm>
                <a:off x="1171978" y="2794481"/>
                <a:ext cx="10097037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zh-CN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【参考答案】</a:t>
                </a:r>
                <a:r>
                  <a:rPr lang="en-US" altLang="zh-CN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78.5</a:t>
                </a:r>
                <a:r>
                  <a:rPr lang="zh-CN" altLang="en-US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平方米 。面积公式</a:t>
                </a:r>
                <a:r>
                  <a:rPr lang="zh-CN" altLang="en-US" sz="2400" b="1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S </a:t>
                </a:r>
                <a:r>
                  <a:rPr lang="zh-CN" altLang="en-US" sz="24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= </a:t>
                </a:r>
                <a14:m>
                  <m:oMath xmlns:m="http://schemas.openxmlformats.org/officeDocument/2006/math">
                    <m:r>
                      <a:rPr lang="el-GR" altLang="zh-CN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𝝅</m:t>
                    </m:r>
                    <m:sSup>
                      <m:sSupPr>
                        <m:ctrlPr>
                          <a:rPr lang="en-US" altLang="zh-CN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p>
                        <m:r>
                          <a:rPr lang="en-US" altLang="zh-CN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zh-CN" altLang="en-US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。</a:t>
                </a:r>
                <a:endParaRPr lang="zh-CN" altLang="en-US" sz="24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1978" y="2794481"/>
                <a:ext cx="10097037" cy="470000"/>
              </a:xfrm>
              <a:prstGeom prst="rect">
                <a:avLst/>
              </a:prstGeom>
              <a:blipFill rotWithShape="1">
                <a:blip r:embed="rId4"/>
                <a:stretch>
                  <a:fillRect l="-4" t="-102" r="3" b="12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/>
              <p:cNvSpPr txBox="1"/>
              <p:nvPr/>
            </p:nvSpPr>
            <p:spPr>
              <a:xfrm>
                <a:off x="1171978" y="4895325"/>
                <a:ext cx="10097037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zh-CN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【参考答案】周长</a:t>
                </a:r>
                <a:r>
                  <a:rPr lang="en-US" altLang="zh-CN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62.8</a:t>
                </a:r>
                <a:r>
                  <a:rPr lang="zh-CN" altLang="zh-CN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米</a:t>
                </a:r>
                <a:r>
                  <a:rPr lang="en-US" altLang="zh-CN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;</a:t>
                </a:r>
                <a:r>
                  <a:rPr lang="zh-CN" altLang="zh-CN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面积</a:t>
                </a:r>
                <a:r>
                  <a:rPr lang="en-US" altLang="zh-CN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314</a:t>
                </a:r>
                <a:r>
                  <a:rPr lang="zh-CN" altLang="zh-CN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平方米</a:t>
                </a:r>
                <a:r>
                  <a:rPr lang="zh-CN" altLang="en-US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。</a:t>
                </a:r>
                <a:r>
                  <a:rPr lang="en-US" altLang="zh-CN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C=2</a:t>
                </a:r>
                <a:r>
                  <a:rPr lang="zh-CN" altLang="zh-CN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π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r</a:t>
                </a:r>
                <a:r>
                  <a:rPr lang="en-US" altLang="zh-CN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, </a:t>
                </a:r>
                <a:r>
                  <a:rPr lang="zh-CN" altLang="en-US" sz="24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S = </a:t>
                </a:r>
                <a14:m>
                  <m:oMath xmlns:m="http://schemas.openxmlformats.org/officeDocument/2006/math">
                    <m:r>
                      <a:rPr lang="el-GR" altLang="zh-CN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𝝅</m:t>
                    </m:r>
                    <m:sSup>
                      <m:sSupPr>
                        <m:ctrlPr>
                          <a:rPr lang="en-US" altLang="zh-CN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p>
                        <m:r>
                          <a:rPr lang="en-US" altLang="zh-CN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zh-CN" altLang="en-US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。</a:t>
                </a:r>
                <a:endParaRPr lang="zh-CN" altLang="en-US" sz="24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10" name="文本框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1978" y="4895325"/>
                <a:ext cx="10097037" cy="470000"/>
              </a:xfrm>
              <a:prstGeom prst="rect">
                <a:avLst/>
              </a:prstGeom>
              <a:blipFill rotWithShape="1">
                <a:blip r:embed="rId5"/>
                <a:stretch>
                  <a:fillRect l="-4" t="-23" r="3" b="4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图片 10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9466666" y="4986255"/>
            <a:ext cx="2611674" cy="1741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文本框 2"/>
          <p:cNvSpPr txBox="1"/>
          <p:nvPr/>
        </p:nvSpPr>
        <p:spPr>
          <a:xfrm>
            <a:off x="1291771" y="1461572"/>
            <a:ext cx="62263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求下面左图的周长。（单位：厘米）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26" name="Picture 32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83878" y="2282726"/>
            <a:ext cx="2437914" cy="2198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1291771" y="4980932"/>
            <a:ext cx="77251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【参考答案】 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200+80+3.14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80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÷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405.6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（厘米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9466666" y="4986255"/>
            <a:ext cx="2611674" cy="1741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1365161" y="1397276"/>
            <a:ext cx="77684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9.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求上面右图阴影部分面积：（单位：厘米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" name="Picture 32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455317" y="2154134"/>
            <a:ext cx="2366211" cy="228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本框 2"/>
          <p:cNvSpPr txBox="1"/>
          <p:nvPr/>
        </p:nvSpPr>
        <p:spPr>
          <a:xfrm>
            <a:off x="1365161" y="4971246"/>
            <a:ext cx="1005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【参考答案】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9.21.5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平方厘米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讲评：阴影部分面积等于正方形的面积减去一个圆的面积，圆的直径就是正方形的边长。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图片 26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13643" y="1163638"/>
            <a:ext cx="3219719" cy="2918421"/>
          </a:xfrm>
          <a:prstGeom prst="rect">
            <a:avLst/>
          </a:prstGeom>
        </p:spPr>
      </p:pic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sp>
        <p:nvSpPr>
          <p:cNvPr id="9" name="AutoShape 27"/>
          <p:cNvSpPr>
            <a:spLocks noChangeArrowheads="1"/>
          </p:cNvSpPr>
          <p:nvPr/>
        </p:nvSpPr>
        <p:spPr bwMode="auto">
          <a:xfrm>
            <a:off x="2826550" y="1203106"/>
            <a:ext cx="3305841" cy="783193"/>
          </a:xfrm>
          <a:prstGeom prst="wedgeRoundRectCallout">
            <a:avLst>
              <a:gd name="adj1" fmla="val -61104"/>
              <a:gd name="adj2" fmla="val 98662"/>
              <a:gd name="adj3" fmla="val 16667"/>
            </a:avLst>
          </a:prstGeom>
          <a:solidFill>
            <a:schemeClr val="bg1"/>
          </a:solidFill>
          <a:ln w="19050">
            <a:solidFill>
              <a:srgbClr val="3399FF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r>
              <a:rPr lang="zh-CN" altLang="en-US" dirty="0">
                <a:solidFill>
                  <a:srgbClr val="000000"/>
                </a:solidFill>
              </a:rPr>
              <a:t>已经学</a:t>
            </a:r>
            <a:r>
              <a:rPr lang="zh-CN" altLang="en-US" dirty="0" smtClean="0">
                <a:solidFill>
                  <a:srgbClr val="000000"/>
                </a:solidFill>
              </a:rPr>
              <a:t>过的平面图形面积计算公式。</a:t>
            </a:r>
            <a:endParaRPr lang="zh-CN" altLang="en-US" dirty="0">
              <a:latin typeface="Arial Black" panose="020B0A04020102020204" pitchFamily="34" charset="0"/>
              <a:ea typeface="黑体" panose="02010609060101010101" pitchFamily="49" charset="-122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969550" y="4411349"/>
            <a:ext cx="1447800" cy="762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V="1">
            <a:off x="5798350" y="3115949"/>
            <a:ext cx="0" cy="1676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>
            <a:off x="5798350" y="3115949"/>
            <a:ext cx="1066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6941351" y="2598424"/>
            <a:ext cx="990600" cy="91440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>
            <a:off x="5455450" y="4792349"/>
            <a:ext cx="14859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" name="AutoShape 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788950" y="4639949"/>
            <a:ext cx="1371600" cy="533400"/>
          </a:xfrm>
          <a:prstGeom prst="parallelogram">
            <a:avLst>
              <a:gd name="adj" fmla="val 64286"/>
            </a:avLst>
          </a:prstGeom>
          <a:solidFill>
            <a:schemeClr val="bg1"/>
          </a:solidFill>
          <a:ln w="5715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 flipV="1">
            <a:off x="8160550" y="4182749"/>
            <a:ext cx="762000" cy="457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>
            <a:off x="7855750" y="5173349"/>
            <a:ext cx="914400" cy="3810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" name="AutoShape 12">
            <a:hlinkClick r:id="" action="ppaction://noaction"/>
          </p:cNvPr>
          <p:cNvSpPr>
            <a:spLocks noChangeArrowheads="1"/>
          </p:cNvSpPr>
          <p:nvPr/>
        </p:nvSpPr>
        <p:spPr bwMode="auto">
          <a:xfrm rot="10806619">
            <a:off x="8770150" y="5249549"/>
            <a:ext cx="1143000" cy="762000"/>
          </a:xfrm>
          <a:custGeom>
            <a:avLst/>
            <a:gdLst>
              <a:gd name="T0" fmla="*/ 1000125 w 21600"/>
              <a:gd name="T1" fmla="*/ 381000 h 21600"/>
              <a:gd name="T2" fmla="*/ 571500 w 21600"/>
              <a:gd name="T3" fmla="*/ 762000 h 21600"/>
              <a:gd name="T4" fmla="*/ 142875 w 21600"/>
              <a:gd name="T5" fmla="*/ 381000 h 21600"/>
              <a:gd name="T6" fmla="*/ 5715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57150" cmpd="sng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" name="AutoShape 1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922550" y="3344549"/>
            <a:ext cx="990600" cy="8382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5715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4007650" y="5325749"/>
            <a:ext cx="2209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zh-CN" sz="4000" dirty="0"/>
              <a:t>S=ab</a:t>
            </a: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6788950" y="3649349"/>
            <a:ext cx="2133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zh-CN" sz="4000"/>
              <a:t>S=a×a</a:t>
            </a:r>
          </a:p>
        </p:txBody>
      </p:sp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6712017" y="5279711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zh-CN" sz="4000" dirty="0"/>
              <a:t>S=ah</a:t>
            </a:r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8849762" y="4362171"/>
            <a:ext cx="2209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zh-CN" sz="4000" dirty="0"/>
              <a:t>S=ah÷2</a:t>
            </a:r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7838023" y="5999201"/>
            <a:ext cx="3581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zh-CN" sz="4000" dirty="0"/>
              <a:t>S=(a+b)h÷2</a:t>
            </a:r>
          </a:p>
        </p:txBody>
      </p:sp>
      <p:sp>
        <p:nvSpPr>
          <p:cNvPr id="26" name="AutoShape 27"/>
          <p:cNvSpPr>
            <a:spLocks noChangeArrowheads="1"/>
          </p:cNvSpPr>
          <p:nvPr/>
        </p:nvSpPr>
        <p:spPr bwMode="auto">
          <a:xfrm>
            <a:off x="7174855" y="1279172"/>
            <a:ext cx="2166795" cy="783193"/>
          </a:xfrm>
          <a:prstGeom prst="wedgeRoundRectCallout">
            <a:avLst>
              <a:gd name="adj1" fmla="val -44995"/>
              <a:gd name="adj2" fmla="val 90678"/>
              <a:gd name="adj3" fmla="val 16667"/>
            </a:avLst>
          </a:prstGeom>
          <a:solidFill>
            <a:schemeClr val="bg1"/>
          </a:solidFill>
          <a:ln w="19050">
            <a:solidFill>
              <a:srgbClr val="3399FF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r>
              <a:rPr lang="en-US" altLang="zh-CN" dirty="0" smtClean="0">
                <a:latin typeface="Arial Black" panose="020B0A04020102020204" pitchFamily="34" charset="0"/>
                <a:ea typeface="黑体" panose="02010609060101010101" pitchFamily="49" charset="-122"/>
              </a:rPr>
              <a:t>a</a:t>
            </a:r>
            <a:r>
              <a:rPr lang="zh-CN" altLang="en-US" dirty="0" smtClean="0">
                <a:latin typeface="Arial Black" panose="020B0A04020102020204" pitchFamily="34" charset="0"/>
                <a:ea typeface="黑体" panose="02010609060101010101" pitchFamily="49" charset="-122"/>
              </a:rPr>
              <a:t>、</a:t>
            </a:r>
            <a:r>
              <a:rPr lang="en-US" altLang="zh-CN" dirty="0" smtClean="0">
                <a:latin typeface="Arial Black" panose="020B0A04020102020204" pitchFamily="34" charset="0"/>
                <a:ea typeface="黑体" panose="02010609060101010101" pitchFamily="49" charset="-122"/>
              </a:rPr>
              <a:t>b</a:t>
            </a:r>
            <a:r>
              <a:rPr lang="zh-CN" altLang="en-US" dirty="0" smtClean="0">
                <a:latin typeface="Arial Black" panose="020B0A04020102020204" pitchFamily="34" charset="0"/>
                <a:ea typeface="黑体" panose="02010609060101010101" pitchFamily="49" charset="-122"/>
              </a:rPr>
              <a:t>和</a:t>
            </a:r>
            <a:r>
              <a:rPr lang="en-US" altLang="zh-CN" dirty="0" smtClean="0">
                <a:latin typeface="Arial Black" panose="020B0A04020102020204" pitchFamily="34" charset="0"/>
                <a:ea typeface="黑体" panose="02010609060101010101" pitchFamily="49" charset="-122"/>
              </a:rPr>
              <a:t>h</a:t>
            </a:r>
            <a:r>
              <a:rPr lang="zh-CN" altLang="en-US" dirty="0" smtClean="0">
                <a:latin typeface="Arial Black" panose="020B0A04020102020204" pitchFamily="34" charset="0"/>
                <a:ea typeface="黑体" panose="02010609060101010101" pitchFamily="49" charset="-122"/>
              </a:rPr>
              <a:t>分别表示长、宽、高。</a:t>
            </a:r>
            <a:endParaRPr lang="zh-CN" altLang="en-US" dirty="0">
              <a:latin typeface="Arial Black" panose="020B0A04020102020204" pitchFamily="34" charset="0"/>
              <a:ea typeface="黑体" panose="02010609060101010101" pitchFamily="49" charset="-122"/>
            </a:endParaRPr>
          </a:p>
        </p:txBody>
      </p:sp>
      <p:sp>
        <p:nvSpPr>
          <p:cNvPr id="29" name="AutoShape 27"/>
          <p:cNvSpPr>
            <a:spLocks noChangeArrowheads="1"/>
          </p:cNvSpPr>
          <p:nvPr/>
        </p:nvSpPr>
        <p:spPr bwMode="auto">
          <a:xfrm>
            <a:off x="3375151" y="2313563"/>
            <a:ext cx="3448382" cy="442674"/>
          </a:xfrm>
          <a:prstGeom prst="wedgeRoundRectCallout">
            <a:avLst>
              <a:gd name="adj1" fmla="val -51674"/>
              <a:gd name="adj2" fmla="val 147264"/>
              <a:gd name="adj3" fmla="val 16667"/>
            </a:avLst>
          </a:prstGeom>
          <a:solidFill>
            <a:schemeClr val="bg1"/>
          </a:solidFill>
          <a:ln w="19050">
            <a:solidFill>
              <a:srgbClr val="3399FF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r>
              <a:rPr lang="zh-CN" altLang="en-US" dirty="0" smtClean="0">
                <a:latin typeface="Arial Black" panose="020B0A04020102020204" pitchFamily="34" charset="0"/>
                <a:ea typeface="黑体" panose="02010609060101010101" pitchFamily="49" charset="-122"/>
              </a:rPr>
              <a:t>圆的面积公式是怎样的呢？</a:t>
            </a:r>
            <a:endParaRPr lang="zh-CN" altLang="en-US" dirty="0">
              <a:latin typeface="Arial Black" panose="020B0A0402010202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grpSp>
        <p:nvGrpSpPr>
          <p:cNvPr id="48" name="组合 47"/>
          <p:cNvGrpSpPr/>
          <p:nvPr/>
        </p:nvGrpSpPr>
        <p:grpSpPr>
          <a:xfrm>
            <a:off x="4843063" y="982110"/>
            <a:ext cx="5099451" cy="5346628"/>
            <a:chOff x="3400605" y="1046505"/>
            <a:chExt cx="5099451" cy="5346628"/>
          </a:xfrm>
        </p:grpSpPr>
        <p:grpSp>
          <p:nvGrpSpPr>
            <p:cNvPr id="4" name="组合 3"/>
            <p:cNvGrpSpPr/>
            <p:nvPr/>
          </p:nvGrpSpPr>
          <p:grpSpPr>
            <a:xfrm>
              <a:off x="3400606" y="1046505"/>
              <a:ext cx="4712089" cy="4691168"/>
              <a:chOff x="2963719" y="308466"/>
              <a:chExt cx="6216650" cy="6189048"/>
            </a:xfrm>
          </p:grpSpPr>
          <p:pic>
            <p:nvPicPr>
              <p:cNvPr id="30" name="Picture 2" descr="y24"/>
              <p:cNvPicPr>
                <a:picLocks noChangeAspect="1" noChangeArrowheads="1"/>
              </p:cNvPicPr>
              <p:nvPr/>
            </p:nvPicPr>
            <p:blipFill>
              <a:blip r:embed="rId3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451207" y="308466"/>
                <a:ext cx="3241675" cy="3251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" name="Picture 3" descr="y31"/>
              <p:cNvPicPr>
                <a:picLocks noChangeAspect="1" noChangeArrowheads="1"/>
              </p:cNvPicPr>
              <p:nvPr/>
            </p:nvPicPr>
            <p:blipFill>
              <a:blip r:embed="rId4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963719" y="4597278"/>
                <a:ext cx="6216650" cy="1900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" name="上下箭头 1"/>
              <p:cNvSpPr/>
              <p:nvPr/>
            </p:nvSpPr>
            <p:spPr>
              <a:xfrm>
                <a:off x="5859543" y="3701161"/>
                <a:ext cx="425002" cy="746975"/>
              </a:xfrm>
              <a:prstGeom prst="up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7" name="Line 59"/>
            <p:cNvSpPr>
              <a:spLocks noChangeShapeType="1"/>
            </p:cNvSpPr>
            <p:nvPr/>
          </p:nvSpPr>
          <p:spPr bwMode="auto">
            <a:xfrm flipH="1">
              <a:off x="3400605" y="6001931"/>
              <a:ext cx="189261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" name="Line 60"/>
            <p:cNvSpPr>
              <a:spLocks noChangeShapeType="1"/>
            </p:cNvSpPr>
            <p:nvPr/>
          </p:nvSpPr>
          <p:spPr bwMode="auto">
            <a:xfrm>
              <a:off x="6297770" y="6027689"/>
              <a:ext cx="16740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" name="Line 61"/>
            <p:cNvSpPr>
              <a:spLocks noChangeShapeType="1"/>
            </p:cNvSpPr>
            <p:nvPr/>
          </p:nvSpPr>
          <p:spPr bwMode="auto">
            <a:xfrm flipV="1">
              <a:off x="8294796" y="4357549"/>
              <a:ext cx="0" cy="4205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" name="Line 62"/>
            <p:cNvSpPr>
              <a:spLocks noChangeShapeType="1"/>
            </p:cNvSpPr>
            <p:nvPr/>
          </p:nvSpPr>
          <p:spPr bwMode="auto">
            <a:xfrm>
              <a:off x="8294796" y="5278989"/>
              <a:ext cx="0" cy="4415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5295036" y="5688838"/>
                  <a:ext cx="1131521" cy="7042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14:m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r>
                            <a:rPr lang="en-US" altLang="zh-CN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US" altLang="zh-CN" sz="2800" b="1" dirty="0" smtClean="0"/>
                    <a:t>=</a:t>
                  </a:r>
                  <a14:m>
                    <m:oMath xmlns:m="http://schemas.openxmlformats.org/officeDocument/2006/math">
                      <m:r>
                        <a:rPr lang="el-GR" altLang="zh-CN" sz="2800" b="1" i="1">
                          <a:latin typeface="Cambria Math" panose="02040503050406030204" pitchFamily="18" charset="0"/>
                        </a:rPr>
                        <m:t>𝝅</m:t>
                      </m:r>
                      <m:r>
                        <a:rPr lang="en-US" altLang="zh-CN" sz="2800" b="1" i="1" smtClean="0">
                          <a:latin typeface="Cambria Math" panose="02040503050406030204" pitchFamily="18" charset="0"/>
                        </a:rPr>
                        <m:t>𝒓</m:t>
                      </m:r>
                    </m:oMath>
                  </a14:m>
                  <a:endParaRPr lang="zh-CN" altLang="zh-CN" sz="2800" b="1" dirty="0"/>
                </a:p>
              </p:txBody>
            </p:sp>
          </mc:Choice>
          <mc:Fallback xmlns="">
            <p:sp>
              <p:nvSpPr>
                <p:cNvPr id="41" name="Text Box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295036" y="5688838"/>
                  <a:ext cx="1131521" cy="704295"/>
                </a:xfrm>
                <a:prstGeom prst="rect">
                  <a:avLst/>
                </a:prstGeom>
                <a:blipFill rotWithShape="1">
                  <a:blip r:embed="rId5"/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2" name="Text Box 64"/>
            <p:cNvSpPr txBox="1">
              <a:spLocks noChangeArrowheads="1"/>
            </p:cNvSpPr>
            <p:nvPr/>
          </p:nvSpPr>
          <p:spPr bwMode="auto">
            <a:xfrm>
              <a:off x="8112695" y="4748570"/>
              <a:ext cx="32412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1" dirty="0" smtClean="0"/>
                <a:t>r</a:t>
              </a:r>
              <a:endParaRPr lang="en-US" altLang="zh-CN" sz="2800" b="1" dirty="0"/>
            </a:p>
          </p:txBody>
        </p:sp>
        <p:cxnSp>
          <p:nvCxnSpPr>
            <p:cNvPr id="8" name="直接连接符 7"/>
            <p:cNvCxnSpPr/>
            <p:nvPr/>
          </p:nvCxnSpPr>
          <p:spPr>
            <a:xfrm>
              <a:off x="8074058" y="4310213"/>
              <a:ext cx="42599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7971829" y="5736642"/>
              <a:ext cx="528227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>
              <a:off x="7971829" y="5736642"/>
              <a:ext cx="0" cy="49673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>
              <a:off x="3400606" y="5688838"/>
              <a:ext cx="0" cy="49673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49" name="图片 48"/>
          <p:cNvPicPr>
            <a:picLocks noChangeAspect="1"/>
          </p:cNvPicPr>
          <p:nvPr/>
        </p:nvPicPr>
        <p:blipFill rotWithShape="1">
          <a:blip r:embed="rId6" cstate="email"/>
          <a:srcRect/>
          <a:stretch>
            <a:fillRect/>
          </a:stretch>
        </p:blipFill>
        <p:spPr>
          <a:xfrm>
            <a:off x="13643" y="1163638"/>
            <a:ext cx="3219719" cy="2918421"/>
          </a:xfrm>
          <a:prstGeom prst="rect">
            <a:avLst/>
          </a:prstGeom>
        </p:spPr>
      </p:pic>
      <p:sp>
        <p:nvSpPr>
          <p:cNvPr id="50" name="AutoShape 27"/>
          <p:cNvSpPr>
            <a:spLocks noChangeArrowheads="1"/>
          </p:cNvSpPr>
          <p:nvPr/>
        </p:nvSpPr>
        <p:spPr bwMode="auto">
          <a:xfrm>
            <a:off x="2760280" y="1408645"/>
            <a:ext cx="2082783" cy="783193"/>
          </a:xfrm>
          <a:prstGeom prst="wedgeRoundRectCallout">
            <a:avLst>
              <a:gd name="adj1" fmla="val 42972"/>
              <a:gd name="adj2" fmla="val 75878"/>
              <a:gd name="adj3" fmla="val 16667"/>
            </a:avLst>
          </a:prstGeom>
          <a:solidFill>
            <a:schemeClr val="bg1"/>
          </a:solidFill>
          <a:ln w="19050">
            <a:solidFill>
              <a:srgbClr val="3399FF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r>
              <a:rPr lang="zh-CN" altLang="en-US" dirty="0" smtClean="0">
                <a:latin typeface="方正大黑简体" pitchFamily="2" charset="-122"/>
              </a:rPr>
              <a:t>把圆转化成平行四边形求面积。</a:t>
            </a:r>
            <a:endParaRPr lang="zh-CN" altLang="en-US" dirty="0">
              <a:latin typeface="Arial Black" panose="020B0A04020102020204" pitchFamily="34" charset="0"/>
              <a:ea typeface="黑体" panose="02010609060101010101" pitchFamily="49" charset="-122"/>
            </a:endParaRPr>
          </a:p>
        </p:txBody>
      </p:sp>
      <p:sp>
        <p:nvSpPr>
          <p:cNvPr id="51" name="AutoShape 27"/>
          <p:cNvSpPr>
            <a:spLocks noChangeArrowheads="1"/>
          </p:cNvSpPr>
          <p:nvPr/>
        </p:nvSpPr>
        <p:spPr bwMode="auto">
          <a:xfrm>
            <a:off x="2042697" y="4268501"/>
            <a:ext cx="2227658" cy="1804749"/>
          </a:xfrm>
          <a:prstGeom prst="wedgeRoundRectCallout">
            <a:avLst>
              <a:gd name="adj1" fmla="val 68410"/>
              <a:gd name="adj2" fmla="val 6658"/>
              <a:gd name="adj3" fmla="val 16667"/>
            </a:avLst>
          </a:prstGeom>
          <a:solidFill>
            <a:schemeClr val="bg1"/>
          </a:solidFill>
          <a:ln w="19050">
            <a:solidFill>
              <a:srgbClr val="3399FF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r>
              <a:rPr lang="zh-CN" altLang="en-US" dirty="0" smtClean="0">
                <a:latin typeface="方正大黑简体" pitchFamily="2" charset="-122"/>
              </a:rPr>
              <a:t>平行四边形</a:t>
            </a:r>
            <a:r>
              <a:rPr lang="zh-CN" altLang="en-US" dirty="0"/>
              <a:t>的</a:t>
            </a:r>
            <a:r>
              <a:rPr lang="zh-CN" altLang="en-US" dirty="0" smtClean="0"/>
              <a:t>长</a:t>
            </a:r>
            <a:r>
              <a:rPr lang="zh-CN" altLang="zh-CN" dirty="0">
                <a:solidFill>
                  <a:srgbClr val="FF0000"/>
                </a:solidFill>
              </a:rPr>
              <a:t>相当于圆周长的</a:t>
            </a:r>
            <a:r>
              <a:rPr lang="zh-CN" altLang="zh-CN" dirty="0" smtClean="0">
                <a:solidFill>
                  <a:srgbClr val="FF0000"/>
                </a:solidFill>
              </a:rPr>
              <a:t>一半</a:t>
            </a:r>
            <a:r>
              <a:rPr lang="zh-CN" altLang="en-US" dirty="0" smtClean="0">
                <a:solidFill>
                  <a:srgbClr val="FF0000"/>
                </a:solidFill>
              </a:rPr>
              <a:t>，</a:t>
            </a:r>
            <a:r>
              <a:rPr lang="zh-CN" altLang="en-US" dirty="0">
                <a:latin typeface="方正大黑简体" pitchFamily="2" charset="-122"/>
              </a:rPr>
              <a:t>平行四边形</a:t>
            </a:r>
            <a:r>
              <a:rPr lang="zh-CN" altLang="en-US" dirty="0" smtClean="0"/>
              <a:t>的宽</a:t>
            </a:r>
            <a:r>
              <a:rPr lang="zh-CN" altLang="zh-CN" dirty="0">
                <a:solidFill>
                  <a:srgbClr val="FF0000"/>
                </a:solidFill>
              </a:rPr>
              <a:t>相当于圆的半径</a:t>
            </a:r>
            <a:r>
              <a:rPr lang="zh-CN" altLang="zh-CN" dirty="0" smtClean="0">
                <a:solidFill>
                  <a:srgbClr val="FF0000"/>
                </a:solidFill>
              </a:rPr>
              <a:t>。</a:t>
            </a:r>
            <a:endParaRPr lang="zh-CN" altLang="zh-CN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边形 7"/>
          <p:cNvSpPr>
            <a:spLocks noChangeArrowheads="1"/>
          </p:cNvSpPr>
          <p:nvPr/>
        </p:nvSpPr>
        <p:spPr bwMode="auto">
          <a:xfrm>
            <a:off x="1" y="501650"/>
            <a:ext cx="269510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圆角矩形 4"/>
              <p:cNvSpPr/>
              <p:nvPr/>
            </p:nvSpPr>
            <p:spPr>
              <a:xfrm>
                <a:off x="1490525" y="3984490"/>
                <a:ext cx="8139449" cy="20344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zh-CN" sz="2400" dirty="0">
                    <a:latin typeface="+mn-ea"/>
                  </a:rPr>
                  <a:t>已知圆的半径求圆的面积，</a:t>
                </a:r>
                <a:r>
                  <a:rPr lang="zh-CN" altLang="en-US" sz="2400" b="1" dirty="0" smtClean="0">
                    <a:solidFill>
                      <a:schemeClr val="tx2"/>
                    </a:solidFill>
                    <a:latin typeface="+mn-ea"/>
                  </a:rPr>
                  <a:t>圆</a:t>
                </a:r>
                <a:r>
                  <a:rPr lang="zh-CN" altLang="en-US" sz="2400" b="1" dirty="0">
                    <a:solidFill>
                      <a:schemeClr val="tx2"/>
                    </a:solidFill>
                    <a:latin typeface="+mn-ea"/>
                  </a:rPr>
                  <a:t>的</a:t>
                </a:r>
                <a:r>
                  <a:rPr lang="zh-CN" altLang="en-US" sz="2400" b="1" dirty="0" smtClean="0">
                    <a:solidFill>
                      <a:schemeClr val="tx2"/>
                    </a:solidFill>
                    <a:latin typeface="+mn-ea"/>
                  </a:rPr>
                  <a:t>面积</a:t>
                </a:r>
                <a:r>
                  <a:rPr lang="zh-CN" altLang="zh-CN" sz="2400" dirty="0">
                    <a:latin typeface="+mn-ea"/>
                  </a:rPr>
                  <a:t>计算公式是</a:t>
                </a:r>
                <a:r>
                  <a:rPr lang="zh-CN" altLang="zh-CN" sz="2400" dirty="0" smtClean="0">
                    <a:latin typeface="+mn-ea"/>
                  </a:rPr>
                  <a:t>：</a:t>
                </a:r>
                <a:r>
                  <a:rPr lang="en-US" altLang="zh-CN" sz="2400" dirty="0" smtClean="0">
                    <a:latin typeface="+mn-ea"/>
                  </a:rPr>
                  <a:t>     </a:t>
                </a:r>
                <a:r>
                  <a:rPr lang="zh-CN" altLang="en-US" sz="2400" b="1" dirty="0" smtClean="0">
                    <a:solidFill>
                      <a:schemeClr val="tx2"/>
                    </a:solidFill>
                    <a:latin typeface="+mn-ea"/>
                  </a:rPr>
                  <a:t> </a:t>
                </a:r>
                <a:r>
                  <a:rPr lang="zh-CN" altLang="en-US" sz="2400" b="1" dirty="0">
                    <a:solidFill>
                      <a:srgbClr val="FF0000"/>
                    </a:solidFill>
                    <a:latin typeface="+mn-ea"/>
                  </a:rPr>
                  <a:t>S </a:t>
                </a:r>
                <a:r>
                  <a:rPr lang="zh-CN" altLang="en-US" sz="2400" b="1" dirty="0" smtClean="0">
                    <a:solidFill>
                      <a:schemeClr val="tx2"/>
                    </a:solidFill>
                    <a:latin typeface="+mn-ea"/>
                  </a:rPr>
                  <a:t>=</a:t>
                </a:r>
                <a:r>
                  <a:rPr lang="zh-CN" altLang="en-US" sz="2400" b="1" dirty="0">
                    <a:latin typeface="+mn-ea"/>
                  </a:rPr>
                  <a:t> </a:t>
                </a:r>
                <a14:m>
                  <m:oMath xmlns:m="http://schemas.openxmlformats.org/officeDocument/2006/math">
                    <m:r>
                      <a:rPr lang="el-GR" altLang="zh-CN" sz="2400" b="1" i="1">
                        <a:latin typeface="Cambria Math" panose="02040503050406030204" pitchFamily="18" charset="0"/>
                      </a:rPr>
                      <m:t>𝝅</m:t>
                    </m:r>
                    <m:sSup>
                      <m:sSupPr>
                        <m:ctrlPr>
                          <a:rPr lang="en-US" altLang="zh-CN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b="1" i="1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p>
                        <m:r>
                          <a:rPr lang="en-US" altLang="zh-CN" sz="24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zh-CN" altLang="en-US" sz="2400" b="1" dirty="0" smtClean="0">
                    <a:solidFill>
                      <a:schemeClr val="tx2"/>
                    </a:solidFill>
                    <a:latin typeface="+mn-ea"/>
                  </a:rPr>
                  <a:t> </a:t>
                </a:r>
                <a:r>
                  <a:rPr lang="zh-CN" altLang="en-US" sz="2400" b="1" dirty="0" smtClean="0">
                    <a:solidFill>
                      <a:srgbClr val="000066"/>
                    </a:solidFill>
                    <a:latin typeface="+mn-ea"/>
                  </a:rPr>
                  <a:t>    </a:t>
                </a:r>
                <a:endParaRPr lang="zh-CN" altLang="zh-CN" sz="2400" dirty="0">
                  <a:solidFill>
                    <a:schemeClr val="tx2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5" name="圆角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0525" y="3984490"/>
                <a:ext cx="8139449" cy="2034451"/>
              </a:xfrm>
              <a:prstGeom prst="roundRect">
                <a:avLst/>
              </a:prstGeom>
              <a:blipFill rotWithShape="1">
                <a:blip r:embed="rId3"/>
                <a:stretch>
                  <a:fillRect l="-80" t="-337" r="-76" b="-292"/>
                </a:stretch>
              </a:blip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图片 5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629974" y="3265748"/>
            <a:ext cx="1998342" cy="2128234"/>
          </a:xfrm>
          <a:prstGeom prst="rect">
            <a:avLst/>
          </a:prstGeom>
          <a:ln>
            <a:noFill/>
          </a:ln>
        </p:spPr>
      </p:pic>
      <p:grpSp>
        <p:nvGrpSpPr>
          <p:cNvPr id="7" name="组合 6"/>
          <p:cNvGrpSpPr/>
          <p:nvPr/>
        </p:nvGrpSpPr>
        <p:grpSpPr>
          <a:xfrm>
            <a:off x="4003313" y="832644"/>
            <a:ext cx="2882050" cy="2883272"/>
            <a:chOff x="3518750" y="500063"/>
            <a:chExt cx="3743325" cy="3744912"/>
          </a:xfrm>
        </p:grpSpPr>
        <p:sp>
          <p:nvSpPr>
            <p:cNvPr id="8" name="Oval 4"/>
            <p:cNvSpPr>
              <a:spLocks noChangeArrowheads="1"/>
            </p:cNvSpPr>
            <p:nvPr/>
          </p:nvSpPr>
          <p:spPr bwMode="auto">
            <a:xfrm>
              <a:off x="3518750" y="501650"/>
              <a:ext cx="3743325" cy="3743325"/>
            </a:xfrm>
            <a:prstGeom prst="ellipse">
              <a:avLst/>
            </a:prstGeom>
            <a:solidFill>
              <a:srgbClr val="FFCCFF"/>
            </a:solidFill>
            <a:ln w="38100">
              <a:solidFill>
                <a:schemeClr val="tx2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 sz="4000">
                <a:solidFill>
                  <a:srgbClr val="FF0000"/>
                </a:solidFill>
              </a:endParaRP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4815738" y="2171700"/>
              <a:ext cx="1008062" cy="9194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4000" b="0" i="1">
                  <a:solidFill>
                    <a:schemeClr val="accent2"/>
                  </a:solidFill>
                  <a:latin typeface="Arial Black" panose="020B0A04020102020204" pitchFamily="34" charset="0"/>
                  <a:ea typeface="黑体" panose="02010609060101010101" pitchFamily="49" charset="-122"/>
                </a:rPr>
                <a:t>o</a:t>
              </a:r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5463438" y="500063"/>
              <a:ext cx="0" cy="374491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4000"/>
            </a:p>
          </p:txBody>
        </p:sp>
        <p:sp>
          <p:nvSpPr>
            <p:cNvPr id="11" name="Text Box 13"/>
            <p:cNvSpPr txBox="1">
              <a:spLocks noChangeArrowheads="1"/>
            </p:cNvSpPr>
            <p:nvPr/>
          </p:nvSpPr>
          <p:spPr bwMode="auto">
            <a:xfrm>
              <a:off x="5463439" y="1308101"/>
              <a:ext cx="1008062" cy="9194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4000" b="0" i="1">
                  <a:solidFill>
                    <a:srgbClr val="FF0000"/>
                  </a:solidFill>
                  <a:latin typeface="Arial Black" panose="020B0A04020102020204" pitchFamily="34" charset="0"/>
                  <a:ea typeface="黑体" panose="02010609060101010101" pitchFamily="49" charset="-122"/>
                </a:rPr>
                <a:t>d</a:t>
              </a:r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5463438" y="2444750"/>
              <a:ext cx="1727200" cy="50482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4000"/>
            </a:p>
          </p:txBody>
        </p:sp>
        <p:sp>
          <p:nvSpPr>
            <p:cNvPr id="13" name="Text Box 16"/>
            <p:cNvSpPr txBox="1">
              <a:spLocks noChangeArrowheads="1"/>
            </p:cNvSpPr>
            <p:nvPr/>
          </p:nvSpPr>
          <p:spPr bwMode="auto">
            <a:xfrm>
              <a:off x="5895238" y="2517775"/>
              <a:ext cx="1008062" cy="9194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4000" b="0" i="1">
                  <a:solidFill>
                    <a:srgbClr val="FF0000"/>
                  </a:solidFill>
                  <a:latin typeface="Arial Black" panose="020B0A04020102020204" pitchFamily="34" charset="0"/>
                  <a:ea typeface="黑体" panose="02010609060101010101" pitchFamily="49" charset="-122"/>
                </a:rPr>
                <a:t>r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7652" y="1163638"/>
            <a:ext cx="10418880" cy="5005647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569029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知识要点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95349" y="3870143"/>
            <a:ext cx="8263042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让学生进一步体验数学与生活的联系，感受用数学的方式解决实际问题的过程，提高学习数学的兴趣。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95349" y="2115817"/>
            <a:ext cx="82630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让学生经历操作、观察、填表、验证、讨论和归纳等数学活动的过程，探索并掌握圆的面积公式，能正确计算圆的面积，并能应用公式解决相关的简单实际问题，构建数学模型。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/>
              <p:cNvSpPr txBox="1"/>
              <p:nvPr/>
            </p:nvSpPr>
            <p:spPr>
              <a:xfrm>
                <a:off x="1361871" y="1319770"/>
                <a:ext cx="7784952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zh-CN" sz="2800" b="1" dirty="0" smtClean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知识点</a:t>
                </a:r>
                <a:r>
                  <a:rPr lang="en-US" altLang="zh-CN" sz="2800" b="1" dirty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  <a:r>
                  <a:rPr lang="zh-CN" altLang="zh-CN" sz="2800" b="1" dirty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：</a:t>
                </a:r>
                <a:r>
                  <a:rPr lang="zh-CN" altLang="zh-CN" sz="2800" dirty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圆的面积计算公式（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  <a:r>
                  <a:rPr lang="zh-CN" altLang="zh-CN" sz="2800" dirty="0" smtClean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），</a:t>
                </a:r>
                <a:r>
                  <a:rPr lang="zh-CN" altLang="en-US" sz="2800" b="1" dirty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S = </a:t>
                </a:r>
                <a14:m>
                  <m:oMath xmlns:m="http://schemas.openxmlformats.org/officeDocument/2006/math">
                    <m:r>
                      <a:rPr lang="el-GR" altLang="zh-CN" sz="2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𝝅</m:t>
                    </m:r>
                    <m:sSup>
                      <m:sSupPr>
                        <m:ctrlPr>
                          <a:rPr lang="en-US" altLang="zh-CN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p>
                        <m:r>
                          <a:rPr lang="en-US" altLang="zh-CN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zh-CN" altLang="en-US" sz="2800" b="1" dirty="0" smtClean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。</a:t>
                </a:r>
                <a:endParaRPr lang="zh-CN" altLang="en-US" sz="28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1871" y="1319770"/>
                <a:ext cx="7784952" cy="532966"/>
              </a:xfrm>
              <a:prstGeom prst="rect">
                <a:avLst/>
              </a:prstGeom>
              <a:blipFill rotWithShape="1">
                <a:blip r:embed="rId3"/>
                <a:stretch>
                  <a:fillRect l="-6" t="-45" r="-86" b="8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本框 3"/>
          <p:cNvSpPr txBox="1"/>
          <p:nvPr/>
        </p:nvSpPr>
        <p:spPr>
          <a:xfrm>
            <a:off x="1236372" y="1786607"/>
            <a:ext cx="102258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【例】在边长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厘米的正方形中画一个最大的圆，圆的面积是多少平方厘米？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361871" y="3171602"/>
            <a:ext cx="103321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【讲解】在边长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厘米的正方形中画一个最大的圆，圆的直径就是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厘米，所以圆的面积就是：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3.14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÷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zh-CN" altLang="en-US" sz="2400" b="1" baseline="360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=12.56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平方厘米。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361871" y="4371931"/>
            <a:ext cx="10332146" cy="1113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【方法小结】已知圆的半径求圆的面积，可以直接利用圆的面积公式来计算，圆的面积计算公式是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S = πr</a:t>
            </a:r>
            <a:r>
              <a:rPr lang="zh-CN" altLang="en-US" sz="2400" b="1" baseline="36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466666" y="4986255"/>
            <a:ext cx="2611674" cy="1741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361872" y="1259920"/>
            <a:ext cx="992002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【小练习】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一个圆的半径是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分米，这个圆的面积是多少平方分米？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一个圆形水池的半径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米，这个圆形水池的面积是多少平方米？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98223" y="3850815"/>
            <a:ext cx="5109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【参考答案】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1.50.24  2.113.04 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361871" y="4425016"/>
            <a:ext cx="90236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圆的面积计算公式（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S=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π×（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sz="2800" b="1" baseline="3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b="1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361871" y="4875299"/>
            <a:ext cx="102897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【例】一个圆形电子元件薄片，直径是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16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厘米。这个电子元件薄片的面积是多少平方厘米？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207325" y="1823329"/>
            <a:ext cx="100101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【方法小结】如果题目已知圆的直径要求圆的面积，首先求出圆的半径，接着再运用圆的面积公式进行计算；也可以直接利用已知直径求圆的面积公式来计算，计算公式是：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S=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π×（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d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÷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zh-CN" altLang="en-US" sz="2400" b="1" baseline="360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297247" y="3472086"/>
            <a:ext cx="10701969" cy="1955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【小练习】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一个圆的直径是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厘米，这个圆的面积是多少平方厘米？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一个圆形水池的直径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米，这个圆形水池的面积是多少平方米？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207325" y="5643176"/>
            <a:ext cx="49552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【参考答案】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1.12.56  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2.113.04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07325" y="1177698"/>
            <a:ext cx="7984878" cy="559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【讲解】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3.14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16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÷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zh-CN" altLang="en-US" sz="2400" b="1" baseline="360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=3.14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64=200.96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平方厘米。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20462" y="1163638"/>
            <a:ext cx="26356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口算并熟记。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455312" y="1758058"/>
            <a:ext cx="7250703" cy="1308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800" b="1" baseline="3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=       5</a:t>
            </a:r>
            <a:r>
              <a:rPr lang="zh-CN" altLang="en-US" sz="2800" b="1" baseline="3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=        6</a:t>
            </a:r>
            <a:r>
              <a:rPr lang="zh-CN" altLang="en-US" sz="2800" b="1" baseline="3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=        2</a:t>
            </a:r>
            <a:r>
              <a:rPr lang="zh-CN" altLang="en-US" sz="2800" b="1" baseline="3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=        3</a:t>
            </a:r>
            <a:r>
              <a:rPr lang="zh-CN" altLang="en-US" sz="2800" b="1" baseline="3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= 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800" b="1" baseline="3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=        1</a:t>
            </a:r>
            <a:r>
              <a:rPr lang="zh-CN" altLang="en-US" sz="2800" b="1" baseline="3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=        7</a:t>
            </a:r>
            <a:r>
              <a:rPr lang="zh-CN" altLang="en-US" sz="2800" b="1" baseline="3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=        8</a:t>
            </a:r>
            <a:r>
              <a:rPr lang="zh-CN" altLang="en-US" sz="2800" b="1" baseline="3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=        9</a:t>
            </a:r>
            <a:r>
              <a:rPr lang="zh-CN" altLang="en-US" sz="2800" b="1" baseline="3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223493" y="3138142"/>
            <a:ext cx="953979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判断：半圆的面积就是圆面积的一半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判断：直径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厘米的圆的周长与面积相等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判断：半径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厘米的圆，它的面积是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12.56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一元硬币的直径是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厘米，求它的周长和面积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1223493" y="5886998"/>
                <a:ext cx="10097037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zh-CN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【参考答案】周长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3.768</a:t>
                </a:r>
                <a:r>
                  <a:rPr lang="zh-CN" altLang="zh-CN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厘米</a:t>
                </a:r>
                <a:r>
                  <a:rPr lang="en-US" altLang="zh-CN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;</a:t>
                </a:r>
                <a:r>
                  <a:rPr lang="zh-CN" altLang="zh-CN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面积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1.1304</a:t>
                </a:r>
                <a:r>
                  <a:rPr lang="zh-CN" altLang="zh-CN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平方厘米</a:t>
                </a:r>
                <a:r>
                  <a:rPr lang="zh-CN" altLang="en-US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。</a:t>
                </a:r>
                <a:r>
                  <a:rPr lang="en-US" altLang="zh-CN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C=2</a:t>
                </a:r>
                <a:r>
                  <a:rPr lang="zh-CN" altLang="zh-CN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π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r</a:t>
                </a:r>
                <a:r>
                  <a:rPr lang="en-US" altLang="zh-CN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, </a:t>
                </a:r>
                <a:r>
                  <a:rPr lang="zh-CN" altLang="en-US" sz="24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S = </a:t>
                </a:r>
                <a14:m>
                  <m:oMath xmlns:m="http://schemas.openxmlformats.org/officeDocument/2006/math">
                    <m:r>
                      <a:rPr lang="el-GR" altLang="zh-CN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𝝅</m:t>
                    </m:r>
                    <m:sSup>
                      <m:sSupPr>
                        <m:ctrlPr>
                          <a:rPr lang="en-US" altLang="zh-CN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p>
                        <m:r>
                          <a:rPr lang="en-US" altLang="zh-CN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zh-CN" altLang="en-US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。</a:t>
                </a:r>
                <a:endParaRPr lang="zh-CN" altLang="en-US" sz="24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3493" y="5886998"/>
                <a:ext cx="10097037" cy="470000"/>
              </a:xfrm>
              <a:prstGeom prst="rect">
                <a:avLst/>
              </a:prstGeom>
              <a:blipFill rotWithShape="1">
                <a:blip r:embed="rId3"/>
                <a:stretch>
                  <a:fillRect l="-5" t="-117" r="4" b="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矩形 8"/>
          <p:cNvSpPr/>
          <p:nvPr/>
        </p:nvSpPr>
        <p:spPr>
          <a:xfrm>
            <a:off x="9593731" y="3902353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523199" y="3189658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√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9593731" y="4536486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421071" y="1841627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100 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370427" y="2540548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16 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903013" y="1889280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25 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903012" y="2540548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384955" y="1841627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36 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310296" y="2540548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49 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866897" y="1867621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866896" y="2500352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64 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8362073" y="1867621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8423496" y="2500300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81 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1126</Words>
  <Application>Microsoft Office PowerPoint</Application>
  <PresentationFormat>宽屏</PresentationFormat>
  <Paragraphs>126</Paragraphs>
  <Slides>16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9" baseType="lpstr">
      <vt:lpstr>方正大黑简体</vt:lpstr>
      <vt:lpstr>黑体</vt:lpstr>
      <vt:lpstr>楷体</vt:lpstr>
      <vt:lpstr>楷体_GB2312</vt:lpstr>
      <vt:lpstr>宋体</vt:lpstr>
      <vt:lpstr>微软雅黑</vt:lpstr>
      <vt:lpstr>Arial</vt:lpstr>
      <vt:lpstr>Arial Black</vt:lpstr>
      <vt:lpstr>Calibri</vt:lpstr>
      <vt:lpstr>Calibri Light</vt:lpstr>
      <vt:lpstr>Cambria Math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2016-05-27T03:58:00Z</dcterms:created>
  <dcterms:modified xsi:type="dcterms:W3CDTF">2023-01-16T16:57:31Z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37D62CA956EC417F8B06DECC781BE06D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