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365" r:id="rId3"/>
    <p:sldId id="315" r:id="rId4"/>
    <p:sldId id="263" r:id="rId5"/>
    <p:sldId id="295" r:id="rId6"/>
    <p:sldId id="296" r:id="rId7"/>
    <p:sldId id="308" r:id="rId8"/>
    <p:sldId id="310" r:id="rId9"/>
    <p:sldId id="313" r:id="rId10"/>
    <p:sldId id="314" r:id="rId11"/>
    <p:sldId id="329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52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50" r:id="rId30"/>
    <p:sldId id="351" r:id="rId3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pos="2880">
          <p15:clr>
            <a:srgbClr val="A4A3A4"/>
          </p15:clr>
        </p15:guide>
        <p15:guide id="5" pos="668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>
        <p:scale>
          <a:sx n="100" d="100"/>
          <a:sy n="100" d="100"/>
        </p:scale>
        <p:origin x="-282" y="-804"/>
      </p:cViewPr>
      <p:guideLst>
        <p:guide orient="horz" pos="1620"/>
        <p:guide orient="horz" pos="770"/>
        <p:guide orient="horz" pos="2471"/>
        <p:guide pos="2880"/>
        <p:guide pos="6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0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5" y="771749"/>
            <a:ext cx="4581690" cy="3408773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430110" y="987750"/>
            <a:ext cx="471389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第一单元 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</a:t>
            </a:r>
            <a:endParaRPr lang="en-US" altLang="zh-CN" sz="3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圆</a:t>
            </a:r>
            <a:r>
              <a:rPr lang="zh-CN" altLang="en-US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的认识（一</a:t>
            </a:r>
            <a:r>
              <a:rPr lang="zh-CN" altLang="en-US" sz="4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zh-CN" altLang="en-US" sz="4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4817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034064" y="394812"/>
            <a:ext cx="4907756" cy="131016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35680" y="1192530"/>
            <a:ext cx="1905000" cy="437674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>
              <a:buClrTx/>
              <a:buSzTx/>
              <a:buFontTx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二.探索画圆</a:t>
            </a:r>
          </a:p>
        </p:txBody>
      </p:sp>
      <p:sp>
        <p:nvSpPr>
          <p:cNvPr id="4" name="矩形 3"/>
          <p:cNvSpPr/>
          <p:nvPr/>
        </p:nvSpPr>
        <p:spPr>
          <a:xfrm>
            <a:off x="1030605" y="1866424"/>
            <a:ext cx="2572941" cy="392906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方法一：手指画圆法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3035" y="2381250"/>
            <a:ext cx="1690688" cy="1563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30491" y="1973580"/>
            <a:ext cx="4128135" cy="21250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4306729" y="2191703"/>
            <a:ext cx="2799874" cy="110156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以</a:t>
            </a:r>
            <a:r>
              <a:rPr lang="zh-CN" altLang="en-US" sz="21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拇指为固定点</a:t>
            </a: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，食指与拇指间的</a:t>
            </a:r>
            <a:r>
              <a:rPr lang="zh-CN" altLang="en-US" sz="21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距离不变</a:t>
            </a: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，将纸旋转一周就画出了一个圆。</a:t>
            </a:r>
          </a:p>
        </p:txBody>
      </p:sp>
      <p:sp>
        <p:nvSpPr>
          <p:cNvPr id="8" name="矩形 7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/>
          <p:nvPr/>
        </p:nvSpPr>
        <p:spPr>
          <a:xfrm>
            <a:off x="1030129" y="843439"/>
            <a:ext cx="2576667" cy="392415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方法二：系绳画圆法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80135" y="1627823"/>
            <a:ext cx="3228975" cy="22712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15314" y="1628299"/>
            <a:ext cx="4234339" cy="2375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4790123" y="1923574"/>
            <a:ext cx="2945130" cy="123015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以绳的一端为</a:t>
            </a:r>
            <a:r>
              <a:rPr lang="zh-CN" altLang="en-US" sz="21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固定点</a:t>
            </a: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，用笔将绳子</a:t>
            </a:r>
            <a:r>
              <a:rPr lang="zh-CN" altLang="en-US" sz="21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拉直</a:t>
            </a: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并绕这个固定点</a:t>
            </a:r>
            <a:r>
              <a:rPr lang="zh-CN" altLang="en-US" sz="21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旋转一周</a:t>
            </a:r>
            <a:r>
              <a:rPr lang="zh-CN" altLang="en-US" sz="21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就画出了一个圆。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/>
          <p:nvPr/>
        </p:nvSpPr>
        <p:spPr>
          <a:xfrm>
            <a:off x="1062990" y="834866"/>
            <a:ext cx="2576667" cy="392415"/>
          </a:xfrm>
          <a:prstGeom prst="rect">
            <a:avLst/>
          </a:prstGeom>
          <a:solidFill>
            <a:schemeClr val="accent3">
              <a:lumMod val="60000"/>
              <a:lumOff val="40000"/>
              <a:alpha val="32000"/>
            </a:schemeClr>
          </a:solidFill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方法三：圆规画圆法</a:t>
            </a:r>
          </a:p>
        </p:txBody>
      </p:sp>
      <p:sp>
        <p:nvSpPr>
          <p:cNvPr id="6" name="矩形 5"/>
          <p:cNvSpPr/>
          <p:nvPr/>
        </p:nvSpPr>
        <p:spPr>
          <a:xfrm>
            <a:off x="1046321" y="1458516"/>
            <a:ext cx="2843213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步骤：</a:t>
            </a:r>
          </a:p>
        </p:txBody>
      </p:sp>
      <p:sp>
        <p:nvSpPr>
          <p:cNvPr id="11" name="矩形 10"/>
          <p:cNvSpPr/>
          <p:nvPr/>
        </p:nvSpPr>
        <p:spPr>
          <a:xfrm>
            <a:off x="938689" y="1825943"/>
            <a:ext cx="3916204" cy="71485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把圆规的两脚分开，定好两脚间的距离。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38689" y="2677477"/>
            <a:ext cx="4408885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把有针尖的一脚固定在一点上。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38689" y="3207068"/>
            <a:ext cx="4408885" cy="71485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把装有铅笔尖的一脚绕这个固定点旋转一周，就可以画成一个圆。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20164" y="1353026"/>
            <a:ext cx="2616994" cy="2437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6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713" y="1545432"/>
            <a:ext cx="2519363" cy="205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4580097" y="1303973"/>
            <a:ext cx="2851309" cy="455771"/>
          </a:xfrm>
          <a:prstGeom prst="rect">
            <a:avLst/>
          </a:prstGeom>
          <a:solidFill>
            <a:srgbClr val="00B0F0">
              <a:alpha val="32000"/>
            </a:srgbClr>
          </a:solidFill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点</a:t>
            </a:r>
            <a:r>
              <a:rPr lang="en-US" altLang="zh-CN" sz="21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O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是圆心；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000" y="1914287"/>
            <a:ext cx="2858691" cy="844847"/>
          </a:xfrm>
          <a:prstGeom prst="rect">
            <a:avLst/>
          </a:prstGeom>
          <a:solidFill>
            <a:srgbClr val="7030A0">
              <a:alpha val="32000"/>
            </a:srgbClr>
          </a:solidFill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线段</a:t>
            </a:r>
            <a:r>
              <a:rPr lang="en-US" altLang="zh-CN" sz="21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OA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是半径，通常用字母</a:t>
            </a:r>
            <a:r>
              <a:rPr lang="en-US" altLang="zh-CN" sz="21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r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表示；</a:t>
            </a:r>
          </a:p>
        </p:txBody>
      </p:sp>
      <p:sp>
        <p:nvSpPr>
          <p:cNvPr id="14" name="矩形 13"/>
          <p:cNvSpPr/>
          <p:nvPr/>
        </p:nvSpPr>
        <p:spPr>
          <a:xfrm>
            <a:off x="4572000" y="2933224"/>
            <a:ext cx="2858691" cy="844847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线段</a:t>
            </a:r>
            <a:r>
              <a:rPr lang="en-US" altLang="zh-CN" sz="21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BC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是直径，通常用字母</a:t>
            </a:r>
            <a:r>
              <a:rPr lang="en-US" altLang="zh-CN" sz="21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表示。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144429" y="1462088"/>
            <a:ext cx="2370296" cy="2367439"/>
            <a:chOff x="449479" y="1092821"/>
            <a:chExt cx="3160800" cy="3979420"/>
          </a:xfrm>
        </p:grpSpPr>
        <p:pic>
          <p:nvPicPr>
            <p:cNvPr id="25602" name="图片 4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6559" y="3069324"/>
              <a:ext cx="2002917" cy="200291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03" name="组合 14"/>
            <p:cNvGrpSpPr/>
            <p:nvPr/>
          </p:nvGrpSpPr>
          <p:grpSpPr>
            <a:xfrm>
              <a:off x="449479" y="1092821"/>
              <a:ext cx="3160800" cy="1799147"/>
              <a:chOff x="1454210" y="1027625"/>
              <a:chExt cx="3160800" cy="1992776"/>
            </a:xfrm>
          </p:grpSpPr>
          <p:sp>
            <p:nvSpPr>
              <p:cNvPr id="14" name="椭圆形标注 13"/>
              <p:cNvSpPr/>
              <p:nvPr/>
            </p:nvSpPr>
            <p:spPr>
              <a:xfrm>
                <a:off x="1454210" y="1027625"/>
                <a:ext cx="3160800" cy="1960344"/>
              </a:xfrm>
              <a:prstGeom prst="wedgeEllipseCallout">
                <a:avLst>
                  <a:gd name="adj1" fmla="val 1458"/>
                  <a:gd name="adj2" fmla="val 59162"/>
                </a:avLst>
              </a:prstGeom>
              <a:solidFill>
                <a:srgbClr val="FFE38B"/>
              </a:solidFill>
              <a:ln w="25400" cap="flat" cmpd="sng" algn="ctr">
                <a:solidFill>
                  <a:srgbClr val="2D2D8A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605" name="文本框 7"/>
              <p:cNvSpPr txBox="1"/>
              <p:nvPr/>
            </p:nvSpPr>
            <p:spPr>
              <a:xfrm flipH="1">
                <a:off x="1906660" y="1043489"/>
                <a:ext cx="2425768" cy="19769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同一个圆中所有的半径都相等</a:t>
                </a:r>
                <a:r>
                  <a:rPr lang="en-US" altLang="zh-CN" sz="2100" b="1" dirty="0">
                    <a:latin typeface="微软雅黑" panose="020B0503020204020204" pitchFamily="34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……</a:t>
                </a:r>
                <a:endPara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728211" y="1411129"/>
            <a:ext cx="3326606" cy="2417921"/>
            <a:chOff x="4079573" y="1024081"/>
            <a:chExt cx="4436494" cy="3855120"/>
          </a:xfrm>
        </p:grpSpPr>
        <p:pic>
          <p:nvPicPr>
            <p:cNvPr id="25607" name="图片 8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56641" y="2632792"/>
              <a:ext cx="1759426" cy="224640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5608" name="组合 15"/>
            <p:cNvGrpSpPr/>
            <p:nvPr/>
          </p:nvGrpSpPr>
          <p:grpSpPr>
            <a:xfrm>
              <a:off x="4079573" y="1024081"/>
              <a:ext cx="3966485" cy="1906133"/>
              <a:chOff x="1828502" y="973801"/>
              <a:chExt cx="3160231" cy="1959043"/>
            </a:xfrm>
          </p:grpSpPr>
          <p:sp>
            <p:nvSpPr>
              <p:cNvPr id="17" name="椭圆形标注 16"/>
              <p:cNvSpPr/>
              <p:nvPr/>
            </p:nvSpPr>
            <p:spPr>
              <a:xfrm>
                <a:off x="1828502" y="973801"/>
                <a:ext cx="3160231" cy="1959043"/>
              </a:xfrm>
              <a:prstGeom prst="wedgeEllipseCallout">
                <a:avLst>
                  <a:gd name="adj1" fmla="val 21019"/>
                  <a:gd name="adj2" fmla="val 58629"/>
                </a:avLst>
              </a:prstGeom>
              <a:solidFill>
                <a:srgbClr val="FFE38B"/>
              </a:solidFill>
              <a:ln w="25400" cap="flat" cmpd="sng" algn="ctr">
                <a:solidFill>
                  <a:srgbClr val="2D2D8A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610" name="文本框 17"/>
              <p:cNvSpPr txBox="1"/>
              <p:nvPr/>
            </p:nvSpPr>
            <p:spPr>
              <a:xfrm flipH="1">
                <a:off x="2209298" y="1153128"/>
                <a:ext cx="2636478" cy="173996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同一个圆里，直径长是半径的</a:t>
                </a:r>
                <a:r>
                  <a:rPr lang="en-US" altLang="zh-CN" sz="21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倍，用字母表示</a:t>
                </a:r>
                <a:r>
                  <a:rPr lang="en-US" altLang="zh-CN" sz="2100" b="1" dirty="0">
                    <a:latin typeface="微软雅黑" panose="020B0503020204020204" pitchFamily="34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……</a:t>
                </a:r>
                <a:endParaRPr lang="zh-CN" altLang="en-US" sz="21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5611" name="文本框 11"/>
          <p:cNvSpPr txBox="1"/>
          <p:nvPr/>
        </p:nvSpPr>
        <p:spPr>
          <a:xfrm flipH="1">
            <a:off x="1044417" y="865108"/>
            <a:ext cx="5841206" cy="39147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想一想，半径之间、半径与直径之间有什么关系？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395889" y="1479709"/>
            <a:ext cx="6339840" cy="2440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57275" y="671037"/>
            <a:ext cx="6015514" cy="714851"/>
          </a:xfrm>
          <a:prstGeom prst="rect">
            <a:avLst/>
          </a:prstGeom>
          <a:solidFill>
            <a:srgbClr val="FF0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想一想，画一画，圆的大小与什么有关系？圆的位置与什么有关系？</a:t>
            </a:r>
          </a:p>
        </p:txBody>
      </p:sp>
      <p:sp>
        <p:nvSpPr>
          <p:cNvPr id="6" name="矩形 5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0"/>
          <p:cNvSpPr/>
          <p:nvPr/>
        </p:nvSpPr>
        <p:spPr>
          <a:xfrm>
            <a:off x="1034415" y="681336"/>
            <a:ext cx="3158729" cy="736163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rgbClr val="1B9B1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合作做一做，想一想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00851" y="1468279"/>
            <a:ext cx="3367088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车轮为什么都是圆形的呢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</a:t>
            </a:r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79732" y="2109788"/>
            <a:ext cx="1877378" cy="1864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9" descr="http://images.channeladvisor.com/Sell/SSProfiles/43000093/Images/7/IMG_54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75" y="2065973"/>
            <a:ext cx="2042160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48851" y="2386966"/>
            <a:ext cx="1343978" cy="8672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3131" y="2386727"/>
            <a:ext cx="957263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25693" y="2329577"/>
            <a:ext cx="1135856" cy="108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91565" y="1241584"/>
            <a:ext cx="5053965" cy="391478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分别用硬纸板做成下面的图形，代替车轮。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20"/>
          <p:cNvGrpSpPr/>
          <p:nvPr/>
        </p:nvGrpSpPr>
        <p:grpSpPr>
          <a:xfrm>
            <a:off x="1478995" y="603647"/>
            <a:ext cx="809625" cy="809625"/>
            <a:chOff x="520700" y="1409700"/>
            <a:chExt cx="1079500" cy="1079500"/>
          </a:xfrm>
        </p:grpSpPr>
        <p:sp>
          <p:nvSpPr>
            <p:cNvPr id="42" name="椭圆 41"/>
            <p:cNvSpPr/>
            <p:nvPr/>
          </p:nvSpPr>
          <p:spPr>
            <a:xfrm>
              <a:off x="520700" y="1409700"/>
              <a:ext cx="1079500" cy="1079500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039812" y="1928812"/>
              <a:ext cx="36513" cy="36513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1368267" y="1425179"/>
            <a:ext cx="6123385" cy="160735"/>
          </a:xfrm>
          <a:prstGeom prst="rect">
            <a:avLst/>
          </a:prstGeom>
          <a:solidFill>
            <a:srgbClr val="E6DCA2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75887" y="2810114"/>
            <a:ext cx="6123385" cy="160735"/>
          </a:xfrm>
          <a:prstGeom prst="rect">
            <a:avLst/>
          </a:prstGeom>
          <a:solidFill>
            <a:srgbClr val="E6DCA2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368267" y="4157663"/>
            <a:ext cx="6123385" cy="160735"/>
          </a:xfrm>
          <a:prstGeom prst="rect">
            <a:avLst/>
          </a:prstGeom>
          <a:solidFill>
            <a:srgbClr val="E6DCA2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63" name="组合 19"/>
          <p:cNvGrpSpPr/>
          <p:nvPr/>
        </p:nvGrpSpPr>
        <p:grpSpPr>
          <a:xfrm>
            <a:off x="1482566" y="607219"/>
            <a:ext cx="809625" cy="809625"/>
            <a:chOff x="520700" y="1409700"/>
            <a:chExt cx="1079500" cy="1079500"/>
          </a:xfrm>
        </p:grpSpPr>
        <p:sp>
          <p:nvSpPr>
            <p:cNvPr id="66" name="椭圆 65"/>
            <p:cNvSpPr/>
            <p:nvPr/>
          </p:nvSpPr>
          <p:spPr>
            <a:xfrm>
              <a:off x="520700" y="1409700"/>
              <a:ext cx="1079500" cy="1079500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039813" y="1928813"/>
              <a:ext cx="36512" cy="365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cxnSp>
        <p:nvCxnSpPr>
          <p:cNvPr id="72" name="直接连接符 71"/>
          <p:cNvCxnSpPr/>
          <p:nvPr/>
        </p:nvCxnSpPr>
        <p:spPr>
          <a:xfrm rot="5400000" flipH="1" flipV="1">
            <a:off x="4293037" y="-1427202"/>
            <a:ext cx="3572" cy="48458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</a:ln>
          <a:effectLst/>
        </p:spPr>
      </p:cxnSp>
      <p:grpSp>
        <p:nvGrpSpPr>
          <p:cNvPr id="75" name="组合 28"/>
          <p:cNvGrpSpPr/>
          <p:nvPr/>
        </p:nvGrpSpPr>
        <p:grpSpPr>
          <a:xfrm>
            <a:off x="1483757" y="608410"/>
            <a:ext cx="809625" cy="809625"/>
            <a:chOff x="520700" y="1409700"/>
            <a:chExt cx="1079500" cy="1079500"/>
          </a:xfrm>
        </p:grpSpPr>
        <p:sp>
          <p:nvSpPr>
            <p:cNvPr id="78" name="椭圆 77"/>
            <p:cNvSpPr/>
            <p:nvPr/>
          </p:nvSpPr>
          <p:spPr>
            <a:xfrm>
              <a:off x="520700" y="1409700"/>
              <a:ext cx="1079500" cy="1079500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039812" y="1928812"/>
              <a:ext cx="36513" cy="36513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84" name="组合 37"/>
          <p:cNvGrpSpPr/>
          <p:nvPr/>
        </p:nvGrpSpPr>
        <p:grpSpPr>
          <a:xfrm>
            <a:off x="1482566" y="1993106"/>
            <a:ext cx="809625" cy="809625"/>
            <a:chOff x="520700" y="3257613"/>
            <a:chExt cx="1079500" cy="1079500"/>
          </a:xfrm>
        </p:grpSpPr>
        <p:sp>
          <p:nvSpPr>
            <p:cNvPr id="87" name="矩形 86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1042988" y="3771963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93" name="组合 38"/>
          <p:cNvGrpSpPr/>
          <p:nvPr/>
        </p:nvGrpSpPr>
        <p:grpSpPr>
          <a:xfrm rot="1800000">
            <a:off x="1742123" y="1847850"/>
            <a:ext cx="809625" cy="809625"/>
            <a:chOff x="520700" y="3257613"/>
            <a:chExt cx="1079500" cy="1079500"/>
          </a:xfrm>
        </p:grpSpPr>
        <p:sp>
          <p:nvSpPr>
            <p:cNvPr id="96" name="矩形 95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42457" y="3772417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02" name="组合 41"/>
          <p:cNvGrpSpPr/>
          <p:nvPr/>
        </p:nvGrpSpPr>
        <p:grpSpPr>
          <a:xfrm rot="3600000">
            <a:off x="2042160" y="1846660"/>
            <a:ext cx="809625" cy="809625"/>
            <a:chOff x="520700" y="3257613"/>
            <a:chExt cx="1079500" cy="1079500"/>
          </a:xfrm>
        </p:grpSpPr>
        <p:sp>
          <p:nvSpPr>
            <p:cNvPr id="105" name="矩形 104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1038388" y="3772203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11" name="组合 44"/>
          <p:cNvGrpSpPr/>
          <p:nvPr/>
        </p:nvGrpSpPr>
        <p:grpSpPr>
          <a:xfrm rot="5400000">
            <a:off x="2292191" y="1991916"/>
            <a:ext cx="809625" cy="809625"/>
            <a:chOff x="520700" y="3257613"/>
            <a:chExt cx="1079500" cy="1079500"/>
          </a:xfrm>
        </p:grpSpPr>
        <p:sp>
          <p:nvSpPr>
            <p:cNvPr id="114" name="矩形 113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1042987" y="3771963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20" name="组合 47"/>
          <p:cNvGrpSpPr/>
          <p:nvPr/>
        </p:nvGrpSpPr>
        <p:grpSpPr>
          <a:xfrm rot="1800000">
            <a:off x="2546985" y="1852613"/>
            <a:ext cx="809625" cy="809625"/>
            <a:chOff x="520700" y="3257613"/>
            <a:chExt cx="1079500" cy="1079500"/>
          </a:xfrm>
        </p:grpSpPr>
        <p:sp>
          <p:nvSpPr>
            <p:cNvPr id="123" name="矩形 122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1042457" y="3772417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29" name="组合 50"/>
          <p:cNvGrpSpPr/>
          <p:nvPr/>
        </p:nvGrpSpPr>
        <p:grpSpPr>
          <a:xfrm rot="3600000">
            <a:off x="2847023" y="1851422"/>
            <a:ext cx="809625" cy="809625"/>
            <a:chOff x="520700" y="3257613"/>
            <a:chExt cx="1079500" cy="1079500"/>
          </a:xfrm>
        </p:grpSpPr>
        <p:sp>
          <p:nvSpPr>
            <p:cNvPr id="132" name="矩形 131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1038388" y="3772203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38" name="组合 53"/>
          <p:cNvGrpSpPr/>
          <p:nvPr/>
        </p:nvGrpSpPr>
        <p:grpSpPr>
          <a:xfrm rot="5400000">
            <a:off x="3097054" y="1996679"/>
            <a:ext cx="809625" cy="809625"/>
            <a:chOff x="520700" y="3257613"/>
            <a:chExt cx="1079500" cy="1079500"/>
          </a:xfrm>
        </p:grpSpPr>
        <p:sp>
          <p:nvSpPr>
            <p:cNvPr id="141" name="矩形 140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1042987" y="3771963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47" name="组合 56"/>
          <p:cNvGrpSpPr/>
          <p:nvPr/>
        </p:nvGrpSpPr>
        <p:grpSpPr>
          <a:xfrm rot="1800000">
            <a:off x="3354229" y="1857375"/>
            <a:ext cx="809625" cy="809625"/>
            <a:chOff x="520700" y="3257613"/>
            <a:chExt cx="1079500" cy="1079500"/>
          </a:xfrm>
        </p:grpSpPr>
        <p:sp>
          <p:nvSpPr>
            <p:cNvPr id="148" name="矩形 147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1042457" y="3772417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0" name="组合 59"/>
          <p:cNvGrpSpPr/>
          <p:nvPr/>
        </p:nvGrpSpPr>
        <p:grpSpPr>
          <a:xfrm rot="3600000">
            <a:off x="3655457" y="1854994"/>
            <a:ext cx="809625" cy="809625"/>
            <a:chOff x="520700" y="3257613"/>
            <a:chExt cx="1079500" cy="1079500"/>
          </a:xfrm>
        </p:grpSpPr>
        <p:sp>
          <p:nvSpPr>
            <p:cNvPr id="151" name="矩形 150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1038388" y="3772204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3" name="组合 62"/>
          <p:cNvGrpSpPr/>
          <p:nvPr/>
        </p:nvGrpSpPr>
        <p:grpSpPr>
          <a:xfrm rot="5400000">
            <a:off x="3904298" y="2001441"/>
            <a:ext cx="809625" cy="809625"/>
            <a:chOff x="520700" y="3257613"/>
            <a:chExt cx="1079500" cy="1079500"/>
          </a:xfrm>
        </p:grpSpPr>
        <p:sp>
          <p:nvSpPr>
            <p:cNvPr id="154" name="矩形 153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1042987" y="3771963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56" name="组合 65"/>
          <p:cNvGrpSpPr/>
          <p:nvPr/>
        </p:nvGrpSpPr>
        <p:grpSpPr>
          <a:xfrm rot="1800000">
            <a:off x="4168616" y="1852613"/>
            <a:ext cx="809625" cy="809625"/>
            <a:chOff x="520700" y="3257613"/>
            <a:chExt cx="1079500" cy="1079500"/>
          </a:xfrm>
        </p:grpSpPr>
        <p:sp>
          <p:nvSpPr>
            <p:cNvPr id="157" name="矩形 156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042457" y="3772417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60" name="组合 68"/>
          <p:cNvGrpSpPr/>
          <p:nvPr/>
        </p:nvGrpSpPr>
        <p:grpSpPr>
          <a:xfrm rot="3600000">
            <a:off x="4469845" y="1851422"/>
            <a:ext cx="809625" cy="809625"/>
            <a:chOff x="520700" y="3257613"/>
            <a:chExt cx="1079500" cy="1079500"/>
          </a:xfrm>
        </p:grpSpPr>
        <p:sp>
          <p:nvSpPr>
            <p:cNvPr id="161" name="矩形 160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1038388" y="3772203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66" name="组合 71"/>
          <p:cNvGrpSpPr/>
          <p:nvPr/>
        </p:nvGrpSpPr>
        <p:grpSpPr>
          <a:xfrm rot="5400000">
            <a:off x="4718685" y="1996679"/>
            <a:ext cx="809625" cy="809625"/>
            <a:chOff x="520700" y="3257613"/>
            <a:chExt cx="1079500" cy="1079500"/>
          </a:xfrm>
        </p:grpSpPr>
        <p:sp>
          <p:nvSpPr>
            <p:cNvPr id="167" name="矩形 166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1042987" y="3771963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71" name="组合 74"/>
          <p:cNvGrpSpPr/>
          <p:nvPr/>
        </p:nvGrpSpPr>
        <p:grpSpPr>
          <a:xfrm rot="1800000">
            <a:off x="4972288" y="1852613"/>
            <a:ext cx="809625" cy="809625"/>
            <a:chOff x="520700" y="3257613"/>
            <a:chExt cx="1079500" cy="1079500"/>
          </a:xfrm>
        </p:grpSpPr>
        <p:sp>
          <p:nvSpPr>
            <p:cNvPr id="172" name="矩形 171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1042456" y="3772417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78" name="组合 77"/>
          <p:cNvGrpSpPr/>
          <p:nvPr/>
        </p:nvGrpSpPr>
        <p:grpSpPr>
          <a:xfrm rot="3600000">
            <a:off x="5273516" y="1851422"/>
            <a:ext cx="809625" cy="809625"/>
            <a:chOff x="520700" y="3257613"/>
            <a:chExt cx="1079500" cy="1079500"/>
          </a:xfrm>
        </p:grpSpPr>
        <p:sp>
          <p:nvSpPr>
            <p:cNvPr id="181" name="矩形 180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1038388" y="3772203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87" name="组合 80"/>
          <p:cNvGrpSpPr/>
          <p:nvPr/>
        </p:nvGrpSpPr>
        <p:grpSpPr>
          <a:xfrm rot="5400000">
            <a:off x="5522357" y="1996679"/>
            <a:ext cx="809625" cy="809625"/>
            <a:chOff x="520700" y="3257613"/>
            <a:chExt cx="1079500" cy="1079500"/>
          </a:xfrm>
        </p:grpSpPr>
        <p:sp>
          <p:nvSpPr>
            <p:cNvPr id="190" name="矩形 189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1042987" y="3771963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4" name="组合 83"/>
          <p:cNvGrpSpPr/>
          <p:nvPr/>
        </p:nvGrpSpPr>
        <p:grpSpPr>
          <a:xfrm rot="1800000">
            <a:off x="5784295" y="1852613"/>
            <a:ext cx="809625" cy="809625"/>
            <a:chOff x="520700" y="3257613"/>
            <a:chExt cx="1079500" cy="1079500"/>
          </a:xfrm>
        </p:grpSpPr>
        <p:sp>
          <p:nvSpPr>
            <p:cNvPr id="195" name="矩形 194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1042456" y="3772417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9" name="组合 86"/>
          <p:cNvGrpSpPr/>
          <p:nvPr/>
        </p:nvGrpSpPr>
        <p:grpSpPr>
          <a:xfrm rot="3600000">
            <a:off x="6085523" y="1851422"/>
            <a:ext cx="809625" cy="809625"/>
            <a:chOff x="520700" y="3257613"/>
            <a:chExt cx="1079500" cy="1079500"/>
          </a:xfrm>
        </p:grpSpPr>
        <p:sp>
          <p:nvSpPr>
            <p:cNvPr id="202" name="矩形 201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1038388" y="3772203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208" name="组合 89"/>
          <p:cNvGrpSpPr/>
          <p:nvPr/>
        </p:nvGrpSpPr>
        <p:grpSpPr>
          <a:xfrm rot="5400000">
            <a:off x="6334364" y="1996679"/>
            <a:ext cx="809625" cy="809625"/>
            <a:chOff x="520700" y="3257613"/>
            <a:chExt cx="1079500" cy="1079500"/>
          </a:xfrm>
        </p:grpSpPr>
        <p:sp>
          <p:nvSpPr>
            <p:cNvPr id="211" name="矩形 210"/>
            <p:cNvSpPr/>
            <p:nvPr/>
          </p:nvSpPr>
          <p:spPr>
            <a:xfrm>
              <a:off x="520700" y="3257613"/>
              <a:ext cx="1079500" cy="1079500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1042987" y="3771963"/>
              <a:ext cx="36513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17" name="矩形 216"/>
          <p:cNvSpPr/>
          <p:nvPr/>
        </p:nvSpPr>
        <p:spPr>
          <a:xfrm rot="1800000">
            <a:off x="1743314" y="1852613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0" name="椭圆 219"/>
          <p:cNvSpPr/>
          <p:nvPr/>
        </p:nvSpPr>
        <p:spPr>
          <a:xfrm rot="1800000">
            <a:off x="2137410" y="2239566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1" name="矩形 220"/>
          <p:cNvSpPr/>
          <p:nvPr/>
        </p:nvSpPr>
        <p:spPr>
          <a:xfrm rot="3600000">
            <a:off x="2043351" y="1851422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2" name="椭圆 221"/>
          <p:cNvSpPr/>
          <p:nvPr/>
        </p:nvSpPr>
        <p:spPr>
          <a:xfrm rot="3600000">
            <a:off x="2439829" y="2239566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3" name="矩形 222"/>
          <p:cNvSpPr/>
          <p:nvPr/>
        </p:nvSpPr>
        <p:spPr>
          <a:xfrm rot="5400000">
            <a:off x="2293382" y="1996679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4" name="椭圆 223"/>
          <p:cNvSpPr/>
          <p:nvPr/>
        </p:nvSpPr>
        <p:spPr>
          <a:xfrm rot="5400000">
            <a:off x="2690456" y="2388990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5" name="矩形 224"/>
          <p:cNvSpPr/>
          <p:nvPr/>
        </p:nvSpPr>
        <p:spPr>
          <a:xfrm rot="1800000">
            <a:off x="2548176" y="185737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6" name="椭圆 225"/>
          <p:cNvSpPr/>
          <p:nvPr/>
        </p:nvSpPr>
        <p:spPr>
          <a:xfrm rot="1800000">
            <a:off x="2942273" y="224432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7" name="矩形 226"/>
          <p:cNvSpPr/>
          <p:nvPr/>
        </p:nvSpPr>
        <p:spPr>
          <a:xfrm rot="3600000">
            <a:off x="2848214" y="185618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8" name="椭圆 227"/>
          <p:cNvSpPr/>
          <p:nvPr/>
        </p:nvSpPr>
        <p:spPr>
          <a:xfrm rot="3600000">
            <a:off x="3244692" y="224432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29" name="矩形 228"/>
          <p:cNvSpPr/>
          <p:nvPr/>
        </p:nvSpPr>
        <p:spPr>
          <a:xfrm rot="5400000">
            <a:off x="3098245" y="2001441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0" name="椭圆 229"/>
          <p:cNvSpPr/>
          <p:nvPr/>
        </p:nvSpPr>
        <p:spPr>
          <a:xfrm rot="5400000">
            <a:off x="3495318" y="2393752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1" name="矩形 230"/>
          <p:cNvSpPr/>
          <p:nvPr/>
        </p:nvSpPr>
        <p:spPr>
          <a:xfrm rot="1800000">
            <a:off x="3355420" y="1862138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2" name="椭圆 231"/>
          <p:cNvSpPr/>
          <p:nvPr/>
        </p:nvSpPr>
        <p:spPr>
          <a:xfrm rot="1800000">
            <a:off x="3749516" y="2247900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3" name="矩形 232"/>
          <p:cNvSpPr/>
          <p:nvPr/>
        </p:nvSpPr>
        <p:spPr>
          <a:xfrm rot="3600000">
            <a:off x="3656648" y="1859756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4" name="椭圆 233"/>
          <p:cNvSpPr/>
          <p:nvPr/>
        </p:nvSpPr>
        <p:spPr>
          <a:xfrm rot="3600000">
            <a:off x="4053126" y="2249091"/>
            <a:ext cx="26194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5" name="矩形 234"/>
          <p:cNvSpPr/>
          <p:nvPr/>
        </p:nvSpPr>
        <p:spPr>
          <a:xfrm rot="5400000">
            <a:off x="3905489" y="2006204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6" name="椭圆 235"/>
          <p:cNvSpPr/>
          <p:nvPr/>
        </p:nvSpPr>
        <p:spPr>
          <a:xfrm rot="5400000">
            <a:off x="4303158" y="239672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7" name="矩形 236"/>
          <p:cNvSpPr/>
          <p:nvPr/>
        </p:nvSpPr>
        <p:spPr>
          <a:xfrm rot="1800000">
            <a:off x="4169807" y="185737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8" name="椭圆 237"/>
          <p:cNvSpPr/>
          <p:nvPr/>
        </p:nvSpPr>
        <p:spPr>
          <a:xfrm rot="1800000">
            <a:off x="4563904" y="224432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39" name="矩形 238"/>
          <p:cNvSpPr/>
          <p:nvPr/>
        </p:nvSpPr>
        <p:spPr>
          <a:xfrm rot="3600000">
            <a:off x="4471035" y="185618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0" name="椭圆 239"/>
          <p:cNvSpPr/>
          <p:nvPr/>
        </p:nvSpPr>
        <p:spPr>
          <a:xfrm rot="3600000">
            <a:off x="4866918" y="2244924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1" name="矩形 240"/>
          <p:cNvSpPr/>
          <p:nvPr/>
        </p:nvSpPr>
        <p:spPr>
          <a:xfrm rot="5400000">
            <a:off x="4719876" y="2001441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2" name="椭圆 241"/>
          <p:cNvSpPr/>
          <p:nvPr/>
        </p:nvSpPr>
        <p:spPr>
          <a:xfrm rot="5400000">
            <a:off x="5117545" y="2393157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3" name="矩形 242"/>
          <p:cNvSpPr/>
          <p:nvPr/>
        </p:nvSpPr>
        <p:spPr>
          <a:xfrm rot="1800000">
            <a:off x="4973479" y="185737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4" name="椭圆 243"/>
          <p:cNvSpPr/>
          <p:nvPr/>
        </p:nvSpPr>
        <p:spPr>
          <a:xfrm rot="1800000">
            <a:off x="5367576" y="224432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5" name="矩形 244"/>
          <p:cNvSpPr/>
          <p:nvPr/>
        </p:nvSpPr>
        <p:spPr>
          <a:xfrm rot="3600000">
            <a:off x="5274707" y="185618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6" name="椭圆 245"/>
          <p:cNvSpPr/>
          <p:nvPr/>
        </p:nvSpPr>
        <p:spPr>
          <a:xfrm rot="3600000">
            <a:off x="5670590" y="2244924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7" name="矩形 246"/>
          <p:cNvSpPr/>
          <p:nvPr/>
        </p:nvSpPr>
        <p:spPr>
          <a:xfrm rot="5400000">
            <a:off x="5523548" y="2001441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8" name="椭圆 247"/>
          <p:cNvSpPr/>
          <p:nvPr/>
        </p:nvSpPr>
        <p:spPr>
          <a:xfrm rot="5400000">
            <a:off x="5921217" y="2393157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9" name="矩形 248"/>
          <p:cNvSpPr/>
          <p:nvPr/>
        </p:nvSpPr>
        <p:spPr>
          <a:xfrm rot="1800000">
            <a:off x="5785485" y="185737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0" name="椭圆 249"/>
          <p:cNvSpPr/>
          <p:nvPr/>
        </p:nvSpPr>
        <p:spPr>
          <a:xfrm rot="1800000">
            <a:off x="6179583" y="224432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1" name="矩形 250"/>
          <p:cNvSpPr/>
          <p:nvPr/>
        </p:nvSpPr>
        <p:spPr>
          <a:xfrm rot="3600000">
            <a:off x="6086714" y="1856185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2" name="椭圆 251"/>
          <p:cNvSpPr/>
          <p:nvPr/>
        </p:nvSpPr>
        <p:spPr>
          <a:xfrm rot="3600000">
            <a:off x="6482596" y="2244924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3" name="矩形 252"/>
          <p:cNvSpPr/>
          <p:nvPr/>
        </p:nvSpPr>
        <p:spPr>
          <a:xfrm rot="5400000">
            <a:off x="6335554" y="2001441"/>
            <a:ext cx="809625" cy="80962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4" name="椭圆 253"/>
          <p:cNvSpPr/>
          <p:nvPr/>
        </p:nvSpPr>
        <p:spPr>
          <a:xfrm rot="5400000">
            <a:off x="6733223" y="2393157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55" name="组合 165"/>
          <p:cNvGrpSpPr/>
          <p:nvPr/>
        </p:nvGrpSpPr>
        <p:grpSpPr>
          <a:xfrm>
            <a:off x="1453991" y="3608785"/>
            <a:ext cx="923925" cy="535781"/>
            <a:chOff x="482600" y="5429250"/>
            <a:chExt cx="1231900" cy="714375"/>
          </a:xfrm>
        </p:grpSpPr>
        <p:sp>
          <p:nvSpPr>
            <p:cNvPr id="256" name="椭圆 255"/>
            <p:cNvSpPr/>
            <p:nvPr/>
          </p:nvSpPr>
          <p:spPr>
            <a:xfrm>
              <a:off x="482600" y="5429250"/>
              <a:ext cx="1231900" cy="714375"/>
            </a:xfrm>
            <a:prstGeom prst="ellipse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57" name="椭圆 256"/>
            <p:cNvSpPr/>
            <p:nvPr/>
          </p:nvSpPr>
          <p:spPr>
            <a:xfrm>
              <a:off x="1071563" y="5759450"/>
              <a:ext cx="36512" cy="34925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58" name="椭圆 257"/>
          <p:cNvSpPr/>
          <p:nvPr/>
        </p:nvSpPr>
        <p:spPr>
          <a:xfrm rot="16200000">
            <a:off x="2025491" y="3413523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9" name="椭圆 258"/>
          <p:cNvSpPr/>
          <p:nvPr/>
        </p:nvSpPr>
        <p:spPr>
          <a:xfrm rot="16200000">
            <a:off x="2466023" y="367426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0" name="椭圆 259"/>
          <p:cNvSpPr/>
          <p:nvPr/>
        </p:nvSpPr>
        <p:spPr>
          <a:xfrm>
            <a:off x="2576751" y="3602832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1" name="椭圆 260"/>
          <p:cNvSpPr/>
          <p:nvPr/>
        </p:nvSpPr>
        <p:spPr>
          <a:xfrm>
            <a:off x="3018473" y="3849291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2" name="椭圆 261"/>
          <p:cNvSpPr/>
          <p:nvPr/>
        </p:nvSpPr>
        <p:spPr>
          <a:xfrm rot="16200000">
            <a:off x="3148251" y="3413523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3" name="椭圆 262"/>
          <p:cNvSpPr/>
          <p:nvPr/>
        </p:nvSpPr>
        <p:spPr>
          <a:xfrm rot="16200000">
            <a:off x="3589377" y="3674865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4" name="椭圆 263"/>
          <p:cNvSpPr/>
          <p:nvPr/>
        </p:nvSpPr>
        <p:spPr>
          <a:xfrm>
            <a:off x="3728085" y="3608785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5" name="椭圆 264"/>
          <p:cNvSpPr/>
          <p:nvPr/>
        </p:nvSpPr>
        <p:spPr>
          <a:xfrm>
            <a:off x="4169808" y="3856435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6" name="椭圆 265"/>
          <p:cNvSpPr/>
          <p:nvPr/>
        </p:nvSpPr>
        <p:spPr>
          <a:xfrm rot="16200000">
            <a:off x="4299585" y="3413523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7" name="椭圆 266"/>
          <p:cNvSpPr/>
          <p:nvPr/>
        </p:nvSpPr>
        <p:spPr>
          <a:xfrm rot="16200000">
            <a:off x="4740712" y="3674865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8" name="椭圆 267"/>
          <p:cNvSpPr/>
          <p:nvPr/>
        </p:nvSpPr>
        <p:spPr>
          <a:xfrm>
            <a:off x="4882991" y="3602832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9" name="椭圆 268"/>
          <p:cNvSpPr/>
          <p:nvPr/>
        </p:nvSpPr>
        <p:spPr>
          <a:xfrm>
            <a:off x="5324714" y="3849291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0" name="椭圆 269"/>
          <p:cNvSpPr/>
          <p:nvPr/>
        </p:nvSpPr>
        <p:spPr>
          <a:xfrm rot="16200000">
            <a:off x="5454491" y="3406379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1" name="椭圆 270"/>
          <p:cNvSpPr/>
          <p:nvPr/>
        </p:nvSpPr>
        <p:spPr>
          <a:xfrm rot="16200000">
            <a:off x="5895618" y="3667721"/>
            <a:ext cx="26194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2" name="椭圆 271"/>
          <p:cNvSpPr/>
          <p:nvPr/>
        </p:nvSpPr>
        <p:spPr>
          <a:xfrm>
            <a:off x="6005751" y="3602832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3" name="椭圆 272"/>
          <p:cNvSpPr/>
          <p:nvPr/>
        </p:nvSpPr>
        <p:spPr>
          <a:xfrm>
            <a:off x="6447473" y="3849291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4" name="椭圆 273"/>
          <p:cNvSpPr/>
          <p:nvPr/>
        </p:nvSpPr>
        <p:spPr>
          <a:xfrm rot="13500000">
            <a:off x="1695689" y="3498057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5" name="椭圆 274"/>
          <p:cNvSpPr/>
          <p:nvPr/>
        </p:nvSpPr>
        <p:spPr>
          <a:xfrm rot="13500000">
            <a:off x="2143364" y="3762375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6" name="椭圆 275"/>
          <p:cNvSpPr/>
          <p:nvPr/>
        </p:nvSpPr>
        <p:spPr>
          <a:xfrm rot="8100000" flipV="1">
            <a:off x="2352914" y="3500438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7" name="椭圆 276"/>
          <p:cNvSpPr/>
          <p:nvPr/>
        </p:nvSpPr>
        <p:spPr>
          <a:xfrm rot="8100000" flipV="1">
            <a:off x="2800589" y="3744516"/>
            <a:ext cx="27385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8" name="椭圆 277"/>
          <p:cNvSpPr/>
          <p:nvPr/>
        </p:nvSpPr>
        <p:spPr>
          <a:xfrm rot="13500000">
            <a:off x="2831545" y="3501629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9" name="椭圆 278"/>
          <p:cNvSpPr/>
          <p:nvPr/>
        </p:nvSpPr>
        <p:spPr>
          <a:xfrm rot="13500000">
            <a:off x="3280410" y="3765948"/>
            <a:ext cx="26194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0" name="椭圆 279"/>
          <p:cNvSpPr/>
          <p:nvPr/>
        </p:nvSpPr>
        <p:spPr>
          <a:xfrm rot="8100000" flipV="1">
            <a:off x="3489960" y="3504010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1" name="椭圆 280"/>
          <p:cNvSpPr/>
          <p:nvPr/>
        </p:nvSpPr>
        <p:spPr>
          <a:xfrm rot="8100000" flipV="1">
            <a:off x="3937635" y="3748088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2" name="椭圆 281"/>
          <p:cNvSpPr/>
          <p:nvPr/>
        </p:nvSpPr>
        <p:spPr>
          <a:xfrm rot="13500000">
            <a:off x="3975735" y="3502819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3" name="椭圆 282"/>
          <p:cNvSpPr/>
          <p:nvPr/>
        </p:nvSpPr>
        <p:spPr>
          <a:xfrm rot="13500000">
            <a:off x="4424601" y="3765948"/>
            <a:ext cx="26194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4" name="椭圆 283"/>
          <p:cNvSpPr/>
          <p:nvPr/>
        </p:nvSpPr>
        <p:spPr>
          <a:xfrm rot="8100000" flipV="1">
            <a:off x="4634151" y="3504010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5" name="椭圆 284"/>
          <p:cNvSpPr/>
          <p:nvPr/>
        </p:nvSpPr>
        <p:spPr>
          <a:xfrm rot="8100000" flipV="1">
            <a:off x="5081826" y="3749279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6" name="椭圆 285"/>
          <p:cNvSpPr/>
          <p:nvPr/>
        </p:nvSpPr>
        <p:spPr>
          <a:xfrm rot="13500000">
            <a:off x="5135404" y="3501629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7" name="椭圆 286"/>
          <p:cNvSpPr/>
          <p:nvPr/>
        </p:nvSpPr>
        <p:spPr>
          <a:xfrm rot="13500000">
            <a:off x="5584270" y="3765948"/>
            <a:ext cx="26194" cy="2619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8" name="椭圆 287"/>
          <p:cNvSpPr/>
          <p:nvPr/>
        </p:nvSpPr>
        <p:spPr>
          <a:xfrm rot="8100000" flipV="1">
            <a:off x="5793820" y="3504010"/>
            <a:ext cx="923925" cy="535781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89" name="椭圆 288"/>
          <p:cNvSpPr/>
          <p:nvPr/>
        </p:nvSpPr>
        <p:spPr>
          <a:xfrm rot="8100000" flipV="1">
            <a:off x="6241495" y="3748088"/>
            <a:ext cx="27385" cy="27385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0" name="任意多边形 289"/>
          <p:cNvSpPr/>
          <p:nvPr/>
        </p:nvSpPr>
        <p:spPr>
          <a:xfrm>
            <a:off x="1911191" y="3670697"/>
            <a:ext cx="4557713" cy="201216"/>
          </a:xfrm>
          <a:custGeom>
            <a:avLst/>
            <a:gdLst>
              <a:gd name="connsiteX0" fmla="*/ 0 w 6076950"/>
              <a:gd name="connsiteY0" fmla="*/ 258233 h 267758"/>
              <a:gd name="connsiteX1" fmla="*/ 323850 w 6076950"/>
              <a:gd name="connsiteY1" fmla="*/ 131233 h 267758"/>
              <a:gd name="connsiteX2" fmla="*/ 762000 w 6076950"/>
              <a:gd name="connsiteY2" fmla="*/ 23283 h 267758"/>
              <a:gd name="connsiteX3" fmla="*/ 1206500 w 6076950"/>
              <a:gd name="connsiteY3" fmla="*/ 105833 h 267758"/>
              <a:gd name="connsiteX4" fmla="*/ 1504950 w 6076950"/>
              <a:gd name="connsiteY4" fmla="*/ 258233 h 267758"/>
              <a:gd name="connsiteX5" fmla="*/ 1854200 w 6076950"/>
              <a:gd name="connsiteY5" fmla="*/ 143933 h 267758"/>
              <a:gd name="connsiteX6" fmla="*/ 2260600 w 6076950"/>
              <a:gd name="connsiteY6" fmla="*/ 10583 h 267758"/>
              <a:gd name="connsiteX7" fmla="*/ 2736850 w 6076950"/>
              <a:gd name="connsiteY7" fmla="*/ 118533 h 267758"/>
              <a:gd name="connsiteX8" fmla="*/ 3035300 w 6076950"/>
              <a:gd name="connsiteY8" fmla="*/ 264583 h 267758"/>
              <a:gd name="connsiteX9" fmla="*/ 3359150 w 6076950"/>
              <a:gd name="connsiteY9" fmla="*/ 137583 h 267758"/>
              <a:gd name="connsiteX10" fmla="*/ 3797300 w 6076950"/>
              <a:gd name="connsiteY10" fmla="*/ 10583 h 267758"/>
              <a:gd name="connsiteX11" fmla="*/ 4260850 w 6076950"/>
              <a:gd name="connsiteY11" fmla="*/ 124883 h 267758"/>
              <a:gd name="connsiteX12" fmla="*/ 4572000 w 6076950"/>
              <a:gd name="connsiteY12" fmla="*/ 251883 h 267758"/>
              <a:gd name="connsiteX13" fmla="*/ 4914900 w 6076950"/>
              <a:gd name="connsiteY13" fmla="*/ 150283 h 267758"/>
              <a:gd name="connsiteX14" fmla="*/ 5340350 w 6076950"/>
              <a:gd name="connsiteY14" fmla="*/ 4233 h 267758"/>
              <a:gd name="connsiteX15" fmla="*/ 5803900 w 6076950"/>
              <a:gd name="connsiteY15" fmla="*/ 124883 h 267758"/>
              <a:gd name="connsiteX16" fmla="*/ 6076950 w 6076950"/>
              <a:gd name="connsiteY16" fmla="*/ 264583 h 2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76950" h="267758">
                <a:moveTo>
                  <a:pt x="0" y="258233"/>
                </a:moveTo>
                <a:cubicBezTo>
                  <a:pt x="98425" y="214312"/>
                  <a:pt x="196850" y="170391"/>
                  <a:pt x="323850" y="131233"/>
                </a:cubicBezTo>
                <a:cubicBezTo>
                  <a:pt x="450850" y="92075"/>
                  <a:pt x="614892" y="27516"/>
                  <a:pt x="762000" y="23283"/>
                </a:cubicBezTo>
                <a:cubicBezTo>
                  <a:pt x="909108" y="19050"/>
                  <a:pt x="1082675" y="66675"/>
                  <a:pt x="1206500" y="105833"/>
                </a:cubicBezTo>
                <a:cubicBezTo>
                  <a:pt x="1330325" y="144991"/>
                  <a:pt x="1397000" y="251883"/>
                  <a:pt x="1504950" y="258233"/>
                </a:cubicBezTo>
                <a:cubicBezTo>
                  <a:pt x="1612900" y="264583"/>
                  <a:pt x="1854200" y="143933"/>
                  <a:pt x="1854200" y="143933"/>
                </a:cubicBezTo>
                <a:cubicBezTo>
                  <a:pt x="1980142" y="102658"/>
                  <a:pt x="2113492" y="14816"/>
                  <a:pt x="2260600" y="10583"/>
                </a:cubicBezTo>
                <a:cubicBezTo>
                  <a:pt x="2407708" y="6350"/>
                  <a:pt x="2607734" y="76200"/>
                  <a:pt x="2736850" y="118533"/>
                </a:cubicBezTo>
                <a:cubicBezTo>
                  <a:pt x="2865966" y="160866"/>
                  <a:pt x="2931583" y="261408"/>
                  <a:pt x="3035300" y="264583"/>
                </a:cubicBezTo>
                <a:cubicBezTo>
                  <a:pt x="3139017" y="267758"/>
                  <a:pt x="3232150" y="179916"/>
                  <a:pt x="3359150" y="137583"/>
                </a:cubicBezTo>
                <a:cubicBezTo>
                  <a:pt x="3486150" y="95250"/>
                  <a:pt x="3647017" y="12700"/>
                  <a:pt x="3797300" y="10583"/>
                </a:cubicBezTo>
                <a:cubicBezTo>
                  <a:pt x="3947583" y="8466"/>
                  <a:pt x="4131733" y="84666"/>
                  <a:pt x="4260850" y="124883"/>
                </a:cubicBezTo>
                <a:cubicBezTo>
                  <a:pt x="4389967" y="165100"/>
                  <a:pt x="4462992" y="247650"/>
                  <a:pt x="4572000" y="251883"/>
                </a:cubicBezTo>
                <a:cubicBezTo>
                  <a:pt x="4681008" y="256116"/>
                  <a:pt x="4786842" y="191558"/>
                  <a:pt x="4914900" y="150283"/>
                </a:cubicBezTo>
                <a:cubicBezTo>
                  <a:pt x="5042958" y="109008"/>
                  <a:pt x="5192183" y="8466"/>
                  <a:pt x="5340350" y="4233"/>
                </a:cubicBezTo>
                <a:cubicBezTo>
                  <a:pt x="5488517" y="0"/>
                  <a:pt x="5681133" y="81491"/>
                  <a:pt x="5803900" y="124883"/>
                </a:cubicBezTo>
                <a:cubicBezTo>
                  <a:pt x="5926667" y="168275"/>
                  <a:pt x="6001808" y="216429"/>
                  <a:pt x="6076950" y="264583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1" name="任意多边形 290"/>
          <p:cNvSpPr/>
          <p:nvPr/>
        </p:nvSpPr>
        <p:spPr>
          <a:xfrm>
            <a:off x="1887379" y="2214563"/>
            <a:ext cx="4866085" cy="202406"/>
          </a:xfrm>
          <a:custGeom>
            <a:avLst/>
            <a:gdLst>
              <a:gd name="connsiteX0" fmla="*/ 0 w 6487064"/>
              <a:gd name="connsiteY0" fmla="*/ 234350 h 270294"/>
              <a:gd name="connsiteX1" fmla="*/ 345057 w 6487064"/>
              <a:gd name="connsiteY1" fmla="*/ 35943 h 270294"/>
              <a:gd name="connsiteX2" fmla="*/ 759125 w 6487064"/>
              <a:gd name="connsiteY2" fmla="*/ 53196 h 270294"/>
              <a:gd name="connsiteX3" fmla="*/ 1095555 w 6487064"/>
              <a:gd name="connsiteY3" fmla="*/ 260229 h 270294"/>
              <a:gd name="connsiteX4" fmla="*/ 1431985 w 6487064"/>
              <a:gd name="connsiteY4" fmla="*/ 44569 h 270294"/>
              <a:gd name="connsiteX5" fmla="*/ 1820174 w 6487064"/>
              <a:gd name="connsiteY5" fmla="*/ 44569 h 270294"/>
              <a:gd name="connsiteX6" fmla="*/ 2173857 w 6487064"/>
              <a:gd name="connsiteY6" fmla="*/ 260229 h 270294"/>
              <a:gd name="connsiteX7" fmla="*/ 2510287 w 6487064"/>
              <a:gd name="connsiteY7" fmla="*/ 53196 h 270294"/>
              <a:gd name="connsiteX8" fmla="*/ 2915728 w 6487064"/>
              <a:gd name="connsiteY8" fmla="*/ 53196 h 270294"/>
              <a:gd name="connsiteX9" fmla="*/ 3252159 w 6487064"/>
              <a:gd name="connsiteY9" fmla="*/ 260229 h 270294"/>
              <a:gd name="connsiteX10" fmla="*/ 3588589 w 6487064"/>
              <a:gd name="connsiteY10" fmla="*/ 35943 h 270294"/>
              <a:gd name="connsiteX11" fmla="*/ 4002657 w 6487064"/>
              <a:gd name="connsiteY11" fmla="*/ 44569 h 270294"/>
              <a:gd name="connsiteX12" fmla="*/ 4330460 w 6487064"/>
              <a:gd name="connsiteY12" fmla="*/ 268856 h 270294"/>
              <a:gd name="connsiteX13" fmla="*/ 4666891 w 6487064"/>
              <a:gd name="connsiteY13" fmla="*/ 53196 h 270294"/>
              <a:gd name="connsiteX14" fmla="*/ 5080959 w 6487064"/>
              <a:gd name="connsiteY14" fmla="*/ 53196 h 270294"/>
              <a:gd name="connsiteX15" fmla="*/ 5417389 w 6487064"/>
              <a:gd name="connsiteY15" fmla="*/ 268856 h 270294"/>
              <a:gd name="connsiteX16" fmla="*/ 5762445 w 6487064"/>
              <a:gd name="connsiteY16" fmla="*/ 53196 h 270294"/>
              <a:gd name="connsiteX17" fmla="*/ 6150634 w 6487064"/>
              <a:gd name="connsiteY17" fmla="*/ 53196 h 270294"/>
              <a:gd name="connsiteX18" fmla="*/ 6487064 w 6487064"/>
              <a:gd name="connsiteY18" fmla="*/ 251603 h 27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87064" h="270294">
                <a:moveTo>
                  <a:pt x="0" y="234350"/>
                </a:moveTo>
                <a:cubicBezTo>
                  <a:pt x="109268" y="150242"/>
                  <a:pt x="218536" y="66135"/>
                  <a:pt x="345057" y="35943"/>
                </a:cubicBezTo>
                <a:cubicBezTo>
                  <a:pt x="471578" y="5751"/>
                  <a:pt x="634042" y="15815"/>
                  <a:pt x="759125" y="53196"/>
                </a:cubicBezTo>
                <a:cubicBezTo>
                  <a:pt x="884208" y="90577"/>
                  <a:pt x="983412" y="261667"/>
                  <a:pt x="1095555" y="260229"/>
                </a:cubicBezTo>
                <a:cubicBezTo>
                  <a:pt x="1207698" y="258791"/>
                  <a:pt x="1311215" y="80512"/>
                  <a:pt x="1431985" y="44569"/>
                </a:cubicBezTo>
                <a:cubicBezTo>
                  <a:pt x="1552755" y="8626"/>
                  <a:pt x="1696529" y="8626"/>
                  <a:pt x="1820174" y="44569"/>
                </a:cubicBezTo>
                <a:cubicBezTo>
                  <a:pt x="1943819" y="80512"/>
                  <a:pt x="2058838" y="258791"/>
                  <a:pt x="2173857" y="260229"/>
                </a:cubicBezTo>
                <a:cubicBezTo>
                  <a:pt x="2288876" y="261667"/>
                  <a:pt x="2386642" y="87701"/>
                  <a:pt x="2510287" y="53196"/>
                </a:cubicBezTo>
                <a:cubicBezTo>
                  <a:pt x="2633932" y="18691"/>
                  <a:pt x="2792083" y="18691"/>
                  <a:pt x="2915728" y="53196"/>
                </a:cubicBezTo>
                <a:cubicBezTo>
                  <a:pt x="3039373" y="87701"/>
                  <a:pt x="3140016" y="263104"/>
                  <a:pt x="3252159" y="260229"/>
                </a:cubicBezTo>
                <a:cubicBezTo>
                  <a:pt x="3364302" y="257354"/>
                  <a:pt x="3463506" y="71886"/>
                  <a:pt x="3588589" y="35943"/>
                </a:cubicBezTo>
                <a:cubicBezTo>
                  <a:pt x="3713672" y="0"/>
                  <a:pt x="3879012" y="5750"/>
                  <a:pt x="4002657" y="44569"/>
                </a:cubicBezTo>
                <a:cubicBezTo>
                  <a:pt x="4126302" y="83388"/>
                  <a:pt x="4219754" y="267418"/>
                  <a:pt x="4330460" y="268856"/>
                </a:cubicBezTo>
                <a:cubicBezTo>
                  <a:pt x="4441166" y="270294"/>
                  <a:pt x="4541808" y="89139"/>
                  <a:pt x="4666891" y="53196"/>
                </a:cubicBezTo>
                <a:cubicBezTo>
                  <a:pt x="4791974" y="17253"/>
                  <a:pt x="4955876" y="17253"/>
                  <a:pt x="5080959" y="53196"/>
                </a:cubicBezTo>
                <a:cubicBezTo>
                  <a:pt x="5206042" y="89139"/>
                  <a:pt x="5303808" y="268856"/>
                  <a:pt x="5417389" y="268856"/>
                </a:cubicBezTo>
                <a:cubicBezTo>
                  <a:pt x="5530970" y="268856"/>
                  <a:pt x="5640237" y="89139"/>
                  <a:pt x="5762445" y="53196"/>
                </a:cubicBezTo>
                <a:cubicBezTo>
                  <a:pt x="5884653" y="17253"/>
                  <a:pt x="6029864" y="20128"/>
                  <a:pt x="6150634" y="53196"/>
                </a:cubicBezTo>
                <a:cubicBezTo>
                  <a:pt x="6271404" y="86264"/>
                  <a:pt x="6379234" y="168933"/>
                  <a:pt x="6487064" y="251603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92" name="图片 291" descr="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5179" y="245269"/>
            <a:ext cx="1730693" cy="10358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29844 0.000000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93 L 0.529688 -0.001389 " pathEditMode="relative" rAng="0" ptsTypes="">
                                      <p:cBhvr>
                                        <p:cTn id="1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9000"/>
                            </p:stCondLst>
                            <p:childTnLst>
                              <p:par>
                                <p:cTn id="20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5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0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500"/>
                            </p:stCondLst>
                            <p:childTnLst>
                              <p:par>
                                <p:cTn id="3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500"/>
                            </p:stCondLst>
                            <p:childTnLst>
                              <p:par>
                                <p:cTn id="37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000"/>
                            </p:stCondLst>
                            <p:childTnLst>
                              <p:par>
                                <p:cTn id="37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7000"/>
                            </p:stCondLst>
                            <p:childTnLst>
                              <p:par>
                                <p:cTn id="39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7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ldLvl="0" animBg="1"/>
      <p:bldP spid="217" grpId="1" bldLvl="0" animBg="1"/>
      <p:bldP spid="220" grpId="0" bldLvl="0" animBg="1"/>
      <p:bldP spid="221" grpId="0" bldLvl="0" animBg="1"/>
      <p:bldP spid="221" grpId="1" bldLvl="0" animBg="1"/>
      <p:bldP spid="222" grpId="0" bldLvl="0" animBg="1"/>
      <p:bldP spid="223" grpId="0" bldLvl="0" animBg="1"/>
      <p:bldP spid="223" grpId="1" bldLvl="0" animBg="1"/>
      <p:bldP spid="224" grpId="0" bldLvl="0" animBg="1"/>
      <p:bldP spid="225" grpId="0" bldLvl="0" animBg="1"/>
      <p:bldP spid="225" grpId="1" bldLvl="0" animBg="1"/>
      <p:bldP spid="226" grpId="0" bldLvl="0" animBg="1"/>
      <p:bldP spid="227" grpId="0" bldLvl="0" animBg="1"/>
      <p:bldP spid="227" grpId="1" bldLvl="0" animBg="1"/>
      <p:bldP spid="228" grpId="0" bldLvl="0" animBg="1"/>
      <p:bldP spid="229" grpId="0" bldLvl="0" animBg="1"/>
      <p:bldP spid="229" grpId="1" bldLvl="0" animBg="1"/>
      <p:bldP spid="230" grpId="0" bldLvl="0" animBg="1"/>
      <p:bldP spid="231" grpId="0" bldLvl="0" animBg="1"/>
      <p:bldP spid="231" grpId="1" bldLvl="0" animBg="1"/>
      <p:bldP spid="232" grpId="0" bldLvl="0" animBg="1"/>
      <p:bldP spid="233" grpId="0" bldLvl="0" animBg="1"/>
      <p:bldP spid="233" grpId="1" bldLvl="0" animBg="1"/>
      <p:bldP spid="234" grpId="0" bldLvl="0" animBg="1"/>
      <p:bldP spid="235" grpId="0" bldLvl="0" animBg="1"/>
      <p:bldP spid="235" grpId="1" bldLvl="0" animBg="1"/>
      <p:bldP spid="236" grpId="0" bldLvl="0" animBg="1"/>
      <p:bldP spid="237" grpId="0" bldLvl="0" animBg="1"/>
      <p:bldP spid="237" grpId="1" bldLvl="0" animBg="1"/>
      <p:bldP spid="238" grpId="0" bldLvl="0" animBg="1"/>
      <p:bldP spid="239" grpId="0" bldLvl="0" animBg="1"/>
      <p:bldP spid="239" grpId="1" bldLvl="0" animBg="1"/>
      <p:bldP spid="240" grpId="0" bldLvl="0" animBg="1"/>
      <p:bldP spid="241" grpId="0" bldLvl="0" animBg="1"/>
      <p:bldP spid="241" grpId="1" bldLvl="0" animBg="1"/>
      <p:bldP spid="242" grpId="0" bldLvl="0" animBg="1"/>
      <p:bldP spid="243" grpId="0" bldLvl="0" animBg="1"/>
      <p:bldP spid="243" grpId="1" bldLvl="0" animBg="1"/>
      <p:bldP spid="244" grpId="0" bldLvl="0" animBg="1"/>
      <p:bldP spid="245" grpId="0" bldLvl="0" animBg="1"/>
      <p:bldP spid="245" grpId="1" bldLvl="0" animBg="1"/>
      <p:bldP spid="246" grpId="0" bldLvl="0" animBg="1"/>
      <p:bldP spid="247" grpId="0" bldLvl="0" animBg="1"/>
      <p:bldP spid="247" grpId="1" bldLvl="0" animBg="1"/>
      <p:bldP spid="248" grpId="0" bldLvl="0" animBg="1"/>
      <p:bldP spid="249" grpId="0" bldLvl="0" animBg="1"/>
      <p:bldP spid="249" grpId="1" bldLvl="0" animBg="1"/>
      <p:bldP spid="250" grpId="0" bldLvl="0" animBg="1"/>
      <p:bldP spid="251" grpId="0" bldLvl="0" animBg="1"/>
      <p:bldP spid="251" grpId="1" bldLvl="0" animBg="1"/>
      <p:bldP spid="252" grpId="0" bldLvl="0" animBg="1"/>
      <p:bldP spid="253" grpId="0" bldLvl="0" animBg="1"/>
      <p:bldP spid="254" grpId="0" bldLvl="0" animBg="1"/>
      <p:bldP spid="258" grpId="0" bldLvl="0" animBg="1"/>
      <p:bldP spid="258" grpId="1" bldLvl="0" animBg="1"/>
      <p:bldP spid="259" grpId="0" bldLvl="0" animBg="1"/>
      <p:bldP spid="260" grpId="0" bldLvl="0" animBg="1"/>
      <p:bldP spid="260" grpId="1" bldLvl="0" animBg="1"/>
      <p:bldP spid="261" grpId="0" bldLvl="0" animBg="1"/>
      <p:bldP spid="262" grpId="0" bldLvl="0" animBg="1"/>
      <p:bldP spid="262" grpId="1" bldLvl="0" animBg="1"/>
      <p:bldP spid="263" grpId="0" bldLvl="0" animBg="1"/>
      <p:bldP spid="264" grpId="0" bldLvl="0" animBg="1"/>
      <p:bldP spid="264" grpId="1" bldLvl="0" animBg="1"/>
      <p:bldP spid="265" grpId="0" bldLvl="0" animBg="1"/>
      <p:bldP spid="266" grpId="0" bldLvl="0" animBg="1"/>
      <p:bldP spid="266" grpId="1" bldLvl="0" animBg="1"/>
      <p:bldP spid="267" grpId="0" bldLvl="0" animBg="1"/>
      <p:bldP spid="268" grpId="0" bldLvl="0" animBg="1"/>
      <p:bldP spid="268" grpId="1" bldLvl="0" animBg="1"/>
      <p:bldP spid="269" grpId="0" bldLvl="0" animBg="1"/>
      <p:bldP spid="270" grpId="0" bldLvl="0" animBg="1"/>
      <p:bldP spid="270" grpId="1" bldLvl="0" animBg="1"/>
      <p:bldP spid="271" grpId="0" bldLvl="0" animBg="1"/>
      <p:bldP spid="272" grpId="0" bldLvl="0" animBg="1"/>
      <p:bldP spid="273" grpId="0" bldLvl="0" animBg="1"/>
      <p:bldP spid="274" grpId="0" bldLvl="0" animBg="1"/>
      <p:bldP spid="274" grpId="1" bldLvl="0" animBg="1"/>
      <p:bldP spid="275" grpId="0" bldLvl="0" animBg="1"/>
      <p:bldP spid="276" grpId="0" bldLvl="0" animBg="1"/>
      <p:bldP spid="276" grpId="1" bldLvl="0" animBg="1"/>
      <p:bldP spid="277" grpId="0" bldLvl="0" animBg="1"/>
      <p:bldP spid="278" grpId="0" bldLvl="0" animBg="1"/>
      <p:bldP spid="278" grpId="1" bldLvl="0" animBg="1"/>
      <p:bldP spid="279" grpId="0" bldLvl="0" animBg="1"/>
      <p:bldP spid="280" grpId="0" bldLvl="0" animBg="1"/>
      <p:bldP spid="280" grpId="1" bldLvl="0" animBg="1"/>
      <p:bldP spid="281" grpId="0" bldLvl="0" animBg="1"/>
      <p:bldP spid="282" grpId="0" bldLvl="0" animBg="1"/>
      <p:bldP spid="282" grpId="1" bldLvl="0" animBg="1"/>
      <p:bldP spid="283" grpId="0" bldLvl="0" animBg="1"/>
      <p:bldP spid="284" grpId="0" bldLvl="0" animBg="1"/>
      <p:bldP spid="284" grpId="1" bldLvl="0" animBg="1"/>
      <p:bldP spid="285" grpId="0" bldLvl="0" animBg="1"/>
      <p:bldP spid="286" grpId="0" bldLvl="0" animBg="1"/>
      <p:bldP spid="286" grpId="1" bldLvl="0" animBg="1"/>
      <p:bldP spid="287" grpId="0" bldLvl="0" animBg="1"/>
      <p:bldP spid="288" grpId="0" bldLvl="0" animBg="1"/>
      <p:bldP spid="288" grpId="1" bldLvl="0" animBg="1"/>
      <p:bldP spid="28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16"/>
          <p:cNvGrpSpPr/>
          <p:nvPr/>
        </p:nvGrpSpPr>
        <p:grpSpPr>
          <a:xfrm>
            <a:off x="678656" y="1104424"/>
            <a:ext cx="3906441" cy="1273969"/>
            <a:chOff x="905356" y="686141"/>
            <a:chExt cx="5208401" cy="1698058"/>
          </a:xfrm>
        </p:grpSpPr>
        <p:pic>
          <p:nvPicPr>
            <p:cNvPr id="35842" name="图片 7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356" y="686141"/>
              <a:ext cx="1698042" cy="169805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5843" name="组合 4"/>
            <p:cNvGrpSpPr/>
            <p:nvPr/>
          </p:nvGrpSpPr>
          <p:grpSpPr>
            <a:xfrm>
              <a:off x="2680117" y="1062253"/>
              <a:ext cx="3433640" cy="655418"/>
              <a:chOff x="4263634" y="2492472"/>
              <a:chExt cx="2804077" cy="1341248"/>
            </a:xfrm>
          </p:grpSpPr>
          <p:sp>
            <p:nvSpPr>
              <p:cNvPr id="5" name="圆角矩形标注 4"/>
              <p:cNvSpPr/>
              <p:nvPr/>
            </p:nvSpPr>
            <p:spPr bwMode="auto">
              <a:xfrm flipH="1">
                <a:off x="4263634" y="2492472"/>
                <a:ext cx="2804077" cy="1341248"/>
              </a:xfrm>
              <a:prstGeom prst="wedgeRoundRectCallout">
                <a:avLst>
                  <a:gd name="adj1" fmla="val 57957"/>
                  <a:gd name="adj2" fmla="val -6103"/>
                  <a:gd name="adj3" fmla="val 16667"/>
                </a:avLst>
              </a:prstGeom>
              <a:solidFill>
                <a:srgbClr val="FFFFF5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845" name="文本框 5"/>
              <p:cNvSpPr txBox="1"/>
              <p:nvPr/>
            </p:nvSpPr>
            <p:spPr>
              <a:xfrm flipH="1">
                <a:off x="4334936" y="2580154"/>
                <a:ext cx="2597952" cy="11333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zh-CN" altLang="en-US" sz="2100" b="1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你发现了什么？</a:t>
                </a:r>
              </a:p>
            </p:txBody>
          </p:sp>
        </p:grpSp>
      </p:grpSp>
      <p:grpSp>
        <p:nvGrpSpPr>
          <p:cNvPr id="24579" name="组合 19"/>
          <p:cNvGrpSpPr/>
          <p:nvPr/>
        </p:nvGrpSpPr>
        <p:grpSpPr>
          <a:xfrm>
            <a:off x="1687115" y="2387442"/>
            <a:ext cx="5555694" cy="1555195"/>
            <a:chOff x="1051719" y="2375865"/>
            <a:chExt cx="7409068" cy="2074400"/>
          </a:xfrm>
          <a:solidFill>
            <a:srgbClr val="FFFFF5"/>
          </a:solidFill>
        </p:grpSpPr>
        <p:sp>
          <p:nvSpPr>
            <p:cNvPr id="19" name="矩形 18"/>
            <p:cNvSpPr/>
            <p:nvPr/>
          </p:nvSpPr>
          <p:spPr>
            <a:xfrm>
              <a:off x="1051719" y="2679513"/>
              <a:ext cx="7203922" cy="1770752"/>
            </a:xfrm>
            <a:prstGeom prst="rect">
              <a:avLst/>
            </a:prstGeom>
            <a:grpFill/>
            <a:ln w="25400" cap="flat" cmpd="sng" algn="ctr">
              <a:solidFill>
                <a:srgbClr val="FFFFF5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3561" name="文本框 15"/>
            <p:cNvSpPr txBox="1"/>
            <p:nvPr/>
          </p:nvSpPr>
          <p:spPr>
            <a:xfrm flipH="1">
              <a:off x="1193353" y="2375865"/>
              <a:ext cx="7267434" cy="1674955"/>
            </a:xfrm>
            <a:prstGeom prst="rect">
              <a:avLst/>
            </a:prstGeom>
            <a:grpFill/>
            <a:ln w="9525">
              <a:solidFill>
                <a:srgbClr val="FFFFF5"/>
              </a:solidFill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noProof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圆在滚动时，圆心在一条直线上，正方形和椭圆形的中心到图形边上各点的距离不相等，运动的轨迹是波浪形。</a:t>
              </a:r>
            </a:p>
          </p:txBody>
        </p:sp>
      </p:grpSp>
      <p:sp>
        <p:nvSpPr>
          <p:cNvPr id="24584" name="矩形 27"/>
          <p:cNvSpPr/>
          <p:nvPr/>
        </p:nvSpPr>
        <p:spPr>
          <a:xfrm>
            <a:off x="5202794" y="2137649"/>
            <a:ext cx="1897856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行驶起来平稳 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585" name="矩形 28"/>
          <p:cNvSpPr/>
          <p:nvPr/>
        </p:nvSpPr>
        <p:spPr>
          <a:xfrm>
            <a:off x="3001090" y="3585687"/>
            <a:ext cx="2166938" cy="39290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eaLnBrk="0" hangingPunct="0"/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行驶起来不平稳 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143726" y="3585686"/>
            <a:ext cx="2566988" cy="0"/>
          </a:xfrm>
          <a:prstGeom prst="line">
            <a:avLst/>
          </a:prstGeom>
          <a:ln w="25400">
            <a:solidFill>
              <a:srgbClr val="FF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4461510" y="2821781"/>
            <a:ext cx="2566988" cy="0"/>
          </a:xfrm>
          <a:prstGeom prst="line">
            <a:avLst/>
          </a:prstGeom>
          <a:ln w="25400">
            <a:solidFill>
              <a:srgbClr val="FF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8" name="图片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907257" y="1098579"/>
            <a:ext cx="759905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探索圆的各部分名称、特征。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7257" y="1630074"/>
            <a:ext cx="759905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体会圆的特征，掌握圆的画法。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7256" y="2161569"/>
            <a:ext cx="7269480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组织学生通过观察思考、动手操作、讨论等活动，认识圆的各部分名称，体会圆的特征。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7257" y="3108354"/>
            <a:ext cx="7239476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多媒体课件、圆规、图钉、答题纸、三角板、细绳、各种带有圆形面的实物等。 </a:t>
            </a:r>
          </a:p>
        </p:txBody>
      </p:sp>
      <p:pic>
        <p:nvPicPr>
          <p:cNvPr id="2" name="图片 1" descr="2994650471bf386f6471eb8720e6e67e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51634" y="-1905"/>
            <a:ext cx="2630329" cy="1907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2" name="图片 8" descr="1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46347" y="2117408"/>
            <a:ext cx="2537936" cy="2146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Box 9"/>
          <p:cNvSpPr txBox="1"/>
          <p:nvPr/>
        </p:nvSpPr>
        <p:spPr>
          <a:xfrm>
            <a:off x="1074183" y="1114187"/>
            <a:ext cx="5863828" cy="10382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70C0"/>
                </a:solidFill>
              </a14:hiddenFill>
            </a:ext>
          </a:extLst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人们在联欢时，会自然地围成圆形，为什么？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想一想，说一说。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45067" y="2084785"/>
            <a:ext cx="3432572" cy="200739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同一圆的半径都是相等的，当人们围成圆形时，表演者就处于圆心的位置，每个人距离表演者的距离就是相等的，可以让每个人都看的清楚。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54267" y="1925955"/>
            <a:ext cx="1840706" cy="17787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1"/>
          <p:cNvSpPr txBox="1"/>
          <p:nvPr/>
        </p:nvSpPr>
        <p:spPr>
          <a:xfrm>
            <a:off x="1172052" y="1250633"/>
            <a:ext cx="6860381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画一个半径是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1.5cm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的圆，并用字母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1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r,d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lang="en-US" altLang="zh-CN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出它的圆心、半径和直径。</a:t>
            </a:r>
          </a:p>
        </p:txBody>
      </p:sp>
      <p:pic>
        <p:nvPicPr>
          <p:cNvPr id="11" name="图片 10" descr="77bfaf408c54da396917ec621dd9a40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5426" y="2248376"/>
            <a:ext cx="2548890" cy="16192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3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1"/>
          <p:cNvSpPr txBox="1"/>
          <p:nvPr/>
        </p:nvSpPr>
        <p:spPr>
          <a:xfrm>
            <a:off x="1127761" y="1276113"/>
            <a:ext cx="1232297" cy="55364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填表。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65672" y="2196465"/>
          <a:ext cx="5993610" cy="1133476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9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67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半径</a:t>
                      </a:r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2dm</a:t>
                      </a:r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0.6cm</a:t>
                      </a:r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1.8dm</a:t>
                      </a:r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直径</a:t>
                      </a:r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5m</a:t>
                      </a: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10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8.32m</a:t>
                      </a:r>
                      <a:endParaRPr lang="zh-CN" altLang="en-US" sz="21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76" marR="68576" marT="34274" marB="34274"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33413" y="2842975"/>
            <a:ext cx="910828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4dm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3544" y="2275047"/>
            <a:ext cx="910828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2.5m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1521" y="2871550"/>
            <a:ext cx="91082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1.2cm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1646" y="2871550"/>
            <a:ext cx="91082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3.6dm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4394" y="2289334"/>
            <a:ext cx="91201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/>
            <a:r>
              <a:rPr lang="en-US" altLang="zh-CN" sz="2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4.16m</a:t>
            </a:r>
            <a:endParaRPr lang="zh-CN" altLang="en-US" sz="2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5c0212f3a2528cf3cbb6317f5c32d59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4371" y="1129189"/>
            <a:ext cx="3502343" cy="8915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6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0" grpId="0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 descr="http://imgt5.bdstatic.com/it/u=518166827,2933410968&amp;fm=23&amp;gp=0.jpg"/>
          <p:cNvSpPr>
            <a:spLocks noChangeAspect="1"/>
          </p:cNvSpPr>
          <p:nvPr/>
        </p:nvSpPr>
        <p:spPr>
          <a:xfrm>
            <a:off x="47625" y="-102394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106" name="AutoShape 4" descr="http://imgt5.bdstatic.com/it/u=518166827,2933410968&amp;fm=23&amp;gp=0.jpg"/>
          <p:cNvSpPr>
            <a:spLocks noChangeAspect="1"/>
          </p:cNvSpPr>
          <p:nvPr/>
        </p:nvSpPr>
        <p:spPr>
          <a:xfrm>
            <a:off x="142875" y="-7144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108" name="TextBox 42"/>
          <p:cNvSpPr txBox="1"/>
          <p:nvPr/>
        </p:nvSpPr>
        <p:spPr>
          <a:xfrm>
            <a:off x="1057275" y="1183482"/>
            <a:ext cx="7036118" cy="10377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淘气设计了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种自行车的车轮，骑上这样的自行车会怎样？用硬纸板做成下面的图形，试着滚一滚，并与同伴交流。</a:t>
            </a:r>
          </a:p>
        </p:txBody>
      </p:sp>
      <p:pic>
        <p:nvPicPr>
          <p:cNvPr id="47109" name="图片 43" descr="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81100" y="2301717"/>
            <a:ext cx="6493193" cy="18759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t5.bdstatic.com/it/u=518166827,2933410968&amp;fm=23&amp;gp=0.jpg"/>
          <p:cNvSpPr>
            <a:spLocks noChangeAspect="1"/>
          </p:cNvSpPr>
          <p:nvPr/>
        </p:nvSpPr>
        <p:spPr>
          <a:xfrm>
            <a:off x="1123950" y="-48578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154" name="AutoShape 4" descr="http://imgt5.bdstatic.com/it/u=518166827,2933410968&amp;fm=23&amp;gp=0.jpg"/>
          <p:cNvSpPr>
            <a:spLocks noChangeAspect="1"/>
          </p:cNvSpPr>
          <p:nvPr/>
        </p:nvSpPr>
        <p:spPr>
          <a:xfrm>
            <a:off x="1219200" y="46673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264444" y="2659381"/>
            <a:ext cx="6306741" cy="12311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等边三角形、正方形、正五边形、正六边形边上的点到中心点的距离不相等，因此这四种形状的车轮滚动起来不平稳。</a:t>
            </a:r>
          </a:p>
        </p:txBody>
      </p:sp>
      <p:sp>
        <p:nvSpPr>
          <p:cNvPr id="49158" name="TextBox 42"/>
          <p:cNvSpPr txBox="1"/>
          <p:nvPr/>
        </p:nvSpPr>
        <p:spPr>
          <a:xfrm>
            <a:off x="1099185" y="1291114"/>
            <a:ext cx="6949440" cy="152349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淘气设计了</a:t>
            </a: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种自行车的车轮，骑上这样的自行车会怎样？用硬纸板做成下面的图形，试着滚一滚，并与同伴交流。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" name="图片 7" descr="1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1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7"/>
          <p:cNvSpPr txBox="1"/>
          <p:nvPr/>
        </p:nvSpPr>
        <p:spPr>
          <a:xfrm>
            <a:off x="1003459" y="967979"/>
            <a:ext cx="1575197" cy="55364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填一填。</a:t>
            </a:r>
          </a:p>
        </p:txBody>
      </p:sp>
      <p:pic>
        <p:nvPicPr>
          <p:cNvPr id="29701" name="图片 8" descr="22.png"/>
          <p:cNvPicPr>
            <a:picLocks noChangeAspect="1"/>
          </p:cNvPicPr>
          <p:nvPr/>
        </p:nvPicPr>
        <p:blipFill>
          <a:blip r:embed="rId2" cstate="email"/>
          <a:srcRect t="9055"/>
          <a:stretch>
            <a:fillRect/>
          </a:stretch>
        </p:blipFill>
        <p:spPr>
          <a:xfrm>
            <a:off x="1235869" y="1338025"/>
            <a:ext cx="6698456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91001" y="3314463"/>
            <a:ext cx="642938" cy="34647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spc="-225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8cm</a:t>
            </a:r>
            <a:endParaRPr lang="zh-CN" altLang="en-US" sz="1800" spc="-225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810" y="3015616"/>
            <a:ext cx="642938" cy="34528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spc="-225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4cm</a:t>
            </a:r>
            <a:endParaRPr lang="zh-CN" altLang="en-US" sz="1800" spc="-225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5360" y="3015616"/>
            <a:ext cx="642938" cy="34528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spc="-225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3cm</a:t>
            </a:r>
            <a:endParaRPr lang="zh-CN" altLang="en-US" sz="1800" spc="-225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4360" y="3314463"/>
            <a:ext cx="642938" cy="34647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spc="-225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6cm</a:t>
            </a:r>
            <a:endParaRPr lang="zh-CN" altLang="en-US" sz="1800" spc="-225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5647" y="3015616"/>
            <a:ext cx="642938" cy="34528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spc="-225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4cm</a:t>
            </a:r>
            <a:endParaRPr lang="zh-CN" altLang="en-US" sz="1800" spc="-225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1266" y="3302557"/>
            <a:ext cx="642938" cy="34647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800" spc="-225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2cm</a:t>
            </a:r>
            <a:endParaRPr lang="zh-CN" altLang="en-US" sz="1800" spc="-225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3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7" descr="2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8218" y="1285161"/>
            <a:ext cx="5947172" cy="37742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9"/>
          <p:cNvGrpSpPr/>
          <p:nvPr/>
        </p:nvGrpSpPr>
        <p:grpSpPr>
          <a:xfrm>
            <a:off x="1849279" y="1900714"/>
            <a:ext cx="5184934" cy="1834515"/>
            <a:chOff x="3883" y="3991"/>
            <a:chExt cx="10887" cy="3852"/>
          </a:xfrm>
        </p:grpSpPr>
        <p:pic>
          <p:nvPicPr>
            <p:cNvPr id="9" name="图片 8" descr="f48a7838840912c8f04dc206c6611e0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83" y="3991"/>
              <a:ext cx="10887" cy="385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942" y="5057"/>
              <a:ext cx="8165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1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系绳画圆法、实物画圆法等。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" name="图片 7" descr="1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10" descr="2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98270" y="2018824"/>
            <a:ext cx="2456260" cy="230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7" descr="2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2971" y="1183244"/>
            <a:ext cx="5068491" cy="7262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2" name="图片 8" descr="2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4530" y="2158127"/>
            <a:ext cx="1726406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图片 9" descr="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849" y="2018824"/>
            <a:ext cx="2282428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53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53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图片 7" descr="2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5339" y="1021795"/>
            <a:ext cx="5068491" cy="7262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1608059" y="1478043"/>
            <a:ext cx="5636419" cy="139779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18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 圆形的井盖边缘到圆心的距离处处相等，无论井盖怎样旋转，井盖也不会掉到井中。如果井盖是方形的，方形的一边要比其对角线短，一旦井盖翻转，就有可能落入井中。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08059" y="2917270"/>
            <a:ext cx="5636419" cy="106537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18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 水的涟漪是圆形的，是因为物体落入水中的位置就是圆心，这时水受到的力是均匀的，就成等距离向四周扩散，就形成了圆形。</a:t>
            </a:r>
          </a:p>
        </p:txBody>
      </p:sp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17144" y="770572"/>
            <a:ext cx="1905000" cy="391478"/>
          </a:xfrm>
          <a:prstGeom prst="rect">
            <a:avLst/>
          </a:prstGeom>
          <a:solidFill>
            <a:srgbClr val="7030A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圆的认识(一)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22957" y="1765935"/>
            <a:ext cx="461665" cy="1946910"/>
          </a:xfrm>
          <a:prstGeom prst="rect">
            <a:avLst/>
          </a:prstGeom>
          <a:solidFill>
            <a:srgbClr val="FF9B01"/>
          </a:solidFill>
        </p:spPr>
        <p:txBody>
          <a:bodyPr vert="eaVert"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在同圆或等圆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2792254" y="1599723"/>
            <a:ext cx="701993" cy="21135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1465" y="1499235"/>
            <a:ext cx="3407569" cy="391478"/>
          </a:xfrm>
          <a:prstGeom prst="rect">
            <a:avLst/>
          </a:prstGeom>
          <a:solidFill>
            <a:srgbClr val="A7EA65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圆心（O）：决定圆的位置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01465" y="2163128"/>
            <a:ext cx="3407569" cy="714851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直径（D）：无数条、相等   d=2r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1465" y="3150394"/>
            <a:ext cx="3407093" cy="714851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半径（r）：决定圆的大小、无数条、相等</a:t>
            </a:r>
          </a:p>
        </p:txBody>
      </p:sp>
      <p:sp>
        <p:nvSpPr>
          <p:cNvPr id="18" name="矩形 17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65760" y="662464"/>
            <a:ext cx="2211229" cy="788670"/>
            <a:chOff x="768" y="1391"/>
            <a:chExt cx="4643" cy="1656"/>
          </a:xfrm>
        </p:grpSpPr>
        <p:pic>
          <p:nvPicPr>
            <p:cNvPr id="52" name="图片 51" descr="图片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68" y="1391"/>
              <a:ext cx="2471" cy="165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3238" y="2042"/>
              <a:ext cx="2173" cy="87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想一想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42097" y="1480185"/>
            <a:ext cx="6129338" cy="391478"/>
          </a:xfrm>
          <a:prstGeom prst="rect">
            <a:avLst/>
          </a:prstGeom>
          <a:solidFill>
            <a:srgbClr val="DE0023"/>
          </a:solidFill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同学们，回忆一下我们之前学过的平面图形有哪些？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52449" y="3711892"/>
            <a:ext cx="9377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71323" y="3711892"/>
            <a:ext cx="9377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6743" y="3711892"/>
            <a:ext cx="9377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9236" y="3711892"/>
            <a:ext cx="9377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22922" y="3711892"/>
            <a:ext cx="9377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92518" y="2141221"/>
            <a:ext cx="1749266" cy="1802130"/>
            <a:chOff x="2294" y="4496"/>
            <a:chExt cx="3673" cy="3784"/>
          </a:xfrm>
        </p:grpSpPr>
        <p:sp>
          <p:nvSpPr>
            <p:cNvPr id="6" name="矩形 5"/>
            <p:cNvSpPr/>
            <p:nvPr/>
          </p:nvSpPr>
          <p:spPr>
            <a:xfrm>
              <a:off x="2294" y="4496"/>
              <a:ext cx="3673" cy="2834"/>
            </a:xfrm>
            <a:prstGeom prst="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809" y="7311"/>
              <a:ext cx="2416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长方形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77151" y="2141220"/>
            <a:ext cx="1349693" cy="1855947"/>
            <a:chOff x="8141" y="4496"/>
            <a:chExt cx="2834" cy="3897"/>
          </a:xfrm>
        </p:grpSpPr>
        <p:sp>
          <p:nvSpPr>
            <p:cNvPr id="7" name="矩形 6"/>
            <p:cNvSpPr/>
            <p:nvPr/>
          </p:nvSpPr>
          <p:spPr>
            <a:xfrm>
              <a:off x="8141" y="4496"/>
              <a:ext cx="2834" cy="2834"/>
            </a:xfrm>
            <a:prstGeom prst="rec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51" y="7424"/>
              <a:ext cx="2416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正方形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44164" y="2141220"/>
            <a:ext cx="1458278" cy="1855947"/>
            <a:chOff x="13951" y="4496"/>
            <a:chExt cx="3062" cy="3897"/>
          </a:xfrm>
        </p:grpSpPr>
        <p:sp>
          <p:nvSpPr>
            <p:cNvPr id="9" name="直角三角形 8"/>
            <p:cNvSpPr/>
            <p:nvPr/>
          </p:nvSpPr>
          <p:spPr>
            <a:xfrm>
              <a:off x="13951" y="4496"/>
              <a:ext cx="3062" cy="2834"/>
            </a:xfrm>
            <a:prstGeom prst="rtTriangle">
              <a:avLst/>
            </a:prstGeom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105" y="7424"/>
              <a:ext cx="2416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三角形</a:t>
              </a:r>
            </a:p>
          </p:txBody>
        </p:sp>
      </p:grpSp>
      <p:pic>
        <p:nvPicPr>
          <p:cNvPr id="2" name="内容占位符 1" descr="9dcec6228f6f00fe23b29e0c01d6996d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6644164" y="10478"/>
            <a:ext cx="2117884" cy="121539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47813" y="1874520"/>
            <a:ext cx="2322195" cy="1866424"/>
            <a:chOff x="3137" y="5405"/>
            <a:chExt cx="4876" cy="3919"/>
          </a:xfrm>
        </p:grpSpPr>
        <p:sp>
          <p:nvSpPr>
            <p:cNvPr id="3" name="梯形 2"/>
            <p:cNvSpPr/>
            <p:nvPr/>
          </p:nvSpPr>
          <p:spPr>
            <a:xfrm>
              <a:off x="3137" y="5405"/>
              <a:ext cx="4876" cy="2829"/>
            </a:xfrm>
            <a:prstGeom prst="trapezoid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919" y="8355"/>
              <a:ext cx="3199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梯形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03959" y="1874044"/>
            <a:ext cx="2699861" cy="1813084"/>
            <a:chOff x="10507" y="5404"/>
            <a:chExt cx="5669" cy="3807"/>
          </a:xfrm>
        </p:grpSpPr>
        <p:sp>
          <p:nvSpPr>
            <p:cNvPr id="4" name="平行四边形 3"/>
            <p:cNvSpPr/>
            <p:nvPr/>
          </p:nvSpPr>
          <p:spPr>
            <a:xfrm>
              <a:off x="10507" y="5404"/>
              <a:ext cx="5669" cy="2830"/>
            </a:xfrm>
            <a:prstGeom prst="parallelogram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880" y="8242"/>
              <a:ext cx="4000" cy="9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buClrTx/>
                <a:buSzTx/>
                <a:buFontTx/>
              </a:pPr>
              <a:r>
                <a:rPr lang="zh-CN" altLang="en-US" sz="24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平行四边形</a:t>
              </a:r>
            </a:p>
          </p:txBody>
        </p:sp>
      </p:grpSp>
      <p:pic>
        <p:nvPicPr>
          <p:cNvPr id="20486" name="图片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59" y="684372"/>
            <a:ext cx="1502093" cy="8958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 descr="a5c27d1ed21b0ef4b0d18af2dfc451da81cb3e64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874395" y="782003"/>
            <a:ext cx="7147084" cy="33694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62602" y="1353979"/>
            <a:ext cx="3519011" cy="20073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请大家再想一想，在日常生活中，我们还见过哪些与我们学过的图形不一样的图形呢？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51cc92cec7bb5b25cde46cd38d4d664c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482442" y="932974"/>
            <a:ext cx="5721191" cy="327707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87830" y="2892743"/>
            <a:ext cx="3368516" cy="95440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indent="450850">
              <a:lnSpc>
                <a:spcPct val="12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圆是由一条曲线构成的封闭图形。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855969" y="1570672"/>
            <a:ext cx="1584484" cy="2275047"/>
            <a:chOff x="12296" y="3298"/>
            <a:chExt cx="3327" cy="4777"/>
          </a:xfrm>
        </p:grpSpPr>
        <p:sp>
          <p:nvSpPr>
            <p:cNvPr id="2" name="椭圆 1"/>
            <p:cNvSpPr/>
            <p:nvPr/>
          </p:nvSpPr>
          <p:spPr>
            <a:xfrm>
              <a:off x="12296" y="3298"/>
              <a:ext cx="3327" cy="33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42" y="7106"/>
              <a:ext cx="1787" cy="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圆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8" name="图片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2036922" y="387192"/>
            <a:ext cx="4907756" cy="13101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70835" y="1223486"/>
            <a:ext cx="338994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初步感知圆的特点。</a:t>
            </a:r>
          </a:p>
        </p:txBody>
      </p:sp>
      <p:pic>
        <p:nvPicPr>
          <p:cNvPr id="28" name="图片 27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24426" y="1697355"/>
            <a:ext cx="1619250" cy="1334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85236" y="2020253"/>
            <a:ext cx="1574006" cy="13368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 descr="3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23672" y="1697355"/>
            <a:ext cx="1555433" cy="1334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876425" y="3354705"/>
            <a:ext cx="5392103" cy="1037749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indent="450850"/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体育课上小朋友们正在操场上开展“套圈”游戏，老师用3种方式进行游戏。同学们，你觉得哪种方式更公平？</a:t>
            </a:r>
          </a:p>
        </p:txBody>
      </p:sp>
      <p:sp>
        <p:nvSpPr>
          <p:cNvPr id="3" name="矩形 2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QQ截图20190402090949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1074897" y="2597944"/>
            <a:ext cx="2034064" cy="1416368"/>
          </a:xfrm>
          <a:prstGeom prst="rect">
            <a:avLst/>
          </a:prstGeom>
        </p:spPr>
      </p:pic>
      <p:pic>
        <p:nvPicPr>
          <p:cNvPr id="4" name="内容占位符 3" descr="QQ截图20190402091004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3580924" y="1924526"/>
            <a:ext cx="2179796" cy="1303973"/>
          </a:xfrm>
          <a:prstGeom prst="rect">
            <a:avLst/>
          </a:prstGeom>
        </p:spPr>
      </p:pic>
      <p:pic>
        <p:nvPicPr>
          <p:cNvPr id="7" name="图片 6" descr="QQ截图201904020910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8864" y="1205389"/>
            <a:ext cx="1882616" cy="13925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15904" y="844867"/>
            <a:ext cx="3633788" cy="391478"/>
          </a:xfrm>
          <a:prstGeom prst="rect">
            <a:avLst/>
          </a:prstGeom>
          <a:solidFill>
            <a:srgbClr val="00B0F0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为什么站成圆形比较公平呢？</a:t>
            </a:r>
          </a:p>
        </p:txBody>
      </p:sp>
      <p:pic>
        <p:nvPicPr>
          <p:cNvPr id="35842" name="图片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9" y="689134"/>
            <a:ext cx="1273493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6" name="文本框 50"/>
          <p:cNvSpPr txBox="1"/>
          <p:nvPr/>
        </p:nvSpPr>
        <p:spPr>
          <a:xfrm flipH="1">
            <a:off x="1021081" y="1348740"/>
            <a:ext cx="3155156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indent="450850"/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从图中可以看出第三幅图中小旗到每个人的距离相等，即第三种方式更公平。</a:t>
            </a:r>
          </a:p>
        </p:txBody>
      </p:sp>
      <p:sp>
        <p:nvSpPr>
          <p:cNvPr id="52" name="文本框 51"/>
          <p:cNvSpPr txBox="1"/>
          <p:nvPr/>
        </p:nvSpPr>
        <p:spPr>
          <a:xfrm flipH="1">
            <a:off x="3162776" y="3120867"/>
            <a:ext cx="4869180" cy="84343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圆是由一条曲线围成的</a:t>
            </a:r>
            <a:r>
              <a: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封闭图形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100" b="1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圆上任意一点到圆的中心的距离都相等</a:t>
            </a:r>
            <a:r>
              <a:rPr lang="zh-CN" altLang="en-US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9476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全屏显示(16:9)</PresentationFormat>
  <Paragraphs>128</Paragraphs>
  <Slides>29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等线</vt:lpstr>
      <vt:lpstr>等线 Light</vt:lpstr>
      <vt:lpstr>宋体</vt:lpstr>
      <vt:lpstr>微软雅黑</vt:lpstr>
      <vt:lpstr>Arial</vt:lpstr>
      <vt:lpstr>Calibri</vt:lpstr>
      <vt:lpstr>WWW.2PPT.COM
</vt:lpstr>
      <vt:lpstr>第一PPT模板网-WWW.1PPT.COM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2019-12-29T04:18:00Z</dcterms:created>
  <dcterms:modified xsi:type="dcterms:W3CDTF">2023-01-16T16:57:37Z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33D4E2B44AA944FB9766D0DAB6CF2695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