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1C23D-937F-4613-A3E2-7017A214E2E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3ECC0-E6E4-41C5-ABC8-8655DCA733D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8ED2A-7D54-4BA6-937A-9606FDF50C76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0693DA-5FFA-4F89-96D3-A9B7DF4AADD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D3BB94-7CB8-4676-892E-5ED47BB945A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E0C0DA-E7CC-4B8E-BF83-A552483A366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F80375-DD09-4A87-9F30-F63E37E4C18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0693DA-5FFA-4F89-96D3-A9B7DF4AADD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5DEA5C-7C27-4BA4-A610-EF637CD2EB9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5CE5A9-4A37-4D72-8F72-F4CF6118529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FFA307-8D86-466D-A6D7-55F3C1173F2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6F1815-BD5E-42A1-8E0F-BDD42D03E28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E1C3D0-B7D9-43D1-8D07-DCE2A5811F8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C1BA64-E602-48DE-AC5F-0761DAF3D89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0FCBBF-3A2A-4813-AEAD-7AE427AC66D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789BADA-04A5-4B41-A7B4-91F35F4865F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5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A35.TIF" TargetMode="Externa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1113845" y="1628800"/>
            <a:ext cx="713368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5400" b="1" dirty="0">
                <a:solidFill>
                  <a:srgbClr val="000000"/>
                </a:solidFill>
                <a:latin typeface="Arno Pro Smbd Caption" pitchFamily="18" charset="0"/>
                <a:ea typeface="方正美黑简体" pitchFamily="65" charset="-122"/>
              </a:rPr>
              <a:t>Unit 2</a:t>
            </a:r>
            <a:r>
              <a:rPr lang="zh-CN" altLang="en-US" sz="5400" b="1" dirty="0">
                <a:solidFill>
                  <a:srgbClr val="000000"/>
                </a:solidFill>
                <a:latin typeface="Arno Pro Smbd Caption" pitchFamily="18" charset="0"/>
                <a:ea typeface="方正美黑简体" pitchFamily="65" charset="-122"/>
              </a:rPr>
              <a:t>  </a:t>
            </a:r>
            <a:r>
              <a:rPr lang="en-US" altLang="zh-CN" sz="5400" b="1" dirty="0">
                <a:solidFill>
                  <a:srgbClr val="000000"/>
                </a:solidFill>
                <a:latin typeface="Arno Pro Smbd Caption" pitchFamily="18" charset="0"/>
                <a:ea typeface="方正美黑简体" pitchFamily="65" charset="-122"/>
              </a:rPr>
              <a:t>This is my sister.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2483768" y="3140968"/>
            <a:ext cx="39533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200" dirty="0">
                <a:solidFill>
                  <a:srgbClr val="FF0000"/>
                </a:solidFill>
                <a:latin typeface="方正行楷_GBK" pitchFamily="65" charset="-122"/>
                <a:ea typeface="方正行楷_GBK" pitchFamily="65" charset="-122"/>
              </a:rPr>
              <a:t>Section A</a:t>
            </a:r>
            <a:r>
              <a:rPr lang="en-US" altLang="zh-CN" sz="3200" dirty="0">
                <a:solidFill>
                  <a:srgbClr val="FF0000"/>
                </a:solidFill>
                <a:latin typeface="方正行楷_GBK" pitchFamily="65" charset="-122"/>
                <a:ea typeface="方正行楷_GBK" pitchFamily="65" charset="-122"/>
              </a:rPr>
              <a:t> </a:t>
            </a:r>
            <a:r>
              <a:rPr lang="zh-CN" altLang="zh-CN" sz="3200" dirty="0">
                <a:solidFill>
                  <a:srgbClr val="FF0000"/>
                </a:solidFill>
                <a:latin typeface="方正行楷_GBK" pitchFamily="65" charset="-122"/>
                <a:ea typeface="方正行楷_GBK" pitchFamily="65" charset="-122"/>
              </a:rPr>
              <a:t>(1a～1c)</a:t>
            </a:r>
            <a:endParaRPr lang="en-US" altLang="zh-CN" sz="3200" dirty="0">
              <a:solidFill>
                <a:srgbClr val="FF0000"/>
              </a:solidFill>
              <a:latin typeface="方正行楷_GBK" pitchFamily="65" charset="-122"/>
              <a:ea typeface="方正行楷_GBK" pitchFamily="65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594657" y="494116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354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8355" name="Text Box 3"/>
          <p:cNvSpPr txBox="1">
            <a:spLocks noChangeArrowheads="1"/>
          </p:cNvSpPr>
          <p:nvPr/>
        </p:nvSpPr>
        <p:spPr bwMode="auto">
          <a:xfrm>
            <a:off x="3048000" y="2438400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it</a:t>
            </a:r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762000" y="1447800"/>
            <a:ext cx="8077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六、根据情景写单词补全对话。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Lan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Cindy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is this your family photo?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Cindy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Yes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29.____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is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Li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Lan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Li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Lan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Are these your parents?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Cindy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30.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____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they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are.This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is my mother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Fenry.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31._____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this is my father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Tom.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Li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Lan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Oh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32.______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is she?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Cindy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She's my sister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Mary.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Li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Lan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Who're they? 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Cindy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They 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33._____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my grandparents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Linda and Bob.</a:t>
            </a: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2362200" y="3352800"/>
            <a:ext cx="579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Yes</a:t>
            </a:r>
          </a:p>
        </p:txBody>
      </p:sp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7010400" y="3352800"/>
            <a:ext cx="622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And</a:t>
            </a:r>
          </a:p>
        </p:txBody>
      </p:sp>
      <p:sp>
        <p:nvSpPr>
          <p:cNvPr id="228359" name="Text Box 7"/>
          <p:cNvSpPr txBox="1">
            <a:spLocks noChangeArrowheads="1"/>
          </p:cNvSpPr>
          <p:nvPr/>
        </p:nvSpPr>
        <p:spPr bwMode="auto">
          <a:xfrm>
            <a:off x="2971800" y="4267200"/>
            <a:ext cx="622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who</a:t>
            </a:r>
          </a:p>
        </p:txBody>
      </p:sp>
      <p:sp>
        <p:nvSpPr>
          <p:cNvPr id="228360" name="Text Box 8"/>
          <p:cNvSpPr txBox="1">
            <a:spLocks noChangeArrowheads="1"/>
          </p:cNvSpPr>
          <p:nvPr/>
        </p:nvSpPr>
        <p:spPr bwMode="auto">
          <a:xfrm>
            <a:off x="2971800" y="5638800"/>
            <a:ext cx="493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are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/>
      <p:bldP spid="228357" grpId="0"/>
      <p:bldP spid="228358" grpId="0"/>
      <p:bldP spid="228359" grpId="0"/>
      <p:bldP spid="2283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523975" y="1484784"/>
            <a:ext cx="82296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parent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作名词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父亲或母亲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为单数形式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parent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＝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father or mother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复数形式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parents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＝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father and mother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指的是父母两人。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This is sister.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这是我的姐姐。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这是一个用来介绍他人的常用句型。英语中的介绍分为两种：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仿宋_GB2312" pitchFamily="49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</a:rPr>
              <a:t>(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1)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自我介绍。在介绍前可用适当的打招呼用语或问候语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如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Hello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！或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Hi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！此时常用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My name is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或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I'm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句型。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(2)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介绍他人。介绍在场的第三人时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常用句型为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This is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 That is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或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That's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一般不用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He is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或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She is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</a:p>
        </p:txBody>
      </p:sp>
      <p:pic>
        <p:nvPicPr>
          <p:cNvPr id="220163" name="Picture 3" descr="图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304800"/>
            <a:ext cx="5029200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539552" y="1523999"/>
            <a:ext cx="82296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3．Who's </a:t>
            </a:r>
            <a:r>
              <a:rPr lang="en-US" alt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she？她是谁</a:t>
            </a: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？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这是由who引导的特殊疑问句，用来询问某人是谁</a:t>
            </a: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4．and these are my </a:t>
            </a:r>
            <a:r>
              <a:rPr lang="en-US" alt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brothers.这些是我的兄弟们</a:t>
            </a: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(1)these是指示代词，意为“这些”，它是this的复数形式。在英语中，指示代词共有四个：this，these，that，those，这些指示代词的意思和用法与汉语里的“这个”“这些”“那个”“那些”相近。this的复数是these，用来指距说话人距离近或时间上近的人或事物；而that的复数形式是those，是指在空间或时间上较远的人或事物。this，that与单数名词连用，these，those与复数名词连用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(2)brothers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是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brother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的复数形式。 </a:t>
            </a:r>
          </a:p>
        </p:txBody>
      </p:sp>
      <p:pic>
        <p:nvPicPr>
          <p:cNvPr id="221187" name="Picture 3" descr="图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304800"/>
            <a:ext cx="5029200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210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90525"/>
            <a:ext cx="6858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838200" y="1600200"/>
            <a:ext cx="60198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一、用所给词的适当形式填空。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this _____(you) father?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Those _______(is) my grandparents.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(this) are my parents.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These are my ________(sister)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my brother.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________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(he) name is Tom.</a:t>
            </a:r>
          </a:p>
        </p:txBody>
      </p:sp>
      <p:sp>
        <p:nvSpPr>
          <p:cNvPr id="222212" name="Text Box 4"/>
          <p:cNvSpPr txBox="1">
            <a:spLocks noChangeArrowheads="1"/>
          </p:cNvSpPr>
          <p:nvPr/>
        </p:nvSpPr>
        <p:spPr bwMode="auto">
          <a:xfrm>
            <a:off x="2286000" y="2133600"/>
            <a:ext cx="649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your</a:t>
            </a:r>
          </a:p>
        </p:txBody>
      </p:sp>
      <p:sp>
        <p:nvSpPr>
          <p:cNvPr id="222213" name="Text Box 5"/>
          <p:cNvSpPr txBox="1">
            <a:spLocks noChangeArrowheads="1"/>
          </p:cNvSpPr>
          <p:nvPr/>
        </p:nvSpPr>
        <p:spPr bwMode="auto">
          <a:xfrm>
            <a:off x="2438400" y="2590800"/>
            <a:ext cx="493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are</a:t>
            </a:r>
          </a:p>
        </p:txBody>
      </p:sp>
      <p:sp>
        <p:nvSpPr>
          <p:cNvPr id="222214" name="Text Box 6"/>
          <p:cNvSpPr txBox="1">
            <a:spLocks noChangeArrowheads="1"/>
          </p:cNvSpPr>
          <p:nvPr/>
        </p:nvSpPr>
        <p:spPr bwMode="auto">
          <a:xfrm>
            <a:off x="1828800" y="3048000"/>
            <a:ext cx="790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These</a:t>
            </a:r>
          </a:p>
        </p:txBody>
      </p:sp>
      <p:sp>
        <p:nvSpPr>
          <p:cNvPr id="222215" name="Text Box 7"/>
          <p:cNvSpPr txBox="1">
            <a:spLocks noChangeArrowheads="1"/>
          </p:cNvSpPr>
          <p:nvPr/>
        </p:nvSpPr>
        <p:spPr bwMode="auto">
          <a:xfrm>
            <a:off x="3124200" y="3505200"/>
            <a:ext cx="815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sisters</a:t>
            </a:r>
          </a:p>
        </p:txBody>
      </p:sp>
      <p:sp>
        <p:nvSpPr>
          <p:cNvPr id="222216" name="Text Box 8"/>
          <p:cNvSpPr txBox="1">
            <a:spLocks noChangeArrowheads="1"/>
          </p:cNvSpPr>
          <p:nvPr/>
        </p:nvSpPr>
        <p:spPr bwMode="auto">
          <a:xfrm>
            <a:off x="3886200" y="3962400"/>
            <a:ext cx="53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His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2" grpId="0"/>
      <p:bldP spid="222213" grpId="0"/>
      <p:bldP spid="222214" grpId="0"/>
      <p:bldP spid="222215" grpId="0"/>
      <p:bldP spid="2222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234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90525"/>
            <a:ext cx="6858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685800" y="1447800"/>
            <a:ext cx="80772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二、根据句意及汉语提示写单词。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Who's she?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—She is my 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妹妹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That's my _________(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家庭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Those are my __________(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父母亲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r>
            <a:r>
              <a:rPr lang="en-US" altLang="zh-CN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.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________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这些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 are my rulers.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my _________(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哥哥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My _________(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妈妈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 is in China now.</a:t>
            </a:r>
          </a:p>
        </p:txBody>
      </p:sp>
      <p:sp>
        <p:nvSpPr>
          <p:cNvPr id="223236" name="Text Box 4"/>
          <p:cNvSpPr txBox="1">
            <a:spLocks noChangeArrowheads="1"/>
          </p:cNvSpPr>
          <p:nvPr/>
        </p:nvSpPr>
        <p:spPr bwMode="auto">
          <a:xfrm>
            <a:off x="2438400" y="2438400"/>
            <a:ext cx="717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sister</a:t>
            </a:r>
          </a:p>
        </p:txBody>
      </p:sp>
      <p:sp>
        <p:nvSpPr>
          <p:cNvPr id="223237" name="Text Box 5"/>
          <p:cNvSpPr txBox="1">
            <a:spLocks noChangeArrowheads="1"/>
          </p:cNvSpPr>
          <p:nvPr/>
        </p:nvSpPr>
        <p:spPr bwMode="auto">
          <a:xfrm>
            <a:off x="2667000" y="2895600"/>
            <a:ext cx="844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family</a:t>
            </a:r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6248400" y="2895600"/>
            <a:ext cx="915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parents</a:t>
            </a:r>
          </a:p>
        </p:txBody>
      </p:sp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1524000" y="3352800"/>
            <a:ext cx="790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These</a:t>
            </a: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2743200" y="3810000"/>
            <a:ext cx="915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brother</a:t>
            </a:r>
          </a:p>
        </p:txBody>
      </p:sp>
      <p:sp>
        <p:nvSpPr>
          <p:cNvPr id="223241" name="Text Box 9"/>
          <p:cNvSpPr txBox="1">
            <a:spLocks noChangeArrowheads="1"/>
          </p:cNvSpPr>
          <p:nvPr/>
        </p:nvSpPr>
        <p:spPr bwMode="auto">
          <a:xfrm>
            <a:off x="2209800" y="4267200"/>
            <a:ext cx="901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mother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6" grpId="0"/>
      <p:bldP spid="223237" grpId="0"/>
      <p:bldP spid="223238" grpId="0"/>
      <p:bldP spid="223239" grpId="0"/>
      <p:bldP spid="223240" grpId="0"/>
      <p:bldP spid="2232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258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685800" y="1295400"/>
            <a:ext cx="731520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三、按要求完成句子。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11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my brother.(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brothers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改写句子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000" i="1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_____________my brothers.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That is a key.(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keys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改写句子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000" i="1" u="sng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_______are keys.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 is 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my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_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brother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对画线部分提问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000" i="1" u="sng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  he?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These are my pens.(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pen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改写句子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000" i="1" u="sng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  my pen.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Those are oranges.(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orange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改写句子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000" i="1" u="sng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________________orange.</a:t>
            </a:r>
          </a:p>
        </p:txBody>
      </p:sp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1143000" y="2286000"/>
            <a:ext cx="1241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These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are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1143000" y="3200400"/>
            <a:ext cx="790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Those</a:t>
            </a:r>
          </a:p>
        </p:txBody>
      </p:sp>
      <p:sp>
        <p:nvSpPr>
          <p:cNvPr id="224262" name="Text Box 6"/>
          <p:cNvSpPr txBox="1">
            <a:spLocks noChangeArrowheads="1"/>
          </p:cNvSpPr>
          <p:nvPr/>
        </p:nvSpPr>
        <p:spPr bwMode="auto">
          <a:xfrm>
            <a:off x="1219200" y="4114800"/>
            <a:ext cx="944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Who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4263" name="Text Box 7"/>
          <p:cNvSpPr txBox="1">
            <a:spLocks noChangeArrowheads="1"/>
          </p:cNvSpPr>
          <p:nvPr/>
        </p:nvSpPr>
        <p:spPr bwMode="auto">
          <a:xfrm>
            <a:off x="1219200" y="5029200"/>
            <a:ext cx="915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This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4264" name="Text Box 8"/>
          <p:cNvSpPr txBox="1">
            <a:spLocks noChangeArrowheads="1"/>
          </p:cNvSpPr>
          <p:nvPr/>
        </p:nvSpPr>
        <p:spPr bwMode="auto">
          <a:xfrm>
            <a:off x="1371600" y="5943600"/>
            <a:ext cx="1262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That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an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0" grpId="0"/>
      <p:bldP spid="224261" grpId="0"/>
      <p:bldP spid="224262" grpId="0"/>
      <p:bldP spid="224263" grpId="0"/>
      <p:bldP spid="2242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Text Box 2"/>
          <p:cNvSpPr txBox="1">
            <a:spLocks noChangeArrowheads="1"/>
          </p:cNvSpPr>
          <p:nvPr/>
        </p:nvSpPr>
        <p:spPr bwMode="auto">
          <a:xfrm>
            <a:off x="2971800" y="20574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685800" y="1524000"/>
            <a:ext cx="80772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四、下面是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Jim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的家谱图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请根据图片内容及人物身份进行图文配对。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Jim's father ______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17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Jim's brother ______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18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Jim's grandfather ______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19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Jim's grandmother ______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20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Jim's parents _________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21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Jim's grandparents _________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Jim's mother ________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Jim's sister ________</a:t>
            </a:r>
          </a:p>
        </p:txBody>
      </p:sp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3124200" y="25146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</a:p>
        </p:txBody>
      </p:sp>
      <p:pic>
        <p:nvPicPr>
          <p:cNvPr id="225285" name="Picture 5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286" name="Picture 6" descr="C:\Users\Administrator\Desktop\七上英语（人教）练闯考教师用书２０１５（武汉）\A35.TIF"/>
          <p:cNvPicPr>
            <a:picLocks noChangeAspect="1" noChangeArrowheads="1"/>
          </p:cNvPicPr>
          <p:nvPr/>
        </p:nvPicPr>
        <p:blipFill>
          <a:blip r:embed="rId4" r:link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2438400"/>
            <a:ext cx="4038600" cy="372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87" name="Text Box 7"/>
          <p:cNvSpPr txBox="1">
            <a:spLocks noChangeArrowheads="1"/>
          </p:cNvSpPr>
          <p:nvPr/>
        </p:nvSpPr>
        <p:spPr bwMode="auto">
          <a:xfrm>
            <a:off x="3581400" y="29718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25288" name="Text Box 8"/>
          <p:cNvSpPr txBox="1">
            <a:spLocks noChangeArrowheads="1"/>
          </p:cNvSpPr>
          <p:nvPr/>
        </p:nvSpPr>
        <p:spPr bwMode="auto">
          <a:xfrm>
            <a:off x="3733800" y="3429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5289" name="Text Box 9"/>
          <p:cNvSpPr txBox="1">
            <a:spLocks noChangeArrowheads="1"/>
          </p:cNvSpPr>
          <p:nvPr/>
        </p:nvSpPr>
        <p:spPr bwMode="auto">
          <a:xfrm>
            <a:off x="3200400" y="3886200"/>
            <a:ext cx="538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CD</a:t>
            </a:r>
          </a:p>
        </p:txBody>
      </p:sp>
      <p:sp>
        <p:nvSpPr>
          <p:cNvPr id="225290" name="Text Box 10"/>
          <p:cNvSpPr txBox="1">
            <a:spLocks noChangeArrowheads="1"/>
          </p:cNvSpPr>
          <p:nvPr/>
        </p:nvSpPr>
        <p:spPr bwMode="auto">
          <a:xfrm>
            <a:off x="3657600" y="4343400"/>
            <a:ext cx="538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AB</a:t>
            </a:r>
          </a:p>
        </p:txBody>
      </p:sp>
      <p:sp>
        <p:nvSpPr>
          <p:cNvPr id="225291" name="Text Box 11"/>
          <p:cNvSpPr txBox="1">
            <a:spLocks noChangeArrowheads="1"/>
          </p:cNvSpPr>
          <p:nvPr/>
        </p:nvSpPr>
        <p:spPr bwMode="auto">
          <a:xfrm>
            <a:off x="3124200" y="48006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25292" name="Text Box 12"/>
          <p:cNvSpPr txBox="1">
            <a:spLocks noChangeArrowheads="1"/>
          </p:cNvSpPr>
          <p:nvPr/>
        </p:nvSpPr>
        <p:spPr bwMode="auto">
          <a:xfrm>
            <a:off x="3048000" y="52578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2" grpId="0"/>
      <p:bldP spid="225284" grpId="0"/>
      <p:bldP spid="225287" grpId="0"/>
      <p:bldP spid="225288" grpId="0"/>
      <p:bldP spid="225289" grpId="0"/>
      <p:bldP spid="225290" grpId="0"/>
      <p:bldP spid="225291" grpId="0"/>
      <p:bldP spid="22529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ChangeArrowheads="1"/>
          </p:cNvSpPr>
          <p:nvPr/>
        </p:nvSpPr>
        <p:spPr bwMode="auto">
          <a:xfrm>
            <a:off x="609600" y="1752600"/>
            <a:ext cx="76200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五、单项选择。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24.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 is my sister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These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 my parents.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These are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These is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26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His mother's ______ is his grandmother.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grandfather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mother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father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6307" name="Text Box 3"/>
          <p:cNvSpPr txBox="1">
            <a:spLocks noChangeArrowheads="1"/>
          </p:cNvSpPr>
          <p:nvPr/>
        </p:nvSpPr>
        <p:spPr bwMode="auto">
          <a:xfrm>
            <a:off x="1524000" y="22860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pic>
        <p:nvPicPr>
          <p:cNvPr id="226308" name="Picture 4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09" name="Text Box 5"/>
          <p:cNvSpPr txBox="1">
            <a:spLocks noChangeArrowheads="1"/>
          </p:cNvSpPr>
          <p:nvPr/>
        </p:nvSpPr>
        <p:spPr bwMode="auto">
          <a:xfrm>
            <a:off x="1676400" y="3200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6310" name="Text Box 6"/>
          <p:cNvSpPr txBox="1">
            <a:spLocks noChangeArrowheads="1"/>
          </p:cNvSpPr>
          <p:nvPr/>
        </p:nvSpPr>
        <p:spPr bwMode="auto">
          <a:xfrm>
            <a:off x="3048000" y="41148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7" grpId="0"/>
      <p:bldP spid="226309" grpId="0"/>
      <p:bldP spid="2263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685800" y="1981200"/>
            <a:ext cx="76200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 is Bob?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—He's my brother.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What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How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Who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28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Mary and that is Kate.______ my 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She's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friend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They're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friends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They's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friend</a:t>
            </a:r>
          </a:p>
        </p:txBody>
      </p:sp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1905000" y="19812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pic>
        <p:nvPicPr>
          <p:cNvPr id="227332" name="Picture 4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7333" name="Text Box 5"/>
          <p:cNvSpPr txBox="1">
            <a:spLocks noChangeArrowheads="1"/>
          </p:cNvSpPr>
          <p:nvPr/>
        </p:nvSpPr>
        <p:spPr bwMode="auto">
          <a:xfrm>
            <a:off x="4800600" y="3429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/>
      <p:bldP spid="227333" grpId="0"/>
    </p:bldLst>
  </p:timing>
</p:sld>
</file>

<file path=ppt/theme/theme1.xml><?xml version="1.0" encoding="utf-8"?>
<a:theme xmlns:a="http://schemas.openxmlformats.org/drawingml/2006/main" name="WWW.2PPT.COM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692</Words>
  <Application>Microsoft Office PowerPoint</Application>
  <PresentationFormat>全屏显示(4:3)</PresentationFormat>
  <Paragraphs>104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3" baseType="lpstr">
      <vt:lpstr>Arno Pro Smbd Caption</vt:lpstr>
      <vt:lpstr>MingLiU_HKSCS</vt:lpstr>
      <vt:lpstr>方正行楷_GBK</vt:lpstr>
      <vt:lpstr>方正美黑简体</vt:lpstr>
      <vt:lpstr>仿宋_GB2312</vt:lpstr>
      <vt:lpstr>黑体</vt:lpstr>
      <vt:lpstr>宋体</vt:lpstr>
      <vt:lpstr>微软雅黑</vt:lpstr>
      <vt:lpstr>Arial</vt:lpstr>
      <vt:lpstr>Calibri</vt:lpstr>
      <vt:lpstr>Courier New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2017-10-10T08:16:00Z</dcterms:created>
  <dcterms:modified xsi:type="dcterms:W3CDTF">2023-01-16T16:57:48Z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49AC73DB422B4122BCEDCD847A0F5F88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