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4" r:id="rId3"/>
    <p:sldId id="269" r:id="rId4"/>
    <p:sldId id="270" r:id="rId5"/>
    <p:sldId id="271" r:id="rId6"/>
    <p:sldId id="272" r:id="rId7"/>
    <p:sldId id="267" r:id="rId8"/>
    <p:sldId id="273" r:id="rId9"/>
    <p:sldId id="284" r:id="rId10"/>
    <p:sldId id="268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6009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258" autoAdjust="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15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45003" cy="4500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095EB-CCB4-4C50-9313-168775CFBFA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B46CB-5194-46D6-813C-B8C30A717C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B46CB-5194-46D6-813C-B8C30A717C8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86007A-6264-4A44-B151-E866DAF5A3B1}" type="datetimeFigureOut">
              <a:rPr lang="fr-FR" altLang="en-US"/>
              <a:t>17/01/2023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DE700-FE0E-41C6-9C05-2DEC010145C0}" type="slidenum">
              <a:rPr lang="zh-CN" altLang="en-US"/>
              <a:t>‹#›</a:t>
            </a:fld>
            <a:endParaRPr lang="fr-CA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AEB36E-5152-42CB-B2ED-B04ED9614EEF}" type="datetimeFigureOut">
              <a:rPr lang="fr-FR" altLang="en-US"/>
              <a:t>17/01/2023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1B1FD-4E51-4F15-9EB2-265AC068BE37}" type="slidenum">
              <a:rPr lang="zh-CN" altLang="en-US"/>
              <a:t>‹#›</a:t>
            </a:fld>
            <a:endParaRPr lang="fr-CA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AF0348-4ACD-4996-B144-A287D9EC837B}" type="datetimeFigureOut">
              <a:rPr lang="fr-FR" altLang="en-US"/>
              <a:t>17/01/2023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5FFA8-5263-45B8-9D31-5EF8FFF0054E}" type="slidenum">
              <a:rPr lang="zh-CN" altLang="en-US"/>
              <a:t>‹#›</a:t>
            </a:fld>
            <a:endParaRPr lang="fr-CA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B6FB24-9375-460D-84FB-1D952B9D47E0}" type="datetimeFigureOut">
              <a:rPr lang="fr-FR" altLang="en-US"/>
              <a:t>17/01/2023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057E6-7AF3-4E0B-B8CC-7F85241441B0}" type="slidenum">
              <a:rPr lang="zh-CN" altLang="en-US"/>
              <a:t>‹#›</a:t>
            </a:fld>
            <a:endParaRPr lang="fr-CA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9C4195-27F6-4D6F-A396-D93BBDF24C70}" type="datetimeFigureOut">
              <a:rPr lang="fr-FR" altLang="en-US"/>
              <a:t>17/01/2023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13792-34E0-4C0A-930E-C4F58F7F0AA5}" type="slidenum">
              <a:rPr lang="zh-CN" altLang="en-US"/>
              <a:t>‹#›</a:t>
            </a:fld>
            <a:endParaRPr lang="fr-CA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195B84-1360-4A3C-AA72-D3C028B096FE}" type="datetimeFigureOut">
              <a:rPr lang="fr-FR" altLang="en-US"/>
              <a:t>17/01/2023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6E884-67A1-4B44-A63A-7363343EFC6D}" type="slidenum">
              <a:rPr lang="zh-CN" altLang="en-US"/>
              <a:t>‹#›</a:t>
            </a:fld>
            <a:endParaRPr lang="fr-CA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FB0D10-0637-4053-BFD0-7EEEC4B1B85E}" type="datetimeFigureOut">
              <a:rPr lang="fr-FR" altLang="en-US"/>
              <a:t>17/01/2023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94E9A-4E75-4F38-9051-B974AAF22AFE}" type="slidenum">
              <a:rPr lang="zh-CN" altLang="en-US"/>
              <a:t>‹#›</a:t>
            </a:fld>
            <a:endParaRPr lang="fr-CA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AE4100-4EFC-49B6-902D-656E6AF1637B}" type="datetimeFigureOut">
              <a:rPr lang="fr-FR" altLang="en-US"/>
              <a:t>17/01/2023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67E1C-2FD9-4166-BEA8-88DE8885EE41}" type="slidenum">
              <a:rPr lang="zh-CN" altLang="en-US"/>
              <a:t>‹#›</a:t>
            </a:fld>
            <a:endParaRPr lang="fr-CA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5D1A01-67BB-43A7-ACE4-0CC1E8E96F1E}" type="datetimeFigureOut">
              <a:rPr lang="fr-FR" altLang="en-US"/>
              <a:t>17/01/2023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E61CC-BAFB-4E30-8040-3C39AC9126CC}" type="slidenum">
              <a:rPr lang="zh-CN" altLang="en-US"/>
              <a:t>‹#›</a:t>
            </a:fld>
            <a:endParaRPr lang="fr-CA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92C235-516E-4187-94EA-40BFF54F86DA}" type="datetimeFigureOut">
              <a:rPr lang="fr-FR" altLang="en-US"/>
              <a:t>17/01/2023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1222D-255A-4C68-A8BB-3942ED57D726}" type="slidenum">
              <a:rPr lang="zh-CN" altLang="en-US"/>
              <a:t>‹#›</a:t>
            </a:fld>
            <a:endParaRPr lang="fr-CA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/>
              <a:t>Cliquez pour modifier les styles du texte du masque</a:t>
            </a:r>
          </a:p>
          <a:p>
            <a:pPr lvl="1"/>
            <a:r>
              <a:rPr lang="zh-CN" altLang="zh-CN" smtClean="0"/>
              <a:t>Deuxième niveau</a:t>
            </a:r>
          </a:p>
          <a:p>
            <a:pPr lvl="2"/>
            <a:r>
              <a:rPr lang="zh-CN" altLang="zh-CN" smtClean="0"/>
              <a:t>Troisième niveau</a:t>
            </a:r>
          </a:p>
          <a:p>
            <a:pPr lvl="3"/>
            <a:r>
              <a:rPr lang="zh-CN" altLang="zh-CN" smtClean="0"/>
              <a:t>Quatrième niveau</a:t>
            </a:r>
          </a:p>
          <a:p>
            <a:pPr lvl="4"/>
            <a:r>
              <a:rPr lang="zh-CN" altLang="zh-CN" smtClean="0"/>
              <a:t>Cinquième niveau</a:t>
            </a:r>
          </a:p>
        </p:txBody>
      </p:sp>
      <p:sp>
        <p:nvSpPr>
          <p:cNvPr id="1028" name="Espace réservé de la dat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9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4AE619EB-69B0-4CAE-B766-B2416AB4E9F9}" type="datetimeFigureOut">
              <a:rPr lang="fr-FR" altLang="en-US"/>
              <a:t>17/01/2023</a:t>
            </a:fld>
            <a:endParaRPr lang="zh-CN" altLang="en-US"/>
          </a:p>
        </p:txBody>
      </p:sp>
      <p:sp>
        <p:nvSpPr>
          <p:cNvPr id="1029" name="Espace réservé du pied de pag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9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1030" name="Espace réservé du numéro de diapositiv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19A38A79-939D-4596-A128-A471F7D28FAE}" type="slidenum">
              <a:rPr lang="zh-CN" altLang="en-US"/>
              <a:t>‹#›</a:t>
            </a:fld>
            <a:endParaRPr lang="fr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微软雅黑" panose="020B0503020204020204" pitchFamily="34" charset="-122"/>
          <a:ea typeface="微软雅黑" panose="020B0503020204020204" pitchFamily="34" charset="-122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微软雅黑" panose="020B0503020204020204" pitchFamily="34" charset="-122"/>
          <a:ea typeface="微软雅黑" panose="020B0503020204020204" pitchFamily="34" charset="-122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微软雅黑" panose="020B0503020204020204" pitchFamily="34" charset="-122"/>
          <a:ea typeface="微软雅黑" panose="020B0503020204020204" pitchFamily="34" charset="-122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58384" y="1815584"/>
            <a:ext cx="582723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8800" kern="10" dirty="0" smtClean="0">
                <a:ln w="19050" cmpd="sng">
                  <a:solidFill>
                    <a:srgbClr val="FF0000"/>
                  </a:solidFill>
                  <a:round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命题与证明</a:t>
            </a:r>
            <a:endParaRPr lang="zh-CN" altLang="en-US" sz="8800" kern="10" dirty="0">
              <a:ln w="19050" cmpd="sng">
                <a:solidFill>
                  <a:srgbClr val="FF0000"/>
                </a:solidFill>
                <a:round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康海报体W12(P)" pitchFamily="82" charset="-122"/>
              <a:ea typeface="华康海报体W12(P)" pitchFamily="8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65871" y="5288865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979488" y="619125"/>
            <a:ext cx="50593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</a:rPr>
              <a:t>同角（或等角）的余角相等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939800" y="1495425"/>
            <a:ext cx="1096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已知：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941388" y="2057400"/>
            <a:ext cx="1096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求证：</a:t>
            </a: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854200" y="2754313"/>
          <a:ext cx="264160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5" r:id="rId3" imgW="1042035" imgH="203200" progId="Equation.DSMT4">
                  <p:embed/>
                </p:oleObj>
              </mc:Choice>
              <mc:Fallback>
                <p:oleObj r:id="rId3" imgW="1042035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2754313"/>
                        <a:ext cx="264160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1736725" y="1403350"/>
          <a:ext cx="2449513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r:id="rId5" imgW="966470" imgH="228600" progId="Equation.DSMT4">
                  <p:embed/>
                </p:oleObj>
              </mc:Choice>
              <mc:Fallback>
                <p:oleObj r:id="rId5" imgW="96647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1403350"/>
                        <a:ext cx="2449513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4351338" y="1439863"/>
          <a:ext cx="244792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r:id="rId7" imgW="965835" imgH="203200" progId="Equation.DSMT4">
                  <p:embed/>
                </p:oleObj>
              </mc:Choice>
              <mc:Fallback>
                <p:oleObj r:id="rId7" imgW="965835" imgH="203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1338" y="1439863"/>
                        <a:ext cx="2447925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1851025" y="2066925"/>
          <a:ext cx="148113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r:id="rId9" imgW="584200" imgH="177800" progId="Equation.DSMT4">
                  <p:embed/>
                </p:oleObj>
              </mc:Choice>
              <mc:Fallback>
                <p:oleObj r:id="rId9" imgW="584200" imgH="177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2066925"/>
                        <a:ext cx="1481138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781050" y="2762250"/>
            <a:ext cx="1130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证明</a:t>
            </a:r>
            <a:r>
              <a:rPr 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1800225" y="3384550"/>
          <a:ext cx="26416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r:id="rId11" imgW="1042035" imgH="203200" progId="Equation.DSMT4">
                  <p:embed/>
                </p:oleObj>
              </mc:Choice>
              <mc:Fallback>
                <p:oleObj r:id="rId11" imgW="1042035" imgH="203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3384550"/>
                        <a:ext cx="26416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1854200" y="4027488"/>
          <a:ext cx="270510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r:id="rId13" imgW="1067435" imgH="203200" progId="Equation.DSMT4">
                  <p:embed/>
                </p:oleObj>
              </mc:Choice>
              <mc:Fallback>
                <p:oleObj r:id="rId13" imgW="1067435" imgH="203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4027488"/>
                        <a:ext cx="270510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1854200" y="4694238"/>
          <a:ext cx="27368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r:id="rId15" imgW="1080135" imgH="203200" progId="Equation.DSMT4">
                  <p:embed/>
                </p:oleObj>
              </mc:Choice>
              <mc:Fallback>
                <p:oleObj r:id="rId15" imgW="1080135" imgH="203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4694238"/>
                        <a:ext cx="273685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1854200" y="5414963"/>
          <a:ext cx="17065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2" r:id="rId17" imgW="673100" imgH="165100" progId="Equation.DSMT4">
                  <p:embed/>
                </p:oleObj>
              </mc:Choice>
              <mc:Fallback>
                <p:oleObj r:id="rId17" imgW="673100" imgH="1651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5414963"/>
                        <a:ext cx="1706563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4" name="Text Box 16"/>
          <p:cNvSpPr txBox="1">
            <a:spLocks noChangeArrowheads="1"/>
          </p:cNvSpPr>
          <p:nvPr/>
        </p:nvSpPr>
        <p:spPr bwMode="auto">
          <a:xfrm>
            <a:off x="4284663" y="2803525"/>
            <a:ext cx="31575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（                       ）</a:t>
            </a:r>
          </a:p>
        </p:txBody>
      </p:sp>
      <p:sp>
        <p:nvSpPr>
          <p:cNvPr id="15375" name="Text Box 17"/>
          <p:cNvSpPr txBox="1">
            <a:spLocks noChangeArrowheads="1"/>
          </p:cNvSpPr>
          <p:nvPr/>
        </p:nvSpPr>
        <p:spPr bwMode="auto">
          <a:xfrm>
            <a:off x="4302125" y="3379788"/>
            <a:ext cx="31575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（                       ）</a:t>
            </a:r>
          </a:p>
        </p:txBody>
      </p:sp>
      <p:sp>
        <p:nvSpPr>
          <p:cNvPr id="15376" name="Text Box 18"/>
          <p:cNvSpPr txBox="1">
            <a:spLocks noChangeArrowheads="1"/>
          </p:cNvSpPr>
          <p:nvPr/>
        </p:nvSpPr>
        <p:spPr bwMode="auto">
          <a:xfrm>
            <a:off x="4343400" y="4022725"/>
            <a:ext cx="31575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（                       ）</a:t>
            </a:r>
          </a:p>
        </p:txBody>
      </p:sp>
      <p:sp>
        <p:nvSpPr>
          <p:cNvPr id="15377" name="Text Box 19"/>
          <p:cNvSpPr txBox="1">
            <a:spLocks noChangeArrowheads="1"/>
          </p:cNvSpPr>
          <p:nvPr/>
        </p:nvSpPr>
        <p:spPr bwMode="auto">
          <a:xfrm>
            <a:off x="4316413" y="4725988"/>
            <a:ext cx="31575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0000FF"/>
                </a:solidFill>
              </a:rPr>
              <a:t>（                       ）</a:t>
            </a:r>
          </a:p>
        </p:txBody>
      </p:sp>
      <p:sp>
        <p:nvSpPr>
          <p:cNvPr id="15378" name="Text Box 20"/>
          <p:cNvSpPr txBox="1">
            <a:spLocks noChangeArrowheads="1"/>
          </p:cNvSpPr>
          <p:nvPr/>
        </p:nvSpPr>
        <p:spPr bwMode="auto">
          <a:xfrm>
            <a:off x="3341688" y="5378450"/>
            <a:ext cx="32912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0000FF"/>
                </a:solidFill>
              </a:rPr>
              <a:t>（                     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   </a:t>
            </a:r>
            <a:r>
              <a:rPr lang="zh-CN" altLang="en-US" sz="2800" b="1" dirty="0">
                <a:solidFill>
                  <a:srgbClr val="0000FF"/>
                </a:solidFill>
              </a:rPr>
              <a:t>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46063" y="1495425"/>
            <a:ext cx="8513762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判断下列句子中，哪些命题？哪些不是命题？</a:t>
            </a:r>
          </a:p>
          <a:p>
            <a:r>
              <a:rPr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并</a:t>
            </a:r>
            <a:r>
              <a:rPr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判别下列命题的真假。</a:t>
            </a:r>
          </a:p>
          <a:p>
            <a:endParaRPr lang="zh-CN" alt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（1）同角的余角相等。</a:t>
            </a:r>
          </a:p>
          <a:p>
            <a:r>
              <a:rPr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（2）相等的角是对顶角。</a:t>
            </a:r>
          </a:p>
          <a:p>
            <a:r>
              <a:rPr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（3）在直线AB上任取一点C。</a:t>
            </a:r>
          </a:p>
          <a:p>
            <a:r>
              <a:rPr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 (4) 三角形的两边之和大于第三边。 </a:t>
            </a:r>
          </a:p>
          <a:p>
            <a:r>
              <a:rPr lang="zh-CN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  (</a:t>
            </a:r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5) 面积相等的两个三角形全等。</a:t>
            </a:r>
          </a:p>
          <a:p>
            <a:r>
              <a:rPr lang="zh-CN" altLang="en-US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 （6）若a&gt;b,则ac&gt;bc。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23875" y="363538"/>
            <a:ext cx="21637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回顾思考: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85750" y="315913"/>
            <a:ext cx="45291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rgbClr val="0000FF"/>
                </a:solidFill>
              </a:rPr>
              <a:t>两条直线被第三条直线所截，</a:t>
            </a:r>
          </a:p>
          <a:p>
            <a:r>
              <a:rPr lang="zh-CN" altLang="en-US" sz="2000" b="1" dirty="0">
                <a:solidFill>
                  <a:srgbClr val="0000FF"/>
                </a:solidFill>
              </a:rPr>
              <a:t>如果</a:t>
            </a:r>
            <a:r>
              <a:rPr lang="zh-CN" altLang="en-US" sz="2000" b="1" u="sng" dirty="0">
                <a:solidFill>
                  <a:srgbClr val="0000FF"/>
                </a:solidFill>
              </a:rPr>
              <a:t>同位角相等，</a:t>
            </a:r>
            <a:r>
              <a:rPr lang="zh-CN" altLang="en-US" sz="2000" b="1" dirty="0">
                <a:solidFill>
                  <a:srgbClr val="0000FF"/>
                </a:solidFill>
              </a:rPr>
              <a:t>那么这</a:t>
            </a:r>
            <a:r>
              <a:rPr lang="zh-CN" altLang="en-US" sz="2000" b="1" u="sng" dirty="0">
                <a:solidFill>
                  <a:srgbClr val="0000FF"/>
                </a:solidFill>
              </a:rPr>
              <a:t>两直线平行</a:t>
            </a:r>
            <a:r>
              <a:rPr lang="zh-CN" altLang="en-US" sz="2000" b="1" dirty="0">
                <a:solidFill>
                  <a:srgbClr val="0000FF"/>
                </a:solidFill>
              </a:rPr>
              <a:t>。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600575" y="282575"/>
            <a:ext cx="473392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b="1" dirty="0">
                <a:solidFill>
                  <a:srgbClr val="0000FF"/>
                </a:solidFill>
              </a:rPr>
              <a:t>两条直线被第三条直线所截，</a:t>
            </a:r>
          </a:p>
          <a:p>
            <a:r>
              <a:rPr lang="zh-CN" altLang="en-US" sz="2000" b="1" dirty="0">
                <a:solidFill>
                  <a:srgbClr val="0000FF"/>
                </a:solidFill>
              </a:rPr>
              <a:t>如果这</a:t>
            </a:r>
            <a:r>
              <a:rPr lang="zh-CN" altLang="en-US" sz="2000" b="1" u="sng" dirty="0">
                <a:solidFill>
                  <a:srgbClr val="0000FF"/>
                </a:solidFill>
              </a:rPr>
              <a:t>两直线平行</a:t>
            </a:r>
            <a:r>
              <a:rPr lang="zh-CN" altLang="en-US" sz="2000" b="1" dirty="0">
                <a:solidFill>
                  <a:srgbClr val="0000FF"/>
                </a:solidFill>
              </a:rPr>
              <a:t>，那么</a:t>
            </a:r>
            <a:r>
              <a:rPr lang="zh-CN" altLang="en-US" sz="2000" b="1" u="sng" dirty="0">
                <a:solidFill>
                  <a:srgbClr val="0000FF"/>
                </a:solidFill>
              </a:rPr>
              <a:t>同位角相等</a:t>
            </a:r>
            <a:r>
              <a:rPr lang="zh-CN" altLang="en-US" sz="2000" b="1" dirty="0">
                <a:solidFill>
                  <a:srgbClr val="0000FF"/>
                </a:solidFill>
              </a:rPr>
              <a:t>。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392238" y="1863725"/>
            <a:ext cx="309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768600" y="3498850"/>
            <a:ext cx="3249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>
              <a:sym typeface="Arial" panose="020B0604020202020204" pitchFamily="34" charset="0"/>
            </a:endParaRPr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r:id="rId3" imgW="114300" imgH="215900" progId="Equation.3">
                  <p:embed/>
                </p:oleObj>
              </mc:Choice>
              <mc:Fallback>
                <p:oleObj r:id="rId3" imgW="114300" imgH="215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259013" y="3098800"/>
            <a:ext cx="43672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>
              <a:sym typeface="Arial" panose="020B0604020202020204" pitchFamily="34" charset="0"/>
            </a:endParaRPr>
          </a:p>
          <a:p>
            <a:endParaRPr lang="zh-CN" alt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725613" y="1909763"/>
            <a:ext cx="1463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sz="4800" b="1" dirty="0">
                <a:solidFill>
                  <a:srgbClr val="FF0000"/>
                </a:solidFill>
              </a:rPr>
              <a:t>条件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400675" y="1905000"/>
            <a:ext cx="14017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800" b="1">
                <a:solidFill>
                  <a:srgbClr val="FF0000"/>
                </a:solidFill>
              </a:rPr>
              <a:t>结论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3249613" y="2132013"/>
            <a:ext cx="1981200" cy="152400"/>
          </a:xfrm>
          <a:prstGeom prst="rightArrow">
            <a:avLst>
              <a:gd name="adj1" fmla="val 50000"/>
              <a:gd name="adj2" fmla="val 325000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flipH="1">
            <a:off x="3219450" y="2457450"/>
            <a:ext cx="1981200" cy="152400"/>
          </a:xfrm>
          <a:prstGeom prst="rightArrow">
            <a:avLst>
              <a:gd name="adj1" fmla="val 50000"/>
              <a:gd name="adj2" fmla="val 325000"/>
            </a:avLst>
          </a:prstGeom>
          <a:solidFill>
            <a:srgbClr val="FF0000"/>
          </a:solidFill>
          <a:ln w="9525" cap="flat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629275" y="930275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</a:rPr>
              <a:t>条件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7731125" y="922338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</a:rPr>
              <a:t>结论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136650" y="993775"/>
            <a:ext cx="8937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条件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443288" y="981075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</a:rPr>
              <a:t>结论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868488" y="3619500"/>
            <a:ext cx="1238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73050" y="3517900"/>
            <a:ext cx="841216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</a:rPr>
              <a:t>像这样，一个命题的条件和结论分别为另一个命题的条件和</a:t>
            </a:r>
          </a:p>
          <a:p>
            <a:r>
              <a:rPr lang="zh-CN" altLang="en-US" sz="2400" b="1" dirty="0">
                <a:solidFill>
                  <a:srgbClr val="0000FF"/>
                </a:solidFill>
              </a:rPr>
              <a:t>结论的两个命题，称为互逆命题。</a:t>
            </a:r>
          </a:p>
          <a:p>
            <a:endParaRPr lang="zh-CN" altLang="en-US" sz="2400" b="1" dirty="0">
              <a:solidFill>
                <a:srgbClr val="0000FF"/>
              </a:solidFill>
            </a:endParaRPr>
          </a:p>
          <a:p>
            <a:r>
              <a:rPr lang="zh-CN" altLang="en-US" sz="2400" b="1" dirty="0">
                <a:solidFill>
                  <a:srgbClr val="0000FF"/>
                </a:solidFill>
              </a:rPr>
              <a:t>在两个互逆的命题中，如果我们将其中一个命题称为原命题，</a:t>
            </a:r>
          </a:p>
          <a:p>
            <a:r>
              <a:rPr lang="zh-CN" altLang="en-US" sz="2400" b="1" dirty="0">
                <a:solidFill>
                  <a:srgbClr val="0000FF"/>
                </a:solidFill>
              </a:rPr>
              <a:t>那么另一个命题就是这个原命题的</a:t>
            </a:r>
            <a:r>
              <a:rPr lang="zh-CN" altLang="en-US" sz="2400" b="1" dirty="0">
                <a:solidFill>
                  <a:srgbClr val="FF0000"/>
                </a:solidFill>
              </a:rPr>
              <a:t>逆命题</a:t>
            </a:r>
            <a:r>
              <a:rPr lang="zh-CN" altLang="en-US" sz="2400" b="1" dirty="0">
                <a:solidFill>
                  <a:srgbClr val="0000FF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ldLvl="0" autoUpdateAnimBg="0"/>
      <p:bldP spid="8195" grpId="0" bldLvl="0" autoUpdateAnimBg="0"/>
      <p:bldP spid="8200" grpId="0" bldLvl="0" autoUpdateAnimBg="0"/>
      <p:bldP spid="8201" grpId="0" bldLvl="0" autoUpdateAnimBg="0"/>
      <p:bldP spid="8202" grpId="0" animBg="1"/>
      <p:bldP spid="8203" grpId="0" animBg="1"/>
      <p:bldP spid="8204" grpId="0" bldLvl="0" autoUpdateAnimBg="0"/>
      <p:bldP spid="8205" grpId="0" bldLvl="0" autoUpdateAnimBg="0"/>
      <p:bldP spid="8206" grpId="0" bldLvl="0" autoUpdateAnimBg="0"/>
      <p:bldP spid="8207" grpId="0" bldLvl="0" autoUpdateAnimBg="0"/>
      <p:bldP spid="8209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36525" y="825500"/>
            <a:ext cx="8362950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</a:rPr>
              <a:t>请写出下列命题的逆命题，并指出原命题和逆命题的</a:t>
            </a:r>
          </a:p>
          <a:p>
            <a:r>
              <a:rPr lang="zh-CN" altLang="en-US" sz="2800" b="1" dirty="0">
                <a:solidFill>
                  <a:srgbClr val="0000FF"/>
                </a:solidFill>
              </a:rPr>
              <a:t>真假性。</a:t>
            </a:r>
          </a:p>
          <a:p>
            <a:endParaRPr lang="zh-CN" altLang="en-US" sz="2800" b="1" dirty="0">
              <a:solidFill>
                <a:srgbClr val="0000FF"/>
              </a:solidFill>
            </a:endParaRPr>
          </a:p>
          <a:p>
            <a:r>
              <a:rPr lang="zh-CN" altLang="en-US" sz="2800" b="1" dirty="0">
                <a:solidFill>
                  <a:srgbClr val="0000FF"/>
                </a:solidFill>
              </a:rPr>
              <a:t>1.两条直线被第三条直线所截，如果内错角相等，</a:t>
            </a:r>
          </a:p>
          <a:p>
            <a:r>
              <a:rPr lang="zh-CN" altLang="en-US" sz="2800" b="1" dirty="0">
                <a:solidFill>
                  <a:srgbClr val="0000FF"/>
                </a:solidFill>
              </a:rPr>
              <a:t>那么这两直线平行。</a:t>
            </a:r>
          </a:p>
          <a:p>
            <a:endParaRPr lang="zh-CN" altLang="en-US" sz="2800" b="1" dirty="0">
              <a:solidFill>
                <a:srgbClr val="0000FF"/>
              </a:solidFill>
            </a:endParaRPr>
          </a:p>
          <a:p>
            <a:r>
              <a:rPr lang="zh-CN" altLang="en-US" sz="2800" b="1" dirty="0">
                <a:solidFill>
                  <a:srgbClr val="0000FF"/>
                </a:solidFill>
              </a:rPr>
              <a:t>2.如果两个角是对顶角，那么这两个角相等。</a:t>
            </a:r>
          </a:p>
          <a:p>
            <a:endParaRPr lang="zh-CN" altLang="en-US" sz="2800" b="1" dirty="0">
              <a:solidFill>
                <a:srgbClr val="0000FF"/>
              </a:solidFill>
            </a:endParaRPr>
          </a:p>
          <a:p>
            <a:r>
              <a:rPr lang="zh-CN" altLang="en-US" sz="2800" b="1" dirty="0">
                <a:solidFill>
                  <a:srgbClr val="0000FF"/>
                </a:solidFill>
              </a:rPr>
              <a:t>3.如果一个数能被3整除，那么这个数也能被6整除。</a:t>
            </a:r>
          </a:p>
          <a:p>
            <a:endParaRPr lang="zh-CN" altLang="en-US" sz="2800" b="1" dirty="0">
              <a:solidFill>
                <a:srgbClr val="0000FF"/>
              </a:solidFill>
            </a:endParaRPr>
          </a:p>
          <a:p>
            <a:r>
              <a:rPr lang="zh-CN" altLang="en-US" sz="2800" b="1" dirty="0">
                <a:solidFill>
                  <a:srgbClr val="0000FF"/>
                </a:solidFill>
              </a:rPr>
              <a:t>4.已知两数a,b.如果a+b&gt;0,那么a-b&gt;0。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82563" y="1873250"/>
            <a:ext cx="8523287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</a:rPr>
              <a:t>        </a:t>
            </a:r>
            <a:r>
              <a:rPr lang="zh-CN" altLang="en-US" sz="2800" b="1" dirty="0">
                <a:solidFill>
                  <a:srgbClr val="0000FF"/>
                </a:solidFill>
              </a:rPr>
              <a:t>命题，有真命题，也有假命题。要说明一个命题是假命题，只要举出反例即可。</a:t>
            </a:r>
          </a:p>
          <a:p>
            <a:r>
              <a:rPr lang="zh-CN" altLang="en-US" sz="2800" b="1" dirty="0">
                <a:solidFill>
                  <a:srgbClr val="0000FF"/>
                </a:solidFill>
              </a:rPr>
              <a:t>       </a:t>
            </a:r>
          </a:p>
          <a:p>
            <a:endParaRPr lang="zh-CN" altLang="en-US" sz="2800" b="1" dirty="0">
              <a:solidFill>
                <a:srgbClr val="0000FF"/>
              </a:solidFill>
            </a:endParaRPr>
          </a:p>
          <a:p>
            <a:r>
              <a:rPr lang="zh-CN" altLang="en-US" sz="2800" b="1" dirty="0">
                <a:solidFill>
                  <a:srgbClr val="0000FF"/>
                </a:solidFill>
              </a:rPr>
              <a:t>       要说明一个命题是真命题，则要从命题的条件出发，根据已学过的基本事实、定义、性质、和定理等，进行有理有据的推理。这种推理的过程叫做</a:t>
            </a:r>
            <a:r>
              <a:rPr lang="zh-CN" altLang="en-US" sz="2800" b="1" dirty="0">
                <a:solidFill>
                  <a:srgbClr val="FF0000"/>
                </a:solidFill>
              </a:rPr>
              <a:t>证明。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88913" y="73025"/>
            <a:ext cx="7769225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</a:rPr>
              <a:t>例    证明：平行于同一条直线的两条直线平行。</a:t>
            </a:r>
          </a:p>
          <a:p>
            <a:r>
              <a:rPr lang="zh-CN" altLang="en-US" sz="2800" b="1" dirty="0"/>
              <a:t>       </a:t>
            </a:r>
            <a:r>
              <a:rPr lang="zh-CN" altLang="en-US" sz="2800" b="1" dirty="0">
                <a:solidFill>
                  <a:srgbClr val="0000FF"/>
                </a:solidFill>
              </a:rPr>
              <a:t>已知：如图，直线</a:t>
            </a:r>
            <a:r>
              <a:rPr lang="zh-CN" altLang="en-US" sz="2800" b="1" i="1" dirty="0">
                <a:solidFill>
                  <a:srgbClr val="0000FF"/>
                </a:solidFill>
              </a:rPr>
              <a:t>a、</a:t>
            </a:r>
            <a:r>
              <a:rPr lang="zh-CN" altLang="en-US" sz="2800" b="1" dirty="0">
                <a:solidFill>
                  <a:srgbClr val="0000FF"/>
                </a:solidFill>
              </a:rPr>
              <a:t> </a:t>
            </a:r>
            <a:r>
              <a:rPr lang="zh-CN" altLang="en-US" sz="2800" b="1" i="1" dirty="0">
                <a:solidFill>
                  <a:srgbClr val="0000FF"/>
                </a:solidFill>
              </a:rPr>
              <a:t>b、c</a:t>
            </a:r>
            <a:r>
              <a:rPr lang="zh-CN" altLang="en-US" sz="2800" b="1" dirty="0">
                <a:solidFill>
                  <a:srgbClr val="0000FF"/>
                </a:solidFill>
              </a:rPr>
              <a:t> ， </a:t>
            </a:r>
            <a:r>
              <a:rPr lang="zh-CN" altLang="en-US" sz="2800" b="1" i="1" dirty="0">
                <a:solidFill>
                  <a:srgbClr val="0000FF"/>
                </a:solidFill>
              </a:rPr>
              <a:t>a</a:t>
            </a:r>
            <a:r>
              <a:rPr lang="zh-CN" altLang="en-US" sz="2800" b="1" dirty="0">
                <a:solidFill>
                  <a:srgbClr val="0000FF"/>
                </a:solidFill>
              </a:rPr>
              <a:t>∥ </a:t>
            </a:r>
            <a:r>
              <a:rPr lang="zh-CN" altLang="en-US" sz="2800" b="1" i="1" dirty="0">
                <a:solidFill>
                  <a:srgbClr val="0000FF"/>
                </a:solidFill>
              </a:rPr>
              <a:t>c</a:t>
            </a:r>
            <a:r>
              <a:rPr lang="zh-CN" altLang="en-US" sz="2800" b="1" dirty="0">
                <a:solidFill>
                  <a:srgbClr val="0000FF"/>
                </a:solidFill>
              </a:rPr>
              <a:t> ,</a:t>
            </a:r>
            <a:r>
              <a:rPr lang="zh-CN" altLang="en-US" sz="2800" b="1" i="1" dirty="0">
                <a:solidFill>
                  <a:srgbClr val="0000FF"/>
                </a:solidFill>
              </a:rPr>
              <a:t>b</a:t>
            </a:r>
            <a:r>
              <a:rPr lang="zh-CN" altLang="en-US" sz="2800" b="1" dirty="0">
                <a:solidFill>
                  <a:srgbClr val="0000FF"/>
                </a:solidFill>
              </a:rPr>
              <a:t>∥</a:t>
            </a:r>
            <a:r>
              <a:rPr lang="zh-CN" altLang="en-US" sz="2800" b="1" i="1" dirty="0">
                <a:solidFill>
                  <a:srgbClr val="0000FF"/>
                </a:solidFill>
              </a:rPr>
              <a:t>c </a:t>
            </a:r>
          </a:p>
          <a:p>
            <a:r>
              <a:rPr lang="zh-CN" altLang="en-US" sz="2800" b="1" i="1" dirty="0">
                <a:solidFill>
                  <a:srgbClr val="0000FF"/>
                </a:solidFill>
              </a:rPr>
              <a:t>       </a:t>
            </a:r>
            <a:r>
              <a:rPr lang="zh-CN" altLang="en-US" sz="2800" b="1" dirty="0">
                <a:solidFill>
                  <a:srgbClr val="0000FF"/>
                </a:solidFill>
              </a:rPr>
              <a:t>求证：</a:t>
            </a:r>
            <a:r>
              <a:rPr lang="zh-CN" altLang="en-US" sz="2800" b="1" i="1" dirty="0">
                <a:solidFill>
                  <a:srgbClr val="0000FF"/>
                </a:solidFill>
              </a:rPr>
              <a:t>a</a:t>
            </a:r>
            <a:r>
              <a:rPr lang="zh-CN" altLang="en-US" sz="2800" b="1" dirty="0">
                <a:solidFill>
                  <a:srgbClr val="0000FF"/>
                </a:solidFill>
              </a:rPr>
              <a:t>∥</a:t>
            </a:r>
            <a:r>
              <a:rPr lang="zh-CN" altLang="en-US" sz="2800" b="1" i="1" dirty="0">
                <a:solidFill>
                  <a:srgbClr val="0000FF"/>
                </a:solidFill>
              </a:rPr>
              <a:t>b。</a:t>
            </a:r>
          </a:p>
          <a:p>
            <a:r>
              <a:rPr lang="zh-CN" altLang="en-US" sz="2800" b="1" i="1" dirty="0"/>
              <a:t>    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5783263" y="1525588"/>
            <a:ext cx="2895600" cy="0"/>
          </a:xfrm>
          <a:prstGeom prst="line">
            <a:avLst/>
          </a:prstGeom>
          <a:noFill/>
          <a:ln w="38100" cap="flat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6013450" y="1951038"/>
            <a:ext cx="2895600" cy="0"/>
          </a:xfrm>
          <a:prstGeom prst="line">
            <a:avLst/>
          </a:prstGeom>
          <a:noFill/>
          <a:ln w="38100" cap="flat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6226175" y="2381250"/>
            <a:ext cx="2895600" cy="0"/>
          </a:xfrm>
          <a:prstGeom prst="line">
            <a:avLst/>
          </a:prstGeom>
          <a:noFill/>
          <a:ln w="38100" cap="flat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303838" y="1119188"/>
            <a:ext cx="407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 b="1" i="1"/>
              <a:t>a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578475" y="1604963"/>
            <a:ext cx="4302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 b="1" i="1"/>
              <a:t>b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889625" y="2066925"/>
            <a:ext cx="407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 b="1" i="1"/>
              <a:t>c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36549" y="2455863"/>
            <a:ext cx="651827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</a:rPr>
              <a:t>       </a:t>
            </a:r>
            <a:r>
              <a:rPr lang="zh-CN" altLang="en-US" sz="2800" b="1" dirty="0">
                <a:solidFill>
                  <a:srgbClr val="0000FF"/>
                </a:solidFill>
              </a:rPr>
              <a:t>证明：如图，作直线d，分别与直线</a:t>
            </a:r>
            <a:r>
              <a:rPr lang="zh-CN" altLang="en-US" sz="2800" b="1" i="1" dirty="0">
                <a:solidFill>
                  <a:srgbClr val="0000FF"/>
                </a:solidFill>
              </a:rPr>
              <a:t>a、</a:t>
            </a:r>
            <a:r>
              <a:rPr lang="zh-CN" altLang="en-US" sz="2800" b="1" dirty="0">
                <a:solidFill>
                  <a:srgbClr val="0000FF"/>
                </a:solidFill>
              </a:rPr>
              <a:t> </a:t>
            </a:r>
            <a:r>
              <a:rPr lang="zh-CN" altLang="en-US" sz="2800" b="1" i="1" dirty="0">
                <a:solidFill>
                  <a:srgbClr val="0000FF"/>
                </a:solidFill>
              </a:rPr>
              <a:t>b、c</a:t>
            </a:r>
            <a:r>
              <a:rPr lang="zh-CN" altLang="en-US" sz="2800" b="1" dirty="0">
                <a:solidFill>
                  <a:srgbClr val="0000FF"/>
                </a:solidFill>
              </a:rPr>
              <a:t> 相交。</a:t>
            </a:r>
          </a:p>
          <a:p>
            <a:r>
              <a:rPr lang="zh-CN" altLang="en-US" sz="2800" b="1" dirty="0">
                <a:solidFill>
                  <a:srgbClr val="0000FF"/>
                </a:solidFill>
              </a:rPr>
              <a:t>∵</a:t>
            </a:r>
            <a:r>
              <a:rPr lang="zh-CN" altLang="en-US" sz="2800" b="1" i="1" dirty="0">
                <a:solidFill>
                  <a:srgbClr val="0000FF"/>
                </a:solidFill>
              </a:rPr>
              <a:t>a</a:t>
            </a:r>
            <a:r>
              <a:rPr lang="zh-CN" altLang="en-US" sz="2800" b="1" dirty="0">
                <a:solidFill>
                  <a:srgbClr val="0000FF"/>
                </a:solidFill>
              </a:rPr>
              <a:t>∥ </a:t>
            </a:r>
            <a:r>
              <a:rPr lang="zh-CN" altLang="en-US" sz="2800" b="1" i="1" dirty="0" smtClean="0">
                <a:solidFill>
                  <a:srgbClr val="0000FF"/>
                </a:solidFill>
              </a:rPr>
              <a:t>c 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(已知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)</a:t>
            </a:r>
            <a:endParaRPr lang="zh-CN" altLang="en-US" sz="2800" b="1" dirty="0">
              <a:solidFill>
                <a:srgbClr val="0000FF"/>
              </a:solidFill>
            </a:endParaRPr>
          </a:p>
          <a:p>
            <a:r>
              <a:rPr lang="zh-CN" altLang="en-US" sz="2800" b="1" dirty="0">
                <a:solidFill>
                  <a:srgbClr val="0000FF"/>
                </a:solidFill>
              </a:rPr>
              <a:t>∴∠1=∠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3 (</a:t>
            </a:r>
            <a:r>
              <a:rPr lang="zh-CN" altLang="en-US" sz="2800" b="1" dirty="0">
                <a:solidFill>
                  <a:srgbClr val="0000FF"/>
                </a:solidFill>
              </a:rPr>
              <a:t>两直线平行，同位角相等)</a:t>
            </a:r>
          </a:p>
          <a:p>
            <a:r>
              <a:rPr lang="zh-CN" altLang="en-US" sz="2800" b="1" dirty="0">
                <a:solidFill>
                  <a:srgbClr val="0000FF"/>
                </a:solidFill>
              </a:rPr>
              <a:t>∵</a:t>
            </a:r>
            <a:r>
              <a:rPr lang="zh-CN" altLang="en-US" sz="2800" b="1" i="1" dirty="0">
                <a:solidFill>
                  <a:srgbClr val="0000FF"/>
                </a:solidFill>
              </a:rPr>
              <a:t>b</a:t>
            </a:r>
            <a:r>
              <a:rPr lang="zh-CN" altLang="en-US" sz="2800" b="1" dirty="0">
                <a:solidFill>
                  <a:srgbClr val="0000FF"/>
                </a:solidFill>
              </a:rPr>
              <a:t>∥</a:t>
            </a:r>
            <a:r>
              <a:rPr lang="zh-CN" altLang="en-US" sz="2800" b="1" i="1" dirty="0">
                <a:solidFill>
                  <a:srgbClr val="0000FF"/>
                </a:solidFill>
              </a:rPr>
              <a:t>c</a:t>
            </a:r>
          </a:p>
          <a:p>
            <a:r>
              <a:rPr lang="zh-CN" altLang="en-US" sz="2800" b="1" dirty="0">
                <a:solidFill>
                  <a:srgbClr val="0000FF"/>
                </a:solidFill>
              </a:rPr>
              <a:t>∴∠2=∠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3 (</a:t>
            </a:r>
            <a:r>
              <a:rPr lang="zh-CN" altLang="en-US" sz="2800" b="1" dirty="0">
                <a:solidFill>
                  <a:srgbClr val="0000FF"/>
                </a:solidFill>
              </a:rPr>
              <a:t>两直线平行，同位角相等。)</a:t>
            </a:r>
          </a:p>
          <a:p>
            <a:r>
              <a:rPr lang="zh-CN" altLang="en-US" sz="2800" b="1" dirty="0">
                <a:solidFill>
                  <a:srgbClr val="0000FF"/>
                </a:solidFill>
              </a:rPr>
              <a:t>∴∠1=∠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3 (</a:t>
            </a:r>
            <a:r>
              <a:rPr lang="zh-CN" altLang="en-US" sz="2800" b="1" dirty="0">
                <a:solidFill>
                  <a:srgbClr val="0000FF"/>
                </a:solidFill>
              </a:rPr>
              <a:t>等量代换)</a:t>
            </a:r>
          </a:p>
          <a:p>
            <a:r>
              <a:rPr lang="zh-CN" altLang="en-US" sz="2800" b="1" dirty="0">
                <a:solidFill>
                  <a:srgbClr val="0000FF"/>
                </a:solidFill>
              </a:rPr>
              <a:t>∴</a:t>
            </a:r>
            <a:r>
              <a:rPr lang="zh-CN" altLang="en-US" sz="2800" b="1" i="1" dirty="0">
                <a:solidFill>
                  <a:srgbClr val="0000FF"/>
                </a:solidFill>
              </a:rPr>
              <a:t>a</a:t>
            </a:r>
            <a:r>
              <a:rPr lang="zh-CN" altLang="en-US" sz="2800" b="1" dirty="0">
                <a:solidFill>
                  <a:srgbClr val="0000FF"/>
                </a:solidFill>
              </a:rPr>
              <a:t>∥</a:t>
            </a:r>
            <a:r>
              <a:rPr lang="zh-CN" altLang="en-US" sz="2800" b="1" i="1" dirty="0" smtClean="0">
                <a:solidFill>
                  <a:srgbClr val="0000FF"/>
                </a:solidFill>
              </a:rPr>
              <a:t>b 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(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同</a:t>
            </a:r>
            <a:r>
              <a:rPr lang="zh-CN" altLang="en-US" sz="2800" b="1" dirty="0">
                <a:solidFill>
                  <a:srgbClr val="0000FF"/>
                </a:solidFill>
              </a:rPr>
              <a:t>位角相等，两直线平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行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)</a:t>
            </a:r>
            <a:endParaRPr lang="zh-CN" altLang="en-US" sz="2800" b="1" dirty="0">
              <a:solidFill>
                <a:srgbClr val="0000FF"/>
              </a:solidFill>
            </a:endParaRPr>
          </a:p>
          <a:p>
            <a:r>
              <a:rPr lang="zh-CN" altLang="en-US" sz="2800" b="1" dirty="0">
                <a:solidFill>
                  <a:srgbClr val="0000FF"/>
                </a:solidFill>
              </a:rPr>
              <a:t>即平行于同一条直线的两条直线平行。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7167563" y="1089025"/>
            <a:ext cx="1052512" cy="2047875"/>
          </a:xfrm>
          <a:prstGeom prst="line">
            <a:avLst/>
          </a:prstGeom>
          <a:noFill/>
          <a:ln w="38100" cap="flat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5" name="Arc 11"/>
          <p:cNvSpPr/>
          <p:nvPr/>
        </p:nvSpPr>
        <p:spPr bwMode="auto">
          <a:xfrm>
            <a:off x="8110538" y="1244600"/>
            <a:ext cx="2286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6" name="Arc 12"/>
          <p:cNvSpPr/>
          <p:nvPr/>
        </p:nvSpPr>
        <p:spPr bwMode="auto">
          <a:xfrm>
            <a:off x="7927975" y="1682750"/>
            <a:ext cx="2286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7" name="Arc 13"/>
          <p:cNvSpPr/>
          <p:nvPr/>
        </p:nvSpPr>
        <p:spPr bwMode="auto">
          <a:xfrm>
            <a:off x="7745413" y="2082800"/>
            <a:ext cx="2286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6854825" y="2990850"/>
            <a:ext cx="43021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8270875" y="1033463"/>
            <a:ext cx="381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8166100" y="1447800"/>
            <a:ext cx="3397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8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7947025" y="1946275"/>
            <a:ext cx="4079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2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2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2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ldLvl="0" autoUpdateAnimBg="0"/>
      <p:bldP spid="11267" grpId="0" animBg="1"/>
      <p:bldP spid="11268" grpId="0" animBg="1"/>
      <p:bldP spid="11269" grpId="0" animBg="1"/>
      <p:bldP spid="11270" grpId="0" bldLvl="0" autoUpdateAnimBg="0"/>
      <p:bldP spid="11271" grpId="0" bldLvl="0" autoUpdateAnimBg="0"/>
      <p:bldP spid="11272" grpId="0" bldLvl="0" autoUpdateAnimBg="0"/>
      <p:bldP spid="11274" grpId="0" animBg="1"/>
      <p:bldP spid="11275" grpId="0" animBg="1"/>
      <p:bldP spid="11276" grpId="0" animBg="1"/>
      <p:bldP spid="11277" grpId="0" animBg="1"/>
      <p:bldP spid="11278" grpId="0" bldLvl="0" autoUpdateAnimBg="0"/>
      <p:bldP spid="11279" grpId="0" bldLvl="0" autoUpdateAnimBg="0"/>
      <p:bldP spid="11280" grpId="0" bldLvl="0" autoUpdateAnimBg="0"/>
      <p:bldP spid="11281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271588" y="2022475"/>
            <a:ext cx="1401762" cy="57943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第一步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5373688" y="2009775"/>
            <a:ext cx="3005137" cy="57943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solidFill>
                  <a:srgbClr val="FF0000"/>
                </a:solidFill>
              </a:rPr>
              <a:t>画出图形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296988" y="3209925"/>
            <a:ext cx="1401762" cy="57943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第二步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5314950" y="3225800"/>
            <a:ext cx="3027363" cy="5778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solidFill>
                  <a:srgbClr val="FF0000"/>
                </a:solidFill>
              </a:rPr>
              <a:t>写出已知、求证</a:t>
            </a: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5295900" y="4360863"/>
            <a:ext cx="3181350" cy="57943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solidFill>
                  <a:srgbClr val="FF0000"/>
                </a:solidFill>
              </a:rPr>
              <a:t>写出证明过程</a:t>
            </a:r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1270000" y="4424363"/>
            <a:ext cx="1401763" cy="57943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第三步</a:t>
            </a:r>
          </a:p>
        </p:txBody>
      </p:sp>
      <p:sp>
        <p:nvSpPr>
          <p:cNvPr id="12296" name="Line 10"/>
          <p:cNvSpPr>
            <a:spLocks noChangeShapeType="1"/>
          </p:cNvSpPr>
          <p:nvPr/>
        </p:nvSpPr>
        <p:spPr bwMode="auto">
          <a:xfrm>
            <a:off x="2657475" y="2317750"/>
            <a:ext cx="2678113" cy="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7" name="Line 11"/>
          <p:cNvSpPr>
            <a:spLocks noChangeShapeType="1"/>
          </p:cNvSpPr>
          <p:nvPr/>
        </p:nvSpPr>
        <p:spPr bwMode="auto">
          <a:xfrm>
            <a:off x="2697163" y="3519488"/>
            <a:ext cx="2611437" cy="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>
            <a:off x="2670175" y="4708525"/>
            <a:ext cx="2613025" cy="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9" name="Text Box 14"/>
          <p:cNvSpPr txBox="1">
            <a:spLocks noChangeArrowheads="1"/>
          </p:cNvSpPr>
          <p:nvPr/>
        </p:nvSpPr>
        <p:spPr bwMode="auto">
          <a:xfrm>
            <a:off x="3213100" y="1876425"/>
            <a:ext cx="1401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根据题意</a:t>
            </a:r>
          </a:p>
        </p:txBody>
      </p:sp>
      <p:sp>
        <p:nvSpPr>
          <p:cNvPr id="12300" name="Text Box 15"/>
          <p:cNvSpPr txBox="1">
            <a:spLocks noChangeArrowheads="1"/>
          </p:cNvSpPr>
          <p:nvPr/>
        </p:nvSpPr>
        <p:spPr bwMode="auto">
          <a:xfrm>
            <a:off x="2908299" y="3070225"/>
            <a:ext cx="20113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0000FF"/>
                </a:solidFill>
              </a:rPr>
              <a:t>根据条件、结</a:t>
            </a:r>
          </a:p>
          <a:p>
            <a:pPr eaLnBrk="1" hangingPunct="1"/>
            <a:r>
              <a:rPr lang="zh-CN" altLang="en-US" sz="2400" b="1" dirty="0">
                <a:solidFill>
                  <a:srgbClr val="0000FF"/>
                </a:solidFill>
              </a:rPr>
              <a:t>论和图形</a:t>
            </a:r>
          </a:p>
        </p:txBody>
      </p:sp>
      <p:sp>
        <p:nvSpPr>
          <p:cNvPr id="12301" name="Text Box 16"/>
          <p:cNvSpPr txBox="1">
            <a:spLocks noChangeArrowheads="1"/>
          </p:cNvSpPr>
          <p:nvPr/>
        </p:nvSpPr>
        <p:spPr bwMode="auto">
          <a:xfrm>
            <a:off x="3133725" y="4279900"/>
            <a:ext cx="1706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</a:rPr>
              <a:t>分析、探索</a:t>
            </a:r>
          </a:p>
        </p:txBody>
      </p:sp>
      <p:sp>
        <p:nvSpPr>
          <p:cNvPr id="12302" name="Text Box 17"/>
          <p:cNvSpPr txBox="1">
            <a:spLocks noChangeArrowheads="1"/>
          </p:cNvSpPr>
          <p:nvPr/>
        </p:nvSpPr>
        <p:spPr bwMode="auto">
          <a:xfrm>
            <a:off x="1644650" y="566738"/>
            <a:ext cx="24685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FF0000"/>
                </a:solidFill>
              </a:rPr>
              <a:t>证明的步骤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  <p:bldP spid="12291" grpId="0" animBg="1" autoUpdateAnimBg="0"/>
      <p:bldP spid="12292" grpId="0" animBg="1" autoUpdateAnimBg="0"/>
      <p:bldP spid="12293" grpId="0" animBg="1" autoUpdateAnimBg="0"/>
      <p:bldP spid="12294" grpId="0" animBg="1" autoUpdateAnimBg="0"/>
      <p:bldP spid="12295" grpId="0" animBg="1" autoUpdateAnimBg="0"/>
      <p:bldP spid="12296" grpId="0" animBg="1"/>
      <p:bldP spid="12297" grpId="0" animBg="1"/>
      <p:bldP spid="12298" grpId="0" animBg="1"/>
      <p:bldP spid="12299" grpId="0" autoUpdateAnimBg="0"/>
      <p:bldP spid="12300" grpId="0" autoUpdateAnimBg="0"/>
      <p:bldP spid="1230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65100" y="801688"/>
            <a:ext cx="8856663" cy="509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0000FF"/>
                </a:solidFill>
              </a:rPr>
              <a:t>        </a:t>
            </a:r>
            <a:r>
              <a:rPr lang="zh-CN" altLang="en-US" sz="3600" b="1" dirty="0">
                <a:solidFill>
                  <a:srgbClr val="0000FF"/>
                </a:solidFill>
              </a:rPr>
              <a:t>如果一个定理的逆命题是真命题，那么</a:t>
            </a:r>
          </a:p>
          <a:p>
            <a:r>
              <a:rPr lang="zh-CN" altLang="en-US" sz="3600" b="1" dirty="0">
                <a:solidFill>
                  <a:srgbClr val="0000FF"/>
                </a:solidFill>
              </a:rPr>
              <a:t>这个逆命题也可以称为原定理的</a:t>
            </a:r>
            <a:r>
              <a:rPr lang="zh-CN" altLang="en-US" sz="4000" b="1" dirty="0">
                <a:solidFill>
                  <a:srgbClr val="FF0000"/>
                </a:solidFill>
              </a:rPr>
              <a:t>逆定理</a:t>
            </a:r>
            <a:r>
              <a:rPr lang="zh-CN" altLang="en-US" sz="3600" b="1" dirty="0">
                <a:solidFill>
                  <a:srgbClr val="0000FF"/>
                </a:solidFill>
              </a:rPr>
              <a:t>.</a:t>
            </a:r>
          </a:p>
          <a:p>
            <a:r>
              <a:rPr lang="zh-CN" altLang="en-US" sz="3600" b="1" dirty="0">
                <a:solidFill>
                  <a:srgbClr val="0000FF"/>
                </a:solidFill>
              </a:rPr>
              <a:t>     </a:t>
            </a:r>
          </a:p>
          <a:p>
            <a:r>
              <a:rPr lang="zh-CN" altLang="en-US" sz="3600" b="1" dirty="0">
                <a:solidFill>
                  <a:srgbClr val="0000FF"/>
                </a:solidFill>
              </a:rPr>
              <a:t>       一个定理和它的逆定理是</a:t>
            </a:r>
            <a:r>
              <a:rPr lang="zh-CN" altLang="en-US" sz="3600" b="1" dirty="0">
                <a:solidFill>
                  <a:srgbClr val="FF0000"/>
                </a:solidFill>
              </a:rPr>
              <a:t>互逆定理</a:t>
            </a:r>
            <a:r>
              <a:rPr lang="zh-CN" altLang="en-US" sz="3600" b="1" dirty="0">
                <a:solidFill>
                  <a:srgbClr val="0000FF"/>
                </a:solidFill>
              </a:rPr>
              <a:t>。</a:t>
            </a:r>
          </a:p>
          <a:p>
            <a:r>
              <a:rPr lang="zh-CN" altLang="en-US" sz="3600" b="1" dirty="0">
                <a:solidFill>
                  <a:srgbClr val="0000FF"/>
                </a:solidFill>
              </a:rPr>
              <a:t>      </a:t>
            </a:r>
          </a:p>
          <a:p>
            <a:r>
              <a:rPr lang="zh-CN" altLang="en-US" sz="3600" b="1" dirty="0">
                <a:solidFill>
                  <a:srgbClr val="0000FF"/>
                </a:solidFill>
              </a:rPr>
              <a:t>        如    “两直线平行，内错角相等。”</a:t>
            </a:r>
          </a:p>
          <a:p>
            <a:r>
              <a:rPr lang="zh-CN" altLang="en-US" sz="3600" b="1" dirty="0">
                <a:solidFill>
                  <a:srgbClr val="0000FF"/>
                </a:solidFill>
              </a:rPr>
              <a:t>        与    “内错角相等，两直线平行。”</a:t>
            </a:r>
          </a:p>
          <a:p>
            <a:endParaRPr lang="zh-CN" altLang="en-US" sz="3600" b="1" dirty="0">
              <a:solidFill>
                <a:srgbClr val="0000FF"/>
              </a:solidFill>
            </a:endParaRPr>
          </a:p>
          <a:p>
            <a:r>
              <a:rPr lang="zh-CN" altLang="en-US" sz="3600" b="1" dirty="0">
                <a:solidFill>
                  <a:srgbClr val="0000FF"/>
                </a:solidFill>
              </a:rPr>
              <a:t>         自己举例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84175" y="1089025"/>
            <a:ext cx="4932363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/>
              <a:t>已知</a:t>
            </a:r>
            <a:r>
              <a:rPr lang="en-US" sz="3200" b="1" dirty="0"/>
              <a:t>:</a:t>
            </a:r>
            <a:r>
              <a:rPr lang="zh-CN" altLang="en-US" sz="3200" b="1" dirty="0"/>
              <a:t>如图</a:t>
            </a:r>
            <a:r>
              <a:rPr lang="en-US" sz="3200" b="1" dirty="0"/>
              <a:t>,</a:t>
            </a:r>
            <a:r>
              <a:rPr lang="zh-CN" altLang="en-US" sz="3200" b="1" dirty="0"/>
              <a:t>直线</a:t>
            </a:r>
            <a:r>
              <a:rPr lang="en-US" sz="3200" b="1" i="1" dirty="0">
                <a:latin typeface="Times New Roman" panose="02020603050405020304" pitchFamily="18" charset="0"/>
              </a:rPr>
              <a:t>AB</a:t>
            </a:r>
            <a:r>
              <a:rPr lang="zh-CN" altLang="en-US" sz="3200" b="1" dirty="0"/>
              <a:t>和</a:t>
            </a:r>
            <a:r>
              <a:rPr lang="en-US" sz="3200" b="1" i="1" dirty="0">
                <a:latin typeface="Times New Roman" panose="02020603050405020304" pitchFamily="18" charset="0"/>
              </a:rPr>
              <a:t>CD</a:t>
            </a:r>
            <a:r>
              <a:rPr lang="zh-CN" altLang="en-US" sz="3200" b="1" dirty="0"/>
              <a:t>相交于点</a:t>
            </a:r>
            <a:r>
              <a:rPr lang="en-US" sz="3200" b="1" i="1" dirty="0">
                <a:latin typeface="Times New Roman" panose="02020603050405020304" pitchFamily="18" charset="0"/>
              </a:rPr>
              <a:t>O</a:t>
            </a:r>
            <a:r>
              <a:rPr lang="en-US" sz="3200" b="1" dirty="0"/>
              <a:t>.</a:t>
            </a:r>
          </a:p>
          <a:p>
            <a:pPr eaLnBrk="1" hangingPunct="1"/>
            <a:r>
              <a:rPr lang="zh-CN" altLang="en-US" sz="3200" b="1" dirty="0"/>
              <a:t>求证</a:t>
            </a:r>
            <a:r>
              <a:rPr lang="en-US" sz="3200" b="1" dirty="0"/>
              <a:t>:∠</a:t>
            </a:r>
            <a:r>
              <a:rPr lang="en-US" sz="3200" b="1" dirty="0">
                <a:latin typeface="Times New Roman" panose="02020603050405020304" pitchFamily="18" charset="0"/>
              </a:rPr>
              <a:t>1=∠2.</a:t>
            </a:r>
          </a:p>
        </p:txBody>
      </p:sp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6110288" y="1163638"/>
            <a:ext cx="334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14340" name="Group 4"/>
          <p:cNvGrpSpPr/>
          <p:nvPr/>
        </p:nvGrpSpPr>
        <p:grpSpPr bwMode="auto">
          <a:xfrm>
            <a:off x="5181600" y="498475"/>
            <a:ext cx="3314700" cy="2078038"/>
            <a:chOff x="0" y="0"/>
            <a:chExt cx="2088" cy="1309"/>
          </a:xfrm>
        </p:grpSpPr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 flipH="1">
              <a:off x="208" y="106"/>
              <a:ext cx="1333" cy="996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208" y="131"/>
              <a:ext cx="1679" cy="954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43" name="Arc 7"/>
            <p:cNvSpPr/>
            <p:nvPr/>
          </p:nvSpPr>
          <p:spPr bwMode="auto">
            <a:xfrm>
              <a:off x="1062" y="484"/>
              <a:ext cx="27" cy="148"/>
            </a:xfrm>
            <a:custGeom>
              <a:avLst/>
              <a:gdLst>
                <a:gd name="T0" fmla="*/ 0 w 21557"/>
                <a:gd name="T1" fmla="*/ 0 h 21600"/>
                <a:gd name="T2" fmla="*/ 27 w 21557"/>
                <a:gd name="T3" fmla="*/ 139 h 21600"/>
                <a:gd name="T4" fmla="*/ 0 w 21557"/>
                <a:gd name="T5" fmla="*/ 148 h 21600"/>
                <a:gd name="T6" fmla="*/ 0 60000 65536"/>
                <a:gd name="T7" fmla="*/ 0 60000 65536"/>
                <a:gd name="T8" fmla="*/ 0 60000 65536"/>
                <a:gd name="T9" fmla="*/ 0 w 21557"/>
                <a:gd name="T10" fmla="*/ 0 h 21600"/>
                <a:gd name="T11" fmla="*/ 21557 w 2155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57" h="21600" fill="none" extrusionOk="0">
                  <a:moveTo>
                    <a:pt x="-1" y="0"/>
                  </a:moveTo>
                  <a:cubicBezTo>
                    <a:pt x="11398" y="0"/>
                    <a:pt x="20835" y="8857"/>
                    <a:pt x="21556" y="20233"/>
                  </a:cubicBezTo>
                </a:path>
                <a:path w="21557" h="21600" stroke="0" extrusionOk="0">
                  <a:moveTo>
                    <a:pt x="-1" y="0"/>
                  </a:moveTo>
                  <a:cubicBezTo>
                    <a:pt x="11398" y="0"/>
                    <a:pt x="20835" y="8857"/>
                    <a:pt x="21556" y="20233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 cmpd="sng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44" name="Arc 8"/>
            <p:cNvSpPr/>
            <p:nvPr/>
          </p:nvSpPr>
          <p:spPr bwMode="auto">
            <a:xfrm flipH="1">
              <a:off x="815" y="493"/>
              <a:ext cx="27" cy="148"/>
            </a:xfrm>
            <a:custGeom>
              <a:avLst/>
              <a:gdLst>
                <a:gd name="T0" fmla="*/ 0 w 21557"/>
                <a:gd name="T1" fmla="*/ 0 h 21600"/>
                <a:gd name="T2" fmla="*/ 27 w 21557"/>
                <a:gd name="T3" fmla="*/ 139 h 21600"/>
                <a:gd name="T4" fmla="*/ 0 w 21557"/>
                <a:gd name="T5" fmla="*/ 148 h 21600"/>
                <a:gd name="T6" fmla="*/ 0 60000 65536"/>
                <a:gd name="T7" fmla="*/ 0 60000 65536"/>
                <a:gd name="T8" fmla="*/ 0 60000 65536"/>
                <a:gd name="T9" fmla="*/ 0 w 21557"/>
                <a:gd name="T10" fmla="*/ 0 h 21600"/>
                <a:gd name="T11" fmla="*/ 21557 w 2155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57" h="21600" fill="none" extrusionOk="0">
                  <a:moveTo>
                    <a:pt x="-1" y="0"/>
                  </a:moveTo>
                  <a:cubicBezTo>
                    <a:pt x="11398" y="0"/>
                    <a:pt x="20835" y="8857"/>
                    <a:pt x="21556" y="20233"/>
                  </a:cubicBezTo>
                </a:path>
                <a:path w="21557" h="21600" stroke="0" extrusionOk="0">
                  <a:moveTo>
                    <a:pt x="-1" y="0"/>
                  </a:moveTo>
                  <a:cubicBezTo>
                    <a:pt x="11398" y="0"/>
                    <a:pt x="20835" y="8857"/>
                    <a:pt x="21556" y="20233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 cmpd="sng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45" name="Text Box 10"/>
            <p:cNvSpPr txBox="1">
              <a:spLocks noChangeArrowheads="1"/>
            </p:cNvSpPr>
            <p:nvPr/>
          </p:nvSpPr>
          <p:spPr bwMode="auto">
            <a:xfrm>
              <a:off x="0" y="0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4346" name="Text Box 11"/>
            <p:cNvSpPr txBox="1">
              <a:spLocks noChangeArrowheads="1"/>
            </p:cNvSpPr>
            <p:nvPr/>
          </p:nvSpPr>
          <p:spPr bwMode="auto">
            <a:xfrm>
              <a:off x="1844" y="1021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4347" name="Text Box 12"/>
            <p:cNvSpPr txBox="1">
              <a:spLocks noChangeArrowheads="1"/>
            </p:cNvSpPr>
            <p:nvPr/>
          </p:nvSpPr>
          <p:spPr bwMode="auto">
            <a:xfrm>
              <a:off x="1473" y="59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400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4348" name="Text Box 13"/>
            <p:cNvSpPr txBox="1">
              <a:spLocks noChangeArrowheads="1"/>
            </p:cNvSpPr>
            <p:nvPr/>
          </p:nvSpPr>
          <p:spPr bwMode="auto">
            <a:xfrm>
              <a:off x="17" y="964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2400" b="1" i="1"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4349" name="Text Box 15"/>
          <p:cNvSpPr txBox="1">
            <a:spLocks noChangeArrowheads="1"/>
          </p:cNvSpPr>
          <p:nvPr/>
        </p:nvSpPr>
        <p:spPr bwMode="auto">
          <a:xfrm>
            <a:off x="6907213" y="1098550"/>
            <a:ext cx="334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1503363" y="2841625"/>
          <a:ext cx="32496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r:id="rId3" imgW="1308735" imgH="203200" progId="Equation.DSMT4">
                  <p:embed/>
                </p:oleObj>
              </mc:Choice>
              <mc:Fallback>
                <p:oleObj r:id="rId3" imgW="1308735" imgH="203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2841625"/>
                        <a:ext cx="3249612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1" name="Object 15"/>
          <p:cNvGraphicFramePr>
            <a:graphicFrameLocks noChangeAspect="1"/>
          </p:cNvGraphicFramePr>
          <p:nvPr/>
        </p:nvGraphicFramePr>
        <p:xfrm>
          <a:off x="1751013" y="3508375"/>
          <a:ext cx="29972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r:id="rId5" imgW="1207135" imgH="203200" progId="Equation.DSMT4">
                  <p:embed/>
                </p:oleObj>
              </mc:Choice>
              <mc:Fallback>
                <p:oleObj r:id="rId5" imgW="1207135" imgH="203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013" y="3508375"/>
                        <a:ext cx="29972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2" name="Object 16"/>
          <p:cNvGraphicFramePr>
            <a:graphicFrameLocks noChangeAspect="1"/>
          </p:cNvGraphicFramePr>
          <p:nvPr/>
        </p:nvGraphicFramePr>
        <p:xfrm>
          <a:off x="1443038" y="4383088"/>
          <a:ext cx="39084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r:id="rId7" imgW="1572895" imgH="177800" progId="Equation.DSMT4">
                  <p:embed/>
                </p:oleObj>
              </mc:Choice>
              <mc:Fallback>
                <p:oleObj r:id="rId7" imgW="1572895" imgH="1778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3038" y="4383088"/>
                        <a:ext cx="390842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3" name="Object 17"/>
          <p:cNvGraphicFramePr>
            <a:graphicFrameLocks noChangeAspect="1"/>
          </p:cNvGraphicFramePr>
          <p:nvPr/>
        </p:nvGraphicFramePr>
        <p:xfrm>
          <a:off x="1436688" y="5153025"/>
          <a:ext cx="16700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r:id="rId9" imgW="673100" imgH="165100" progId="Equation.DSMT4">
                  <p:embed/>
                </p:oleObj>
              </mc:Choice>
              <mc:Fallback>
                <p:oleObj r:id="rId9" imgW="673100" imgH="1651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5153025"/>
                        <a:ext cx="167005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4" name="Text Box 20"/>
          <p:cNvSpPr txBox="1">
            <a:spLocks noChangeArrowheads="1"/>
          </p:cNvSpPr>
          <p:nvPr/>
        </p:nvSpPr>
        <p:spPr bwMode="auto">
          <a:xfrm>
            <a:off x="4700588" y="2814638"/>
            <a:ext cx="2316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平角的定义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14355" name="Text Box 21"/>
          <p:cNvSpPr txBox="1">
            <a:spLocks noChangeArrowheads="1"/>
          </p:cNvSpPr>
          <p:nvPr/>
        </p:nvSpPr>
        <p:spPr bwMode="auto">
          <a:xfrm>
            <a:off x="4870450" y="3479800"/>
            <a:ext cx="23161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平角的定义</a:t>
            </a:r>
            <a:r>
              <a:rPr 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14356" name="Text Box 22"/>
          <p:cNvSpPr txBox="1">
            <a:spLocks noChangeArrowheads="1"/>
          </p:cNvSpPr>
          <p:nvPr/>
        </p:nvSpPr>
        <p:spPr bwMode="auto">
          <a:xfrm>
            <a:off x="5340350" y="4367213"/>
            <a:ext cx="19605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等量代换</a:t>
            </a:r>
            <a:r>
              <a:rPr 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14357" name="Text Box 23"/>
          <p:cNvSpPr txBox="1">
            <a:spLocks noChangeArrowheads="1"/>
          </p:cNvSpPr>
          <p:nvPr/>
        </p:nvSpPr>
        <p:spPr bwMode="auto">
          <a:xfrm>
            <a:off x="3133725" y="5138738"/>
            <a:ext cx="23161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等式的性质</a:t>
            </a:r>
            <a:r>
              <a:rPr 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14358" name="Text Box 24"/>
          <p:cNvSpPr txBox="1">
            <a:spLocks noChangeArrowheads="1"/>
          </p:cNvSpPr>
          <p:nvPr/>
        </p:nvSpPr>
        <p:spPr bwMode="auto">
          <a:xfrm>
            <a:off x="741363" y="476250"/>
            <a:ext cx="22145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对顶角相等</a:t>
            </a:r>
          </a:p>
        </p:txBody>
      </p:sp>
      <p:sp>
        <p:nvSpPr>
          <p:cNvPr id="14359" name="Text Box 25"/>
          <p:cNvSpPr txBox="1">
            <a:spLocks noChangeArrowheads="1"/>
          </p:cNvSpPr>
          <p:nvPr/>
        </p:nvSpPr>
        <p:spPr bwMode="auto">
          <a:xfrm>
            <a:off x="415925" y="2800350"/>
            <a:ext cx="1130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证明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  <p:bldP spid="14349" grpId="0" autoUpdateAnimBg="0"/>
      <p:bldP spid="14354" grpId="0" autoUpdateAnimBg="0"/>
      <p:bldP spid="14355" grpId="0" autoUpdateAnimBg="0"/>
      <p:bldP spid="14356" grpId="0" autoUpdateAnimBg="0"/>
      <p:bldP spid="14357" grpId="0" autoUpdateAnimBg="0"/>
      <p:bldP spid="14359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南瓜模板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南瓜模板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南瓜模板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0</TotalTime>
  <Words>689</Words>
  <Application>Microsoft Office PowerPoint</Application>
  <PresentationFormat>全屏显示(4:3)</PresentationFormat>
  <Paragraphs>105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华康海报体W12(P)</vt:lpstr>
      <vt:lpstr>宋体</vt:lpstr>
      <vt:lpstr>微软雅黑</vt:lpstr>
      <vt:lpstr>Arial</vt:lpstr>
      <vt:lpstr>Calibri</vt:lpstr>
      <vt:lpstr>Times New Roman</vt:lpstr>
      <vt:lpstr>WWW.2PPT.COM
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2022-01-07T06:40:18Z</dcterms:created>
  <dcterms:modified xsi:type="dcterms:W3CDTF">2023-01-16T16:57:57Z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26575EBBEB5749498A66D5A5BDE01F33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