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8" r:id="rId2"/>
    <p:sldId id="407" r:id="rId3"/>
    <p:sldId id="423" r:id="rId4"/>
    <p:sldId id="424" r:id="rId5"/>
    <p:sldId id="415" r:id="rId6"/>
    <p:sldId id="434" r:id="rId7"/>
    <p:sldId id="425" r:id="rId8"/>
    <p:sldId id="431" r:id="rId9"/>
    <p:sldId id="435" r:id="rId10"/>
    <p:sldId id="433" r:id="rId11"/>
    <p:sldId id="420" r:id="rId12"/>
    <p:sldId id="430" r:id="rId13"/>
    <p:sldId id="365" r:id="rId14"/>
    <p:sldId id="432" r:id="rId15"/>
    <p:sldId id="437" r:id="rId16"/>
    <p:sldId id="422" r:id="rId17"/>
    <p:sldId id="427" r:id="rId18"/>
    <p:sldId id="428" r:id="rId19"/>
    <p:sldId id="429" r:id="rId20"/>
  </p:sldIdLst>
  <p:sldSz cx="9144000" cy="6858000" type="screen4x3"/>
  <p:notesSz cx="6858000" cy="9144000"/>
  <p:custDataLst>
    <p:tags r:id="rId23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1FBFF"/>
    <a:srgbClr val="E9F3FA"/>
    <a:srgbClr val="CFE5F6"/>
    <a:srgbClr val="CEE6FC"/>
    <a:srgbClr val="FFE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10" autoAdjust="0"/>
    <p:restoredTop sz="94960" autoAdjust="0"/>
  </p:normalViewPr>
  <p:slideViewPr>
    <p:cSldViewPr>
      <p:cViewPr>
        <p:scale>
          <a:sx n="100" d="100"/>
          <a:sy n="100" d="100"/>
        </p:scale>
        <p:origin x="-336" y="-264"/>
      </p:cViewPr>
      <p:guideLst>
        <p:guide orient="horz" pos="2160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0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E9DE356-D791-4289-A462-3C06AB189FD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25B9D628-D5E5-4542-BB4C-FD19E38E317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4A332C4-1E2E-45A5-B77D-6033D550CE0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CB4FF5EB-1E8D-46A6-8D9F-DA67A9439A7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1DDADBA0-F1BD-4D62-B9AC-0B6C56004994}" type="slidenum">
              <a:rPr lang="zh-CN" altLang="en-US">
                <a:ea typeface="宋体" panose="02010600030101010101" pitchFamily="2" charset="-122"/>
              </a:rPr>
              <a:t>1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F5EB-1E8D-46A6-8D9F-DA67A9439A7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AE28DD39-2D73-4E14-A333-9BDE4CF97037}" type="slidenum">
              <a:rPr lang="zh-CN" altLang="en-US">
                <a:ea typeface="宋体" panose="02010600030101010101" pitchFamily="2" charset="-122"/>
              </a:rPr>
              <a:t>10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D030E33B-5A57-4825-B445-FCE9B441EF19}" type="slidenum">
              <a:rPr lang="zh-CN" altLang="en-US">
                <a:ea typeface="宋体" panose="02010600030101010101" pitchFamily="2" charset="-122"/>
              </a:rPr>
              <a:t>13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2748A1BE-983A-4E37-A7AB-84FEFF74F22E}" type="slidenum">
              <a:rPr lang="zh-CN" altLang="en-US">
                <a:ea typeface="宋体" panose="02010600030101010101" pitchFamily="2" charset="-122"/>
              </a:rPr>
              <a:t>15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E3D2090D-DCB0-4174-A0D4-AEE464A7589B}" type="slidenum">
              <a:rPr lang="zh-CN" altLang="en-US">
                <a:ea typeface="宋体" panose="02010600030101010101" pitchFamily="2" charset="-122"/>
              </a:rPr>
              <a:t>17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76CD8999-9AB0-4345-A687-AA9859CB017D}" type="slidenum">
              <a:rPr lang="zh-CN" altLang="en-US">
                <a:ea typeface="宋体" panose="02010600030101010101" pitchFamily="2" charset="-122"/>
              </a:rPr>
              <a:t>19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84B7-400F-4DCA-9F26-200BB4289E98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7445-4C08-4C16-A638-4DD2B266AD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84B7-400F-4DCA-9F26-200BB4289E98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7445-4C08-4C16-A638-4DD2B266AD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84B7-400F-4DCA-9F26-200BB4289E98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7445-4C08-4C16-A638-4DD2B266AD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0441BDC0-E252-44D0-AC50-5B1D221BBF95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987445B0-A33D-4A81-9FE6-8FABEAA0EFD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84B7-400F-4DCA-9F26-200BB4289E98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7445-4C08-4C16-A638-4DD2B266AD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84B7-400F-4DCA-9F26-200BB4289E98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7445-4C08-4C16-A638-4DD2B266AD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84B7-400F-4DCA-9F26-200BB4289E98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7445-4C08-4C16-A638-4DD2B266AD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84B7-400F-4DCA-9F26-200BB4289E98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7445-4C08-4C16-A638-4DD2B266AD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84B7-400F-4DCA-9F26-200BB4289E98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7445-4C08-4C16-A638-4DD2B266AD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84B7-400F-4DCA-9F26-200BB4289E98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7445-4C08-4C16-A638-4DD2B266AD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84B7-400F-4DCA-9F26-200BB4289E98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7445-4C08-4C16-A638-4DD2B266AD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684B7-400F-4DCA-9F26-200BB4289E98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97445-4C08-4C16-A638-4DD2B266AD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684B7-400F-4DCA-9F26-200BB4289E98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97445-4C08-4C16-A638-4DD2B266AD7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hyperlink" Target="Lesson22Justtalk&#35838;&#25991;&#21160;&#30011;.swf" TargetMode="Externa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file:///E:\&#20154;&#25945;&#26032;&#29256;4&#19978;\&#12304;&#32039;&#24613;&#12305;2016.07.29&#23567;&#23398;&#33521;&#35821;&#20154;&#25945;&#26032;&#29256;4&#19978;&#36164;&#28304;&#31574;&#21010;&#21333;-&#37101;&#20122;&#30007;&#65288;&#26032;&#22686;13&#26465;&#65292;&#20449;&#24687;&#20462;&#25913;14&#26465;&#65289;\Unit4%20How%20is%20the%20weather%20today&#65311;\Lesson22%20&#25945;&#23398;&#35838;&#20214;\&#21477;4_128k.mp3" TargetMode="External"/><Relationship Id="rId13" Type="http://schemas.openxmlformats.org/officeDocument/2006/relationships/image" Target="../media/image16.png"/><Relationship Id="rId3" Type="http://schemas.microsoft.com/office/2007/relationships/media" Target="file:///E:\&#20154;&#25945;&#26032;&#29256;4&#19978;\&#12304;&#32039;&#24613;&#12305;2016.07.29&#23567;&#23398;&#33521;&#35821;&#20154;&#25945;&#26032;&#29256;4&#19978;&#36164;&#28304;&#31574;&#21010;&#21333;-&#37101;&#20122;&#30007;&#65288;&#26032;&#22686;13&#26465;&#65292;&#20449;&#24687;&#20462;&#25913;14&#26465;&#65289;\Unit4%20How%20is%20the%20weather%20today&#65311;\Lesson22%20&#25945;&#23398;&#35838;&#20214;\&#21477;2_128k.mp3" TargetMode="External"/><Relationship Id="rId7" Type="http://schemas.microsoft.com/office/2007/relationships/media" Target="file:///E:\&#20154;&#25945;&#26032;&#29256;4&#19978;\&#12304;&#32039;&#24613;&#12305;2016.07.29&#23567;&#23398;&#33521;&#35821;&#20154;&#25945;&#26032;&#29256;4&#19978;&#36164;&#28304;&#31574;&#21010;&#21333;-&#37101;&#20122;&#30007;&#65288;&#26032;&#22686;13&#26465;&#65292;&#20449;&#24687;&#20462;&#25913;14&#26465;&#65289;\Unit4%20How%20is%20the%20weather%20today&#65311;\Lesson22%20&#25945;&#23398;&#35838;&#20214;\&#21477;4_128k.mp3" TargetMode="External"/><Relationship Id="rId12" Type="http://schemas.openxmlformats.org/officeDocument/2006/relationships/image" Target="../media/image36.jpeg"/><Relationship Id="rId2" Type="http://schemas.openxmlformats.org/officeDocument/2006/relationships/audio" Target="file:///E:\&#20154;&#25945;&#26032;&#29256;4&#19978;\&#12304;&#32039;&#24613;&#12305;2016.07.29&#23567;&#23398;&#33521;&#35821;&#20154;&#25945;&#26032;&#29256;4&#19978;&#36164;&#28304;&#31574;&#21010;&#21333;-&#37101;&#20122;&#30007;&#65288;&#26032;&#22686;13&#26465;&#65292;&#20449;&#24687;&#20462;&#25913;14&#26465;&#65289;\Unit4%20How%20is%20the%20weather%20today&#65311;\Lesson22%20&#25945;&#23398;&#35838;&#20214;\&#21477;1_128k.mp3" TargetMode="External"/><Relationship Id="rId1" Type="http://schemas.microsoft.com/office/2007/relationships/media" Target="file:///E:\&#20154;&#25945;&#26032;&#29256;4&#19978;\&#12304;&#32039;&#24613;&#12305;2016.07.29&#23567;&#23398;&#33521;&#35821;&#20154;&#25945;&#26032;&#29256;4&#19978;&#36164;&#28304;&#31574;&#21010;&#21333;-&#37101;&#20122;&#30007;&#65288;&#26032;&#22686;13&#26465;&#65292;&#20449;&#24687;&#20462;&#25913;14&#26465;&#65289;\Unit4%20How%20is%20the%20weather%20today&#65311;\Lesson22%20&#25945;&#23398;&#35838;&#20214;\&#21477;1_128k.mp3" TargetMode="External"/><Relationship Id="rId6" Type="http://schemas.openxmlformats.org/officeDocument/2006/relationships/audio" Target="file:///E:\&#20154;&#25945;&#26032;&#29256;4&#19978;\&#12304;&#32039;&#24613;&#12305;2016.07.29&#23567;&#23398;&#33521;&#35821;&#20154;&#25945;&#26032;&#29256;4&#19978;&#36164;&#28304;&#31574;&#21010;&#21333;-&#37101;&#20122;&#30007;&#65288;&#26032;&#22686;13&#26465;&#65292;&#20449;&#24687;&#20462;&#25913;14&#26465;&#65289;\Unit4%20How%20is%20the%20weather%20today&#65311;\Lesson22%20&#25945;&#23398;&#35838;&#20214;\&#21477;3_128k.mp3" TargetMode="External"/><Relationship Id="rId11" Type="http://schemas.openxmlformats.org/officeDocument/2006/relationships/slideLayout" Target="../slideLayouts/slideLayout3.xml"/><Relationship Id="rId5" Type="http://schemas.microsoft.com/office/2007/relationships/media" Target="file:///E:\&#20154;&#25945;&#26032;&#29256;4&#19978;\&#12304;&#32039;&#24613;&#12305;2016.07.29&#23567;&#23398;&#33521;&#35821;&#20154;&#25945;&#26032;&#29256;4&#19978;&#36164;&#28304;&#31574;&#21010;&#21333;-&#37101;&#20122;&#30007;&#65288;&#26032;&#22686;13&#26465;&#65292;&#20449;&#24687;&#20462;&#25913;14&#26465;&#65289;\Unit4%20How%20is%20the%20weather%20today&#65311;\Lesson22%20&#25945;&#23398;&#35838;&#20214;\&#21477;3_128k.mp3" TargetMode="External"/><Relationship Id="rId10" Type="http://schemas.openxmlformats.org/officeDocument/2006/relationships/audio" Target="file:///E:\&#20154;&#25945;&#26032;&#29256;4&#19978;\&#12304;&#32039;&#24613;&#12305;2016.07.29&#23567;&#23398;&#33521;&#35821;&#20154;&#25945;&#26032;&#29256;4&#19978;&#36164;&#28304;&#31574;&#21010;&#21333;-&#37101;&#20122;&#30007;&#65288;&#26032;&#22686;13&#26465;&#65292;&#20449;&#24687;&#20462;&#25913;14&#26465;&#65289;\Unit4%20How%20is%20the%20weather%20today&#65311;\Lesson22%20&#25945;&#23398;&#35838;&#20214;\&#21477;5_128k.mp3" TargetMode="External"/><Relationship Id="rId4" Type="http://schemas.openxmlformats.org/officeDocument/2006/relationships/audio" Target="file:///E:\&#20154;&#25945;&#26032;&#29256;4&#19978;\&#12304;&#32039;&#24613;&#12305;2016.07.29&#23567;&#23398;&#33521;&#35821;&#20154;&#25945;&#26032;&#29256;4&#19978;&#36164;&#28304;&#31574;&#21010;&#21333;-&#37101;&#20122;&#30007;&#65288;&#26032;&#22686;13&#26465;&#65292;&#20449;&#24687;&#20462;&#25913;14&#26465;&#65289;\Unit4%20How%20is%20the%20weather%20today&#65311;\Lesson22%20&#25945;&#23398;&#35838;&#20214;\&#21477;2_128k.mp3" TargetMode="External"/><Relationship Id="rId9" Type="http://schemas.microsoft.com/office/2007/relationships/media" Target="file:///E:\&#20154;&#25945;&#26032;&#29256;4&#19978;\&#12304;&#32039;&#24613;&#12305;2016.07.29&#23567;&#23398;&#33521;&#35821;&#20154;&#25945;&#26032;&#29256;4&#19978;&#36164;&#28304;&#31574;&#21010;&#21333;-&#37101;&#20122;&#30007;&#65288;&#26032;&#22686;13&#26465;&#65292;&#20449;&#24687;&#20462;&#25913;14&#26465;&#65289;\Unit4%20How%20is%20the%20weather%20today&#65311;\Lesson22%20&#25945;&#23398;&#35838;&#20214;\&#21477;5_128k.mp3" TargetMode="External"/><Relationship Id="rId1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3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Lesson22__Just__read__and__write&#35838;&#25991;&#21160;&#30011;.swf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Lesson22__Let&#65287;s__sing&#35838;&#25991;&#21160;&#30011;1.swf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hyperlink" Target="Lesson21__Let&#65287;s__chant&#35838;&#25991;&#21160;&#30011;1.swf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9.jpeg"/><Relationship Id="rId2" Type="http://schemas.openxmlformats.org/officeDocument/2006/relationships/audio" Target="file:///E:\&#20154;&#25945;&#26032;&#29256;4&#19978;\&#12304;&#32039;&#24613;&#12305;2016.07.29&#23567;&#23398;&#33521;&#35821;&#20154;&#25945;&#26032;&#29256;4&#19978;&#36164;&#28304;&#31574;&#21010;&#21333;-&#37101;&#20122;&#30007;&#65288;&#26032;&#22686;13&#26465;&#65292;&#20449;&#24687;&#20462;&#25913;14&#26465;&#65289;\Unit4%20How%20is%20the%20weather%20today&#65311;\Lesson22%20&#25945;&#23398;&#35838;&#20214;\sunny_128k.mp3" TargetMode="External"/><Relationship Id="rId1" Type="http://schemas.microsoft.com/office/2007/relationships/media" Target="file:///E:\&#20154;&#25945;&#26032;&#29256;4&#19978;\&#12304;&#32039;&#24613;&#12305;2016.07.29&#23567;&#23398;&#33521;&#35821;&#20154;&#25945;&#26032;&#29256;4&#19978;&#36164;&#28304;&#31574;&#21010;&#21333;-&#37101;&#20122;&#30007;&#65288;&#26032;&#22686;13&#26465;&#65292;&#20449;&#24687;&#20462;&#25913;14&#26465;&#65289;\Unit4%20How%20is%20the%20weather%20today&#65311;\Lesson22%20&#25945;&#23398;&#35838;&#20214;\sunny_128k.mp3" TargetMode="Externa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1.jpeg"/><Relationship Id="rId2" Type="http://schemas.openxmlformats.org/officeDocument/2006/relationships/audio" Target="file:///E:\&#20154;&#25945;&#26032;&#29256;4&#19978;\&#12304;&#32039;&#24613;&#12305;2016.07.29&#23567;&#23398;&#33521;&#35821;&#20154;&#25945;&#26032;&#29256;4&#19978;&#36164;&#28304;&#31574;&#21010;&#21333;-&#37101;&#20122;&#30007;&#65288;&#26032;&#22686;13&#26465;&#65292;&#20449;&#24687;&#20462;&#25913;14&#26465;&#65289;\Unit4%20How%20is%20the%20weather%20today&#65311;\Lesson22%20&#25945;&#23398;&#35838;&#20214;\cloudy_128k.mp3" TargetMode="External"/><Relationship Id="rId1" Type="http://schemas.microsoft.com/office/2007/relationships/media" Target="file:///E:\&#20154;&#25945;&#26032;&#29256;4&#19978;\&#12304;&#32039;&#24613;&#12305;2016.07.29&#23567;&#23398;&#33521;&#35821;&#20154;&#25945;&#26032;&#29256;4&#19978;&#36164;&#28304;&#31574;&#21010;&#21333;-&#37101;&#20122;&#30007;&#65288;&#26032;&#22686;13&#26465;&#65292;&#20449;&#24687;&#20462;&#25913;14&#26465;&#65289;\Unit4%20How%20is%20the%20weather%20today&#65311;\Lesson22%20&#25945;&#23398;&#35838;&#20214;\cloudy_128k.mp3" TargetMode="External"/><Relationship Id="rId6" Type="http://schemas.openxmlformats.org/officeDocument/2006/relationships/image" Target="../media/image20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3"/>
          <p:cNvSpPr>
            <a:spLocks noGrp="1"/>
          </p:cNvSpPr>
          <p:nvPr>
            <p:ph type="ctrTitle"/>
          </p:nvPr>
        </p:nvSpPr>
        <p:spPr bwMode="auto">
          <a:xfrm>
            <a:off x="467544" y="2708920"/>
            <a:ext cx="8362950" cy="1008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en-US" altLang="zh-CN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Unit4 How’s the weather today?</a:t>
            </a:r>
            <a:endParaRPr lang="zh-CN" altLang="en-US" sz="4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619672" y="1340768"/>
            <a:ext cx="6120680" cy="566961"/>
          </a:xfrm>
        </p:spPr>
        <p:txBody>
          <a:bodyPr>
            <a:noAutofit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sz="3600" dirty="0" smtClean="0">
                <a:latin typeface="汉仪大宋简" pitchFamily="49" charset="-122"/>
                <a:ea typeface="汉仪大宋简" pitchFamily="49" charset="-122"/>
              </a:rPr>
              <a:t>人教精通版四年级上册</a:t>
            </a:r>
            <a:endParaRPr lang="zh-CN" altLang="en-US" sz="3600" dirty="0">
              <a:latin typeface="汉仪大宋简" pitchFamily="49" charset="-122"/>
              <a:ea typeface="汉仪大宋简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72923" y="5373216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521" y="1484784"/>
            <a:ext cx="4639733" cy="5020733"/>
          </a:xfrm>
          <a:prstGeom prst="rect">
            <a:avLst/>
          </a:prstGeom>
        </p:spPr>
      </p:pic>
      <p:pic>
        <p:nvPicPr>
          <p:cNvPr id="27651" name="图片 6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7653" name="Picture 6" descr="C:\Users\Administrator\Desktop\播放按钮.pn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102100" y="3429000"/>
            <a:ext cx="796925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标题 1"/>
          <p:cNvSpPr txBox="1"/>
          <p:nvPr/>
        </p:nvSpPr>
        <p:spPr bwMode="auto">
          <a:xfrm>
            <a:off x="3635375" y="368300"/>
            <a:ext cx="2947988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Look and say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042988" y="846138"/>
            <a:ext cx="71628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Guess! What are they talking about?</a:t>
            </a:r>
            <a:endParaRPr lang="zh-CN" altLang="en-US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622" y="1034521"/>
            <a:ext cx="4639733" cy="5130783"/>
          </a:xfrm>
          <a:prstGeom prst="rect">
            <a:avLst/>
          </a:prstGeom>
        </p:spPr>
      </p:pic>
      <p:pic>
        <p:nvPicPr>
          <p:cNvPr id="29699" name="图片 6"/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文本框 7"/>
          <p:cNvSpPr txBox="1">
            <a:spLocks noChangeArrowheads="1"/>
          </p:cNvSpPr>
          <p:nvPr/>
        </p:nvSpPr>
        <p:spPr bwMode="auto">
          <a:xfrm>
            <a:off x="1150938" y="12223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701" name="标题 1"/>
          <p:cNvSpPr txBox="1"/>
          <p:nvPr/>
        </p:nvSpPr>
        <p:spPr bwMode="auto">
          <a:xfrm>
            <a:off x="3203575" y="368300"/>
            <a:ext cx="40989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Listen and imitate</a:t>
            </a:r>
            <a:endParaRPr lang="zh-CN" altLang="en-US" sz="32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 bwMode="auto">
          <a:xfrm>
            <a:off x="439738" y="887413"/>
            <a:ext cx="3052762" cy="1246187"/>
            <a:chOff x="439204" y="971285"/>
            <a:chExt cx="3052676" cy="1245361"/>
          </a:xfrm>
        </p:grpSpPr>
        <p:sp>
          <p:nvSpPr>
            <p:cNvPr id="8" name="圆角矩形标注 7"/>
            <p:cNvSpPr/>
            <p:nvPr/>
          </p:nvSpPr>
          <p:spPr bwMode="auto">
            <a:xfrm>
              <a:off x="439204" y="1214011"/>
              <a:ext cx="3052676" cy="1002635"/>
            </a:xfrm>
            <a:prstGeom prst="wedgeRoundRectCallout">
              <a:avLst>
                <a:gd name="adj1" fmla="val 57709"/>
                <a:gd name="adj2" fmla="val 33412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Mum, how’s the weather today?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9" name="椭圆 8"/>
            <p:cNvSpPr/>
            <p:nvPr/>
          </p:nvSpPr>
          <p:spPr bwMode="auto">
            <a:xfrm>
              <a:off x="1771078" y="971285"/>
              <a:ext cx="352415" cy="34267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1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 bwMode="auto">
          <a:xfrm>
            <a:off x="4946650" y="3544888"/>
            <a:ext cx="2559050" cy="1233487"/>
            <a:chOff x="251521" y="2975905"/>
            <a:chExt cx="2558863" cy="1233691"/>
          </a:xfrm>
        </p:grpSpPr>
        <p:sp>
          <p:nvSpPr>
            <p:cNvPr id="11" name="圆角矩形标注 10"/>
            <p:cNvSpPr/>
            <p:nvPr/>
          </p:nvSpPr>
          <p:spPr bwMode="auto">
            <a:xfrm>
              <a:off x="251521" y="3191841"/>
              <a:ext cx="2558863" cy="1017755"/>
            </a:xfrm>
            <a:prstGeom prst="wedgeRoundRectCallout">
              <a:avLst>
                <a:gd name="adj1" fmla="val -62543"/>
                <a:gd name="adj2" fmla="val 29922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Oh, dear. It’s cloudy now.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2" name="椭圆 11"/>
            <p:cNvSpPr/>
            <p:nvPr/>
          </p:nvSpPr>
          <p:spPr bwMode="auto">
            <a:xfrm>
              <a:off x="1370627" y="2975905"/>
              <a:ext cx="352399" cy="34454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4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3" name="组合 18"/>
          <p:cNvGrpSpPr/>
          <p:nvPr/>
        </p:nvGrpSpPr>
        <p:grpSpPr bwMode="auto">
          <a:xfrm>
            <a:off x="971600" y="4654833"/>
            <a:ext cx="1909416" cy="862399"/>
            <a:chOff x="568216" y="835505"/>
            <a:chExt cx="1908447" cy="860633"/>
          </a:xfrm>
          <a:solidFill>
            <a:schemeClr val="bg1"/>
          </a:solidFill>
        </p:grpSpPr>
        <p:sp>
          <p:nvSpPr>
            <p:cNvPr id="14" name="圆角矩形标注 13"/>
            <p:cNvSpPr/>
            <p:nvPr/>
          </p:nvSpPr>
          <p:spPr>
            <a:xfrm>
              <a:off x="568216" y="1032328"/>
              <a:ext cx="1908447" cy="663810"/>
            </a:xfrm>
            <a:prstGeom prst="wedgeRoundRectCallout">
              <a:avLst>
                <a:gd name="adj1" fmla="val 65051"/>
                <a:gd name="adj2" fmla="val 35753"/>
                <a:gd name="adj3" fmla="val 16667"/>
              </a:avLst>
            </a:prstGeom>
            <a:grpFill/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Yes, it is.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367400" y="835505"/>
              <a:ext cx="352246" cy="343783"/>
            </a:xfrm>
            <a:prstGeom prst="ellipse">
              <a:avLst/>
            </a:prstGeom>
            <a:grpFill/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5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6" name="组合 29"/>
          <p:cNvGrpSpPr/>
          <p:nvPr/>
        </p:nvGrpSpPr>
        <p:grpSpPr bwMode="auto">
          <a:xfrm>
            <a:off x="5508625" y="1176338"/>
            <a:ext cx="2987675" cy="1208087"/>
            <a:chOff x="4132227" y="783455"/>
            <a:chExt cx="2989167" cy="1207676"/>
          </a:xfrm>
        </p:grpSpPr>
        <p:sp>
          <p:nvSpPr>
            <p:cNvPr id="17" name="圆角矩形标注 16"/>
            <p:cNvSpPr/>
            <p:nvPr/>
          </p:nvSpPr>
          <p:spPr bwMode="auto">
            <a:xfrm>
              <a:off x="4132227" y="986586"/>
              <a:ext cx="2989167" cy="1004545"/>
            </a:xfrm>
            <a:prstGeom prst="wedgeRoundRectCallout">
              <a:avLst>
                <a:gd name="adj1" fmla="val -60117"/>
                <a:gd name="adj2" fmla="val -29215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It’s sunny. Let’s go shopping.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8" name="椭圆 17"/>
            <p:cNvSpPr/>
            <p:nvPr/>
          </p:nvSpPr>
          <p:spPr bwMode="auto">
            <a:xfrm>
              <a:off x="5458452" y="783455"/>
              <a:ext cx="352601" cy="342783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2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 bwMode="auto">
          <a:xfrm>
            <a:off x="2049463" y="2867025"/>
            <a:ext cx="1473200" cy="885825"/>
            <a:chOff x="1716881" y="2902221"/>
            <a:chExt cx="1473148" cy="885549"/>
          </a:xfrm>
        </p:grpSpPr>
        <p:sp>
          <p:nvSpPr>
            <p:cNvPr id="23" name="圆角矩形标注 22"/>
            <p:cNvSpPr/>
            <p:nvPr/>
          </p:nvSpPr>
          <p:spPr bwMode="auto">
            <a:xfrm>
              <a:off x="1716881" y="2902221"/>
              <a:ext cx="1473148" cy="653846"/>
            </a:xfrm>
            <a:prstGeom prst="wedgeRoundRectCallout">
              <a:avLst>
                <a:gd name="adj1" fmla="val 48869"/>
                <a:gd name="adj2" fmla="val -78300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  <a:ea typeface="黑体" panose="02010609060101010101" pitchFamily="49" charset="-122"/>
                </a:rPr>
                <a:t>Great!</a:t>
              </a:r>
              <a:endParaRPr lang="zh-CN" altLang="en-US" sz="1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4" name="椭圆 23"/>
            <p:cNvSpPr/>
            <p:nvPr/>
          </p:nvSpPr>
          <p:spPr bwMode="auto">
            <a:xfrm>
              <a:off x="2277248" y="3443390"/>
              <a:ext cx="352413" cy="34438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dirty="0">
                  <a:solidFill>
                    <a:schemeClr val="tx1">
                      <a:lumMod val="50000"/>
                    </a:schemeClr>
                  </a:solidFill>
                  <a:latin typeface="Comic Sans MS" panose="030F0702030302020204" pitchFamily="66" charset="0"/>
                </a:rPr>
                <a:t>3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3" name="句1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1384300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句2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700" y="1658938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句3_128k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288" y="2992438"/>
            <a:ext cx="4873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句4_128k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275" y="4025900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句5_128k.mp3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063" y="4940300"/>
            <a:ext cx="487362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0722" name="AutoShape 23"/>
          <p:cNvSpPr>
            <a:spLocks noChangeArrowheads="1"/>
          </p:cNvSpPr>
          <p:nvPr/>
        </p:nvSpPr>
        <p:spPr bwMode="auto">
          <a:xfrm>
            <a:off x="1403350" y="1822450"/>
            <a:ext cx="1143000" cy="457200"/>
          </a:xfrm>
          <a:prstGeom prst="wedgeRoundRectCallout">
            <a:avLst>
              <a:gd name="adj1" fmla="val -33750"/>
              <a:gd name="adj2" fmla="val 70051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zh-CN" altLang="zh-CN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0723" name="AutoShape 24"/>
          <p:cNvSpPr>
            <a:spLocks noChangeArrowheads="1"/>
          </p:cNvSpPr>
          <p:nvPr/>
        </p:nvSpPr>
        <p:spPr bwMode="auto">
          <a:xfrm>
            <a:off x="3632200" y="1822450"/>
            <a:ext cx="1371600" cy="514350"/>
          </a:xfrm>
          <a:prstGeom prst="wedgeRoundRectCallout">
            <a:avLst>
              <a:gd name="adj1" fmla="val -82292"/>
              <a:gd name="adj2" fmla="val 35185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zh-CN" altLang="zh-CN">
              <a:solidFill>
                <a:schemeClr val="accent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0724" name="AutoShape 25"/>
          <p:cNvSpPr>
            <a:spLocks noChangeArrowheads="1"/>
          </p:cNvSpPr>
          <p:nvPr/>
        </p:nvSpPr>
        <p:spPr bwMode="auto">
          <a:xfrm>
            <a:off x="1574800" y="1593850"/>
            <a:ext cx="1543050" cy="457200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zh-CN" altLang="zh-CN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grpSp>
        <p:nvGrpSpPr>
          <p:cNvPr id="6" name="Group 6"/>
          <p:cNvGrpSpPr/>
          <p:nvPr/>
        </p:nvGrpSpPr>
        <p:grpSpPr bwMode="auto">
          <a:xfrm>
            <a:off x="5976938" y="3308350"/>
            <a:ext cx="2051050" cy="2160588"/>
            <a:chOff x="0" y="0"/>
            <a:chExt cx="1633" cy="1815"/>
          </a:xfrm>
        </p:grpSpPr>
        <p:pic>
          <p:nvPicPr>
            <p:cNvPr id="30741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633" cy="1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42" name="Text Box 8"/>
            <p:cNvSpPr txBox="1">
              <a:spLocks noChangeArrowheads="1"/>
            </p:cNvSpPr>
            <p:nvPr/>
          </p:nvSpPr>
          <p:spPr bwMode="auto">
            <a:xfrm>
              <a:off x="131" y="329"/>
              <a:ext cx="1313" cy="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2400" b="1">
                  <a:latin typeface="Arial" panose="020B0604020202020204" pitchFamily="34" charset="0"/>
                  <a:ea typeface="黑体" panose="02010609060101010101" pitchFamily="49" charset="-122"/>
                </a:rPr>
                <a:t>Read in groups.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zh-CN" sz="2400" b="1">
                  <a:latin typeface="Arial" panose="020B0604020202020204" pitchFamily="34" charset="0"/>
                  <a:ea typeface="黑体" panose="02010609060101010101" pitchFamily="49" charset="-122"/>
                </a:rPr>
                <a:t>  (</a:t>
              </a:r>
              <a:r>
                <a:rPr lang="zh-CN" altLang="en-US" sz="2400" b="1">
                  <a:latin typeface="Arial" panose="020B0604020202020204" pitchFamily="34" charset="0"/>
                  <a:ea typeface="黑体" panose="02010609060101010101" pitchFamily="49" charset="-122"/>
                </a:rPr>
                <a:t>分组读）</a:t>
              </a:r>
            </a:p>
          </p:txBody>
        </p:sp>
      </p:grpSp>
      <p:grpSp>
        <p:nvGrpSpPr>
          <p:cNvPr id="9" name="Group 9"/>
          <p:cNvGrpSpPr/>
          <p:nvPr/>
        </p:nvGrpSpPr>
        <p:grpSpPr bwMode="auto">
          <a:xfrm>
            <a:off x="1382713" y="3308350"/>
            <a:ext cx="1803400" cy="2160588"/>
            <a:chOff x="0" y="0"/>
            <a:chExt cx="1514" cy="1814"/>
          </a:xfrm>
        </p:grpSpPr>
        <p:pic>
          <p:nvPicPr>
            <p:cNvPr id="30739" name="Picture 10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0"/>
              <a:ext cx="1514" cy="1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40" name="Text Box 11"/>
            <p:cNvSpPr txBox="1">
              <a:spLocks noChangeArrowheads="1"/>
            </p:cNvSpPr>
            <p:nvPr/>
          </p:nvSpPr>
          <p:spPr bwMode="auto">
            <a:xfrm>
              <a:off x="45" y="181"/>
              <a:ext cx="1361" cy="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2400" b="1">
                  <a:latin typeface="Arial" panose="020B0604020202020204" pitchFamily="34" charset="0"/>
                  <a:ea typeface="黑体" panose="02010609060101010101" pitchFamily="49" charset="-122"/>
                </a:rPr>
                <a:t>Read together.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zh-CN" sz="2400" b="1">
                  <a:latin typeface="Arial" panose="020B0604020202020204" pitchFamily="34" charset="0"/>
                  <a:ea typeface="黑体" panose="02010609060101010101" pitchFamily="49" charset="-122"/>
                </a:rPr>
                <a:t>(</a:t>
              </a:r>
              <a:r>
                <a:rPr lang="zh-CN" altLang="en-US" sz="2400" b="1">
                  <a:latin typeface="Arial" panose="020B0604020202020204" pitchFamily="34" charset="0"/>
                  <a:ea typeface="黑体" panose="02010609060101010101" pitchFamily="49" charset="-122"/>
                </a:rPr>
                <a:t>齐读</a:t>
              </a:r>
              <a:r>
                <a:rPr lang="en-US" altLang="zh-CN" sz="2400" b="1">
                  <a:latin typeface="Arial" panose="020B0604020202020204" pitchFamily="34" charset="0"/>
                  <a:ea typeface="黑体" panose="02010609060101010101" pitchFamily="49" charset="-122"/>
                </a:rPr>
                <a:t>)</a:t>
              </a:r>
            </a:p>
          </p:txBody>
        </p:sp>
      </p:grpSp>
      <p:sp>
        <p:nvSpPr>
          <p:cNvPr id="30727" name="WordArt 7"/>
          <p:cNvSpPr>
            <a:spLocks noChangeArrowheads="1" noChangeShapeType="1" noTextEdit="1"/>
          </p:cNvSpPr>
          <p:nvPr/>
        </p:nvSpPr>
        <p:spPr bwMode="auto">
          <a:xfrm>
            <a:off x="1123950" y="3333750"/>
            <a:ext cx="114300" cy="471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zh-CN" altLang="en-US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728" name="WordArt 7"/>
          <p:cNvSpPr>
            <a:spLocks noChangeArrowheads="1" noChangeShapeType="1" noTextEdit="1"/>
          </p:cNvSpPr>
          <p:nvPr/>
        </p:nvSpPr>
        <p:spPr bwMode="auto">
          <a:xfrm>
            <a:off x="3395663" y="3333750"/>
            <a:ext cx="114300" cy="471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zh-CN" altLang="en-US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729" name="WordArt 7"/>
          <p:cNvSpPr>
            <a:spLocks noChangeArrowheads="1" noChangeShapeType="1" noTextEdit="1"/>
          </p:cNvSpPr>
          <p:nvPr/>
        </p:nvSpPr>
        <p:spPr bwMode="auto">
          <a:xfrm>
            <a:off x="5749925" y="3311525"/>
            <a:ext cx="114300" cy="471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b="1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endParaRPr lang="zh-CN" altLang="en-US" b="1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6" name="Group 16"/>
          <p:cNvGrpSpPr/>
          <p:nvPr/>
        </p:nvGrpSpPr>
        <p:grpSpPr bwMode="auto">
          <a:xfrm>
            <a:off x="3517900" y="3246438"/>
            <a:ext cx="2041525" cy="2374900"/>
            <a:chOff x="2160" y="1584"/>
            <a:chExt cx="1714" cy="1995"/>
          </a:xfrm>
        </p:grpSpPr>
        <p:pic>
          <p:nvPicPr>
            <p:cNvPr id="30737" name="Picture 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160" y="1584"/>
              <a:ext cx="1714" cy="1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 Box 5"/>
            <p:cNvSpPr txBox="1">
              <a:spLocks noChangeArrowheads="1"/>
            </p:cNvSpPr>
            <p:nvPr/>
          </p:nvSpPr>
          <p:spPr bwMode="auto">
            <a:xfrm>
              <a:off x="2304" y="2001"/>
              <a:ext cx="1519" cy="1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US" altLang="zh-CN" sz="2400" b="1" dirty="0" smtClean="0">
                  <a:solidFill>
                    <a:schemeClr val="tx1">
                      <a:lumMod val="50000"/>
                    </a:schemeClr>
                  </a:solidFill>
                  <a:ea typeface="黑体" panose="02010609060101010101" pitchFamily="49" charset="-122"/>
                </a:rPr>
                <a:t>Read in roles.</a:t>
              </a:r>
            </a:p>
            <a:p>
              <a:pPr algn="ctr" eaLnBrk="1" hangingPunct="1">
                <a:spcBef>
                  <a:spcPct val="50000"/>
                </a:spcBef>
                <a:defRPr/>
              </a:pPr>
              <a:r>
                <a:rPr lang="zh-CN" altLang="en-US" sz="2100" b="1" dirty="0" smtClean="0">
                  <a:solidFill>
                    <a:schemeClr val="tx1">
                      <a:lumMod val="50000"/>
                    </a:schemeClr>
                  </a:solidFill>
                  <a:ea typeface="黑体" panose="02010609060101010101" pitchFamily="49" charset="-122"/>
                </a:rPr>
                <a:t>（</a:t>
              </a:r>
              <a:r>
                <a:rPr lang="zh-CN" altLang="en-US" sz="2400" b="1" dirty="0" smtClean="0">
                  <a:solidFill>
                    <a:schemeClr val="tx1">
                      <a:lumMod val="50000"/>
                    </a:schemeClr>
                  </a:solidFill>
                  <a:ea typeface="黑体" panose="02010609060101010101" pitchFamily="49" charset="-122"/>
                </a:rPr>
                <a:t>分角色读</a:t>
              </a:r>
              <a:r>
                <a:rPr lang="zh-CN" altLang="en-US" sz="2100" b="1" dirty="0" smtClean="0">
                  <a:solidFill>
                    <a:schemeClr val="tx1">
                      <a:lumMod val="50000"/>
                    </a:schemeClr>
                  </a:solidFill>
                  <a:ea typeface="黑体" panose="02010609060101010101" pitchFamily="49" charset="-122"/>
                </a:rPr>
                <a:t>）</a:t>
              </a:r>
              <a:endParaRPr lang="zh-CN" altLang="en-US" sz="2400" b="1" dirty="0" smtClean="0">
                <a:solidFill>
                  <a:schemeClr val="tx1">
                    <a:lumMod val="50000"/>
                  </a:schemeClr>
                </a:solidFill>
                <a:ea typeface="黑体" panose="02010609060101010101" pitchFamily="49" charset="-122"/>
              </a:endParaRPr>
            </a:p>
          </p:txBody>
        </p:sp>
      </p:grpSp>
      <p:pic>
        <p:nvPicPr>
          <p:cNvPr id="30731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2" name="文本框 5"/>
          <p:cNvSpPr txBox="1">
            <a:spLocks noChangeArrowheads="1"/>
          </p:cNvSpPr>
          <p:nvPr/>
        </p:nvSpPr>
        <p:spPr bwMode="auto">
          <a:xfrm>
            <a:off x="1198563" y="122238"/>
            <a:ext cx="129698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0733" name="组合 22"/>
          <p:cNvGrpSpPr/>
          <p:nvPr/>
        </p:nvGrpSpPr>
        <p:grpSpPr bwMode="auto">
          <a:xfrm>
            <a:off x="1060450" y="1074738"/>
            <a:ext cx="3582988" cy="1398587"/>
            <a:chOff x="1060747" y="1216174"/>
            <a:chExt cx="3583261" cy="1399652"/>
          </a:xfrm>
        </p:grpSpPr>
        <p:sp>
          <p:nvSpPr>
            <p:cNvPr id="29711" name="Cloud"/>
            <p:cNvSpPr>
              <a:spLocks noChangeAspect="1" noEditPoints="1" noChangeArrowheads="1"/>
            </p:cNvSpPr>
            <p:nvPr/>
          </p:nvSpPr>
          <p:spPr bwMode="auto">
            <a:xfrm>
              <a:off x="1060747" y="1216174"/>
              <a:ext cx="3583261" cy="1399652"/>
            </a:xfrm>
            <a:custGeom>
              <a:avLst/>
              <a:gdLst>
                <a:gd name="T0" fmla="*/ 2147483646 w 21600"/>
                <a:gd name="T1" fmla="*/ 2147483646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dist="107763" dir="27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434821" y="1474139"/>
              <a:ext cx="2831096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44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Let’s read</a:t>
              </a:r>
              <a:endParaRPr lang="zh-CN" alt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3" name="图片 24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864224" y="1052736"/>
            <a:ext cx="1804119" cy="19522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  <a:headEnd/>
            <a:tailEnd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WordArt 5"/>
          <p:cNvSpPr>
            <a:spLocks noChangeArrowheads="1" noChangeShapeType="1" noTextEdit="1"/>
          </p:cNvSpPr>
          <p:nvPr/>
        </p:nvSpPr>
        <p:spPr bwMode="auto">
          <a:xfrm>
            <a:off x="2987675" y="836613"/>
            <a:ext cx="3095625" cy="4000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altLang="zh-CN" sz="1100" b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00B0F0"/>
                </a:solidFill>
                <a:latin typeface="Comic Sans MS" panose="030F0702030302020204"/>
              </a:rPr>
              <a:t>Show time</a:t>
            </a:r>
            <a:endParaRPr lang="zh-CN" altLang="en-US" sz="1100" b="1" kern="10" dirty="0">
              <a:ln w="9525">
                <a:solidFill>
                  <a:srgbClr val="000000"/>
                </a:solidFill>
                <a:round/>
              </a:ln>
              <a:solidFill>
                <a:srgbClr val="00B0F0"/>
              </a:solidFill>
              <a:latin typeface="Comic Sans MS" panose="030F0702030302020204"/>
            </a:endParaRPr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701675" y="2014538"/>
          <a:ext cx="7747000" cy="3743325"/>
        </p:xfrm>
        <a:graphic>
          <a:graphicData uri="http://schemas.openxmlformats.org/drawingml/2006/table">
            <a:tbl>
              <a:tblPr firstRow="1" bandRow="1"/>
              <a:tblGrid>
                <a:gridCol w="1760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5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07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28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  <a:cs typeface="+mn-cs"/>
                        </a:rPr>
                        <a:t>模仿录音中的语音语调，有感情地朗读。</a:t>
                      </a: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en-US" altLang="zh-CN" sz="2800" kern="1200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黑体" panose="02010609060101010101" pitchFamily="49" charset="-122"/>
                        <a:ea typeface="黑体" panose="02010609060101010101" pitchFamily="49" charset="-122"/>
                        <a:cs typeface="+mn-cs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1" lang="zh-CN" alt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可以脱离课本，适当改动其中部分，语音地道。</a:t>
                      </a:r>
                      <a:endParaRPr lang="en-US" altLang="zh-CN" sz="28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777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2400" dirty="0" smtClean="0">
                        <a:solidFill>
                          <a:srgbClr val="000000"/>
                        </a:solidFill>
                        <a:latin typeface="Tahoma" panose="020B0604030504040204" pitchFamily="34" charset="0"/>
                        <a:ea typeface="黑体" panose="02010609060101010101" pitchFamily="49" charset="-122"/>
                        <a:cs typeface="Tahoma" panose="020B0604030504040204" pitchFamily="34" charset="0"/>
                      </a:endParaRP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pPr marL="85725" indent="0">
                        <a:lnSpc>
                          <a:spcPct val="100000"/>
                        </a:lnSpc>
                        <a:buFont typeface="Wingdings" panose="05000000000000000000" pitchFamily="2" charset="2"/>
                        <a:buNone/>
                        <a:defRPr/>
                      </a:pPr>
                      <a:r>
                        <a:rPr kumimoji="1" lang="zh-CN" altLang="en-US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黑体" panose="02010609060101010101" pitchFamily="49" charset="-122"/>
                          <a:ea typeface="黑体" panose="02010609060101010101" pitchFamily="49" charset="-122"/>
                        </a:rPr>
                        <a:t>适当添加内容，意思完整，有创新，表演生动。</a:t>
                      </a:r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sz="2400" dirty="0"/>
                    </a:p>
                  </a:txBody>
                  <a:tcPr marL="91455" marR="91455" marT="45721" marB="45721" anchor="ctr">
                    <a:solidFill>
                      <a:srgbClr val="FF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765" name="矩形 1"/>
          <p:cNvSpPr>
            <a:spLocks noChangeArrowheads="1"/>
          </p:cNvSpPr>
          <p:nvPr/>
        </p:nvSpPr>
        <p:spPr bwMode="auto">
          <a:xfrm>
            <a:off x="1023938" y="2360613"/>
            <a:ext cx="11366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Good</a:t>
            </a:r>
          </a:p>
        </p:txBody>
      </p:sp>
      <p:sp>
        <p:nvSpPr>
          <p:cNvPr id="31766" name="矩形 2"/>
          <p:cNvSpPr>
            <a:spLocks noChangeArrowheads="1"/>
          </p:cNvSpPr>
          <p:nvPr/>
        </p:nvSpPr>
        <p:spPr bwMode="auto">
          <a:xfrm>
            <a:off x="989013" y="3635375"/>
            <a:ext cx="12906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Great</a:t>
            </a:r>
          </a:p>
        </p:txBody>
      </p:sp>
      <p:sp>
        <p:nvSpPr>
          <p:cNvPr id="31767" name="矩形 3"/>
          <p:cNvSpPr>
            <a:spLocks noChangeArrowheads="1"/>
          </p:cNvSpPr>
          <p:nvPr/>
        </p:nvSpPr>
        <p:spPr bwMode="auto">
          <a:xfrm>
            <a:off x="600075" y="4760913"/>
            <a:ext cx="21590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Excellent</a:t>
            </a:r>
          </a:p>
        </p:txBody>
      </p:sp>
      <p:pic>
        <p:nvPicPr>
          <p:cNvPr id="31768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24700" y="36179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9" name="图片 17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46950" y="2378075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70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04125" y="3616325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71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94513" y="49260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72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64413" y="49260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73" name="图片 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43838" y="4926013"/>
            <a:ext cx="4794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67"/>
          <p:cNvSpPr>
            <a:spLocks noChangeArrowheads="1"/>
          </p:cNvSpPr>
          <p:nvPr/>
        </p:nvSpPr>
        <p:spPr bwMode="auto">
          <a:xfrm>
            <a:off x="566738" y="1158875"/>
            <a:ext cx="7988300" cy="781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  <a:defRPr/>
            </a:pPr>
            <a:r>
              <a:rPr kumimoji="1" lang="zh-CN" altLang="en-US" sz="32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两人一组，练习对话并表演，其他同学评价。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65322" y="1124744"/>
            <a:ext cx="6812583" cy="48965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33795" name="标题 1"/>
          <p:cNvSpPr txBox="1"/>
          <p:nvPr/>
        </p:nvSpPr>
        <p:spPr bwMode="auto">
          <a:xfrm>
            <a:off x="2987675" y="404813"/>
            <a:ext cx="39608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Just read and write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3796" name="Picture 6" descr="C:\Users\Administrator\Desktop\播放按钮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10363" y="4868863"/>
            <a:ext cx="92392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组合 10"/>
          <p:cNvGrpSpPr/>
          <p:nvPr/>
        </p:nvGrpSpPr>
        <p:grpSpPr bwMode="auto">
          <a:xfrm>
            <a:off x="1187450" y="1431925"/>
            <a:ext cx="6697663" cy="4867275"/>
            <a:chOff x="1414799" y="1417538"/>
            <a:chExt cx="6299200" cy="4603750"/>
          </a:xfrm>
        </p:grpSpPr>
        <p:pic>
          <p:nvPicPr>
            <p:cNvPr id="34822" name="图片 2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414799" y="1417538"/>
              <a:ext cx="6299200" cy="4603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椭圆 4"/>
            <p:cNvSpPr/>
            <p:nvPr/>
          </p:nvSpPr>
          <p:spPr>
            <a:xfrm>
              <a:off x="5447541" y="5234476"/>
              <a:ext cx="1007812" cy="430945"/>
            </a:xfrm>
            <a:prstGeom prst="ellipse">
              <a:avLst/>
            </a:prstGeom>
            <a:solidFill>
              <a:srgbClr val="E1F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6238861" y="2632292"/>
              <a:ext cx="1009305" cy="430944"/>
            </a:xfrm>
            <a:prstGeom prst="ellipse">
              <a:avLst/>
            </a:prstGeom>
            <a:solidFill>
              <a:srgbClr val="E1FB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34825" name="图片 17"/>
            <p:cNvPicPr>
              <a:picLocks noChangeAspect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68291" y="2469792"/>
              <a:ext cx="1008112" cy="756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6" name="图片 14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06729" y="4873922"/>
              <a:ext cx="1289148" cy="966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819" name="标题 1"/>
          <p:cNvSpPr txBox="1"/>
          <p:nvPr/>
        </p:nvSpPr>
        <p:spPr bwMode="auto">
          <a:xfrm>
            <a:off x="3287713" y="368300"/>
            <a:ext cx="375126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Ask and answer</a:t>
            </a:r>
            <a:endParaRPr lang="zh-CN" altLang="en-US" sz="32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42988" y="846138"/>
            <a:ext cx="7391400" cy="585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—How’s the weather in </a:t>
            </a:r>
            <a:r>
              <a:rPr lang="en-US" altLang="zh-CN" sz="3200" dirty="0">
                <a:solidFill>
                  <a:srgbClr val="0000FF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Harbin 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today</a:t>
            </a:r>
            <a:r>
              <a:rPr lang="en-US" altLang="zh-CN" sz="3200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?</a:t>
            </a:r>
            <a:endParaRPr lang="zh-CN" altLang="en-US" sz="2000" dirty="0"/>
          </a:p>
        </p:txBody>
      </p:sp>
      <p:sp>
        <p:nvSpPr>
          <p:cNvPr id="10" name="矩形 9"/>
          <p:cNvSpPr/>
          <p:nvPr/>
        </p:nvSpPr>
        <p:spPr>
          <a:xfrm>
            <a:off x="1050925" y="1471613"/>
            <a:ext cx="3719513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200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—It’s </a:t>
            </a:r>
            <a:r>
              <a:rPr lang="en-US" altLang="zh-CN" sz="3200" dirty="0">
                <a:solidFill>
                  <a:srgbClr val="0000FF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sunny 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today</a:t>
            </a:r>
            <a:r>
              <a:rPr lang="en-US" altLang="zh-CN" sz="3200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.</a:t>
            </a:r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13229" y="1124744"/>
            <a:ext cx="6726929" cy="48643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6867" name="Picture 6" descr="C:\Users\Administrator\Desktop\播放按钮.pn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65913" y="4883150"/>
            <a:ext cx="8382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图片 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文本框 5"/>
          <p:cNvSpPr txBox="1">
            <a:spLocks noChangeArrowheads="1"/>
          </p:cNvSpPr>
          <p:nvPr/>
        </p:nvSpPr>
        <p:spPr bwMode="auto">
          <a:xfrm>
            <a:off x="1228725" y="112713"/>
            <a:ext cx="12985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6870" name="标题 1"/>
          <p:cNvSpPr>
            <a:spLocks noGrp="1"/>
          </p:cNvSpPr>
          <p:nvPr>
            <p:ph type="title"/>
          </p:nvPr>
        </p:nvSpPr>
        <p:spPr bwMode="auto">
          <a:xfrm>
            <a:off x="2747963" y="198438"/>
            <a:ext cx="3960812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sz="3200" smtClean="0">
                <a:solidFill>
                  <a:srgbClr val="1A93C8"/>
                </a:solidFill>
                <a:latin typeface="Arial" panose="020B0604020202020204" pitchFamily="34" charset="0"/>
              </a:rPr>
              <a:t>Let’s sing</a:t>
            </a:r>
            <a:endParaRPr lang="zh-CN" altLang="en-US" sz="320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图片 1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58913" y="1639888"/>
            <a:ext cx="693737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标题 4"/>
          <p:cNvSpPr>
            <a:spLocks noGrp="1"/>
          </p:cNvSpPr>
          <p:nvPr>
            <p:ph type="title"/>
          </p:nvPr>
        </p:nvSpPr>
        <p:spPr bwMode="auto">
          <a:xfrm>
            <a:off x="1619250" y="333375"/>
            <a:ext cx="5913438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smtClean="0">
                <a:solidFill>
                  <a:srgbClr val="1A93C8"/>
                </a:solidFill>
                <a:latin typeface="Arial" panose="020B0604020202020204" pitchFamily="34" charset="0"/>
              </a:rPr>
              <a:t>Summary </a:t>
            </a:r>
            <a:endParaRPr lang="zh-CN" altLang="en-US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971550" y="1125538"/>
            <a:ext cx="7200900" cy="4841875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7893" name="图片 11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0988" y="182563"/>
            <a:ext cx="1446212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矩形 8"/>
          <p:cNvSpPr>
            <a:spLocks noChangeArrowheads="1"/>
          </p:cNvSpPr>
          <p:nvPr/>
        </p:nvSpPr>
        <p:spPr bwMode="auto">
          <a:xfrm>
            <a:off x="2019300" y="1708150"/>
            <a:ext cx="6048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zh-CN" altLang="en-US" sz="28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本课学习的描述天气状况的单词有</a:t>
            </a:r>
            <a:r>
              <a:rPr lang="en-US" altLang="zh-CN" sz="28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:</a:t>
            </a:r>
          </a:p>
        </p:txBody>
      </p:sp>
      <p:sp>
        <p:nvSpPr>
          <p:cNvPr id="37895" name="Text Box 2"/>
          <p:cNvSpPr txBox="1">
            <a:spLocks noChangeArrowheads="1"/>
          </p:cNvSpPr>
          <p:nvPr/>
        </p:nvSpPr>
        <p:spPr bwMode="auto">
          <a:xfrm>
            <a:off x="5435600" y="4727575"/>
            <a:ext cx="15430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36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cloudy</a:t>
            </a:r>
            <a:endParaRPr kumimoji="1" lang="zh-CN" altLang="en-US" sz="360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37896" name="Text Box 2"/>
          <p:cNvSpPr txBox="1">
            <a:spLocks noChangeArrowheads="1"/>
          </p:cNvSpPr>
          <p:nvPr/>
        </p:nvSpPr>
        <p:spPr bwMode="auto">
          <a:xfrm>
            <a:off x="2262188" y="4724400"/>
            <a:ext cx="13731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/>
            <a:r>
              <a:rPr kumimoji="1" lang="en-US" altLang="zh-CN" sz="36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sunny</a:t>
            </a:r>
            <a:endParaRPr kumimoji="1" lang="zh-CN" altLang="en-US" sz="3600">
              <a:solidFill>
                <a:srgbClr val="FF0000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5545138" y="4797425"/>
            <a:ext cx="1433512" cy="6032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2268538" y="4797425"/>
            <a:ext cx="1295400" cy="6032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7899" name="图片 5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92688" y="2582863"/>
            <a:ext cx="2459037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0" name="图片 6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04975" y="2582863"/>
            <a:ext cx="2444750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42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图片 1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913" y="2413001"/>
            <a:ext cx="720725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标题 4"/>
          <p:cNvSpPr>
            <a:spLocks noGrp="1"/>
          </p:cNvSpPr>
          <p:nvPr>
            <p:ph type="title"/>
          </p:nvPr>
        </p:nvSpPr>
        <p:spPr bwMode="auto">
          <a:xfrm>
            <a:off x="1619250" y="995363"/>
            <a:ext cx="5913438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dirty="0" smtClean="0">
                <a:solidFill>
                  <a:srgbClr val="1A93C8"/>
                </a:solidFill>
                <a:latin typeface="Arial" panose="020B0604020202020204" pitchFamily="34" charset="0"/>
              </a:rPr>
              <a:t>Summary </a:t>
            </a:r>
            <a:endParaRPr lang="zh-CN" altLang="en-US" dirty="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971550" y="1858963"/>
            <a:ext cx="7200900" cy="4464050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9941" name="矩形 8"/>
          <p:cNvSpPr>
            <a:spLocks noChangeArrowheads="1"/>
          </p:cNvSpPr>
          <p:nvPr/>
        </p:nvSpPr>
        <p:spPr bwMode="auto">
          <a:xfrm>
            <a:off x="1906588" y="2462213"/>
            <a:ext cx="5978525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如何询问天气状况，并做相应回答呢？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909763" y="3995738"/>
            <a:ext cx="618172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—How’s the weather today?</a:t>
            </a:r>
            <a:endParaRPr lang="zh-CN" alt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1908175" y="4945063"/>
            <a:ext cx="3278188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6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—It’s … today.</a:t>
            </a:r>
            <a:endParaRPr lang="zh-CN" altLang="en-U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52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52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标题 4"/>
          <p:cNvSpPr>
            <a:spLocks noGrp="1"/>
          </p:cNvSpPr>
          <p:nvPr>
            <p:ph type="title"/>
          </p:nvPr>
        </p:nvSpPr>
        <p:spPr bwMode="auto">
          <a:xfrm>
            <a:off x="1619250" y="1124894"/>
            <a:ext cx="5913438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dirty="0" smtClean="0">
                <a:solidFill>
                  <a:srgbClr val="1A93C8"/>
                </a:solidFill>
                <a:latin typeface="Arial" panose="020B0604020202020204" pitchFamily="34" charset="0"/>
              </a:rPr>
              <a:t>Homework </a:t>
            </a:r>
            <a:endParaRPr lang="zh-CN" altLang="en-US" dirty="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4" name="圆角矩形 3">
            <a:hlinkClick r:id="" action="ppaction://hlinkshowjump?jump=endshow"/>
          </p:cNvPr>
          <p:cNvSpPr/>
          <p:nvPr/>
        </p:nvSpPr>
        <p:spPr>
          <a:xfrm>
            <a:off x="6804248" y="5793389"/>
            <a:ext cx="1152128" cy="5760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atin typeface="Arial Black" panose="020B0A04020102020204" pitchFamily="34" charset="0"/>
              </a:rPr>
              <a:t>Close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708025" y="2194869"/>
            <a:ext cx="7896225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4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1. </a:t>
            </a:r>
            <a:r>
              <a:rPr lang="zh-CN" altLang="en-US" sz="24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跟读</a:t>
            </a:r>
            <a:r>
              <a:rPr lang="en-US" altLang="zh-CN" sz="2400" dirty="0" smtClean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Just talk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部分的课文录音，</a:t>
            </a:r>
            <a:r>
              <a:rPr lang="zh-CN" altLang="en-US" sz="24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并注意语音、语调。</a:t>
            </a:r>
            <a:endParaRPr lang="en-US" altLang="zh-CN" sz="2400" dirty="0" smtClean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200000"/>
              </a:lnSpc>
              <a:defRPr/>
            </a:pP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观看天气预报节目，搜集各种天气图标，并在图标下面</a:t>
            </a:r>
            <a:endParaRPr lang="en-US" altLang="zh-CN" sz="2400" dirty="0" smtClean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200000"/>
              </a:lnSpc>
              <a:defRPr/>
            </a:pP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写出正确的英文单词。</a:t>
            </a:r>
            <a:endParaRPr lang="en-US" altLang="zh-CN" sz="2400" dirty="0" smtClean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200000"/>
              </a:lnSpc>
              <a:defRPr/>
            </a:pPr>
            <a:r>
              <a:rPr lang="en-US" altLang="zh-CN" sz="24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3. </a:t>
            </a:r>
            <a:r>
              <a:rPr lang="zh-CN" altLang="en-US" sz="24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预习</a:t>
            </a:r>
            <a:r>
              <a:rPr lang="en-US" altLang="zh-CN" sz="2400" dirty="0" smtClean="0">
                <a:solidFill>
                  <a:srgbClr val="FF0000"/>
                </a:solidFill>
                <a:latin typeface="Comic Sans MS" panose="030F0702030302020204" pitchFamily="66" charset="0"/>
                <a:ea typeface="MingLiU_HKSCS-ExtB" panose="02020500000000000000" pitchFamily="18" charset="-120"/>
              </a:rPr>
              <a:t>Lesson 23</a:t>
            </a:r>
            <a:r>
              <a:rPr lang="zh-CN" altLang="en-US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。 </a:t>
            </a:r>
          </a:p>
        </p:txBody>
      </p:sp>
      <p:sp>
        <p:nvSpPr>
          <p:cNvPr id="6" name="五角星 5"/>
          <p:cNvSpPr/>
          <p:nvPr/>
        </p:nvSpPr>
        <p:spPr>
          <a:xfrm>
            <a:off x="8131968" y="2492897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7" name="五角星 6"/>
          <p:cNvSpPr/>
          <p:nvPr/>
        </p:nvSpPr>
        <p:spPr>
          <a:xfrm>
            <a:off x="3851274" y="3980805"/>
            <a:ext cx="288925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8" name="五角星 7"/>
          <p:cNvSpPr/>
          <p:nvPr/>
        </p:nvSpPr>
        <p:spPr>
          <a:xfrm>
            <a:off x="4197349" y="3980805"/>
            <a:ext cx="288925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9" name="五角星 8"/>
          <p:cNvSpPr/>
          <p:nvPr/>
        </p:nvSpPr>
        <p:spPr>
          <a:xfrm>
            <a:off x="3477967" y="4725145"/>
            <a:ext cx="285750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0" name="五角星 9"/>
          <p:cNvSpPr/>
          <p:nvPr/>
        </p:nvSpPr>
        <p:spPr>
          <a:xfrm>
            <a:off x="3797055" y="4725145"/>
            <a:ext cx="288925" cy="288925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1" name="五角星 10"/>
          <p:cNvSpPr/>
          <p:nvPr/>
        </p:nvSpPr>
        <p:spPr>
          <a:xfrm>
            <a:off x="4109792" y="4725145"/>
            <a:ext cx="288925" cy="287338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563563" y="1964681"/>
            <a:ext cx="8040687" cy="3480543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40974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-151709">
            <a:off x="7810500" y="5189538"/>
            <a:ext cx="12176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文本框 5"/>
          <p:cNvSpPr txBox="1">
            <a:spLocks noChangeArrowheads="1"/>
          </p:cNvSpPr>
          <p:nvPr/>
        </p:nvSpPr>
        <p:spPr bwMode="auto">
          <a:xfrm>
            <a:off x="1239838" y="112713"/>
            <a:ext cx="1196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Review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187450" y="1092615"/>
            <a:ext cx="6772436" cy="48156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461" name="标题 1"/>
          <p:cNvSpPr>
            <a:spLocks noGrp="1"/>
          </p:cNvSpPr>
          <p:nvPr>
            <p:ph type="title"/>
          </p:nvPr>
        </p:nvSpPr>
        <p:spPr bwMode="auto">
          <a:xfrm>
            <a:off x="2747963" y="198438"/>
            <a:ext cx="3960812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sz="3200" smtClean="0">
                <a:solidFill>
                  <a:srgbClr val="1A93C8"/>
                </a:solidFill>
                <a:latin typeface="Arial" panose="020B0604020202020204" pitchFamily="34" charset="0"/>
              </a:rPr>
              <a:t>Let’s chant</a:t>
            </a:r>
            <a:endParaRPr lang="zh-CN" altLang="en-US" sz="320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pic>
        <p:nvPicPr>
          <p:cNvPr id="19462" name="Picture 6" descr="C:\Users\Administrator\Desktop\播放按钮.pn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49713" y="3046413"/>
            <a:ext cx="92392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文本框 5"/>
          <p:cNvSpPr txBox="1">
            <a:spLocks noChangeArrowheads="1"/>
          </p:cNvSpPr>
          <p:nvPr/>
        </p:nvSpPr>
        <p:spPr bwMode="auto">
          <a:xfrm>
            <a:off x="1239838" y="112713"/>
            <a:ext cx="1196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Review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258888" y="1090613"/>
            <a:ext cx="1800225" cy="573087"/>
          </a:xfrm>
          <a:prstGeom prst="rect">
            <a:avLst/>
          </a:prstGeom>
          <a:solidFill>
            <a:srgbClr val="E2F5FE"/>
          </a:solidFill>
          <a:ln>
            <a:solidFill>
              <a:srgbClr val="0894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600" dirty="0">
                <a:ln w="0"/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Game</a:t>
            </a:r>
            <a:endParaRPr lang="zh-CN" altLang="en-US" sz="3600" dirty="0">
              <a:ln w="0"/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059113" y="1054477"/>
            <a:ext cx="4103861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3600" b="1" spc="50" dirty="0">
                <a:ln w="11430"/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Quick response</a:t>
            </a:r>
            <a:endParaRPr lang="zh-CN" altLang="en-US" sz="3600" b="1" spc="50" dirty="0">
              <a:ln w="11430"/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3013" y="2276475"/>
            <a:ext cx="4117975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3013" y="1916113"/>
            <a:ext cx="4219575" cy="360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7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95513" y="1954213"/>
            <a:ext cx="4576762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8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812925" y="2000250"/>
            <a:ext cx="5567363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30375" y="2082800"/>
            <a:ext cx="5688013" cy="36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279650" y="2124075"/>
            <a:ext cx="4462463" cy="353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31963" y="1746250"/>
            <a:ext cx="5216525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195513" y="2000250"/>
            <a:ext cx="4900612" cy="35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8872" y="2359058"/>
            <a:ext cx="4144653" cy="2837881"/>
          </a:xfrm>
          <a:prstGeom prst="ellipse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823368" y="2348880"/>
            <a:ext cx="3945644" cy="2880320"/>
          </a:xfrm>
          <a:prstGeom prst="ellipse">
            <a:avLst/>
          </a:prstGeom>
        </p:spPr>
      </p:pic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577975" y="1125538"/>
            <a:ext cx="62134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It’s … today. Can I have … ?</a:t>
            </a:r>
            <a:endParaRPr lang="zh-CN" altLang="en-US" sz="3600" dirty="0" smtClean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21509" name="图片 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标题 1"/>
          <p:cNvSpPr>
            <a:spLocks noGrp="1"/>
          </p:cNvSpPr>
          <p:nvPr>
            <p:ph type="title"/>
          </p:nvPr>
        </p:nvSpPr>
        <p:spPr bwMode="auto">
          <a:xfrm>
            <a:off x="2747963" y="198438"/>
            <a:ext cx="3960812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sz="3200" dirty="0" smtClean="0">
                <a:solidFill>
                  <a:srgbClr val="1A93C8"/>
                </a:solidFill>
                <a:latin typeface="Arial" panose="020B0604020202020204" pitchFamily="34" charset="0"/>
              </a:rPr>
              <a:t>Look and say</a:t>
            </a:r>
            <a:endParaRPr lang="zh-CN" altLang="en-US" sz="3200" dirty="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21511" name="文本框 5"/>
          <p:cNvSpPr txBox="1">
            <a:spLocks noChangeArrowheads="1"/>
          </p:cNvSpPr>
          <p:nvPr/>
        </p:nvSpPr>
        <p:spPr bwMode="auto">
          <a:xfrm>
            <a:off x="1239838" y="112713"/>
            <a:ext cx="1196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Review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文本框 7"/>
          <p:cNvSpPr txBox="1">
            <a:spLocks noChangeArrowheads="1"/>
          </p:cNvSpPr>
          <p:nvPr/>
        </p:nvSpPr>
        <p:spPr bwMode="auto">
          <a:xfrm>
            <a:off x="1125538" y="11588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533" name="标题 1"/>
          <p:cNvSpPr txBox="1"/>
          <p:nvPr/>
        </p:nvSpPr>
        <p:spPr bwMode="auto">
          <a:xfrm>
            <a:off x="3951288" y="404813"/>
            <a:ext cx="22320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Let’s learn</a:t>
            </a:r>
            <a:endParaRPr lang="zh-CN" altLang="en-US" sz="32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5219700" y="1844675"/>
            <a:ext cx="3346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/>
            <a:r>
              <a:rPr lang="en-US" altLang="zh-CN" sz="7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sunny</a:t>
            </a:r>
          </a:p>
        </p:txBody>
      </p:sp>
      <p:sp>
        <p:nvSpPr>
          <p:cNvPr id="14" name="矩形 13"/>
          <p:cNvSpPr/>
          <p:nvPr/>
        </p:nvSpPr>
        <p:spPr>
          <a:xfrm>
            <a:off x="1835150" y="4652963"/>
            <a:ext cx="388302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eaLnBrk="1" hangingPunct="1">
              <a:defRPr/>
            </a:pPr>
            <a:r>
              <a:rPr lang="en-US" altLang="zh-CN" sz="54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It’s </a:t>
            </a:r>
            <a:r>
              <a:rPr lang="en-US" altLang="zh-CN" sz="5400" dirty="0">
                <a:solidFill>
                  <a:srgbClr val="FF0000"/>
                </a:solidFill>
                <a:latin typeface="Comic Sans MS" panose="030F0702030302020204" pitchFamily="66" charset="0"/>
              </a:rPr>
              <a:t>sunny</a:t>
            </a:r>
            <a:r>
              <a:rPr lang="en-US" altLang="zh-CN" sz="54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2" name="sunny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50" y="3184525"/>
            <a:ext cx="487363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9700" y="3933825"/>
            <a:ext cx="3062288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113" y="1520825"/>
            <a:ext cx="4029075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文本框 7"/>
          <p:cNvSpPr txBox="1">
            <a:spLocks noChangeArrowheads="1"/>
          </p:cNvSpPr>
          <p:nvPr/>
        </p:nvSpPr>
        <p:spPr bwMode="auto">
          <a:xfrm>
            <a:off x="1125538" y="11588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3556" name="标题 1"/>
          <p:cNvSpPr txBox="1"/>
          <p:nvPr/>
        </p:nvSpPr>
        <p:spPr bwMode="auto">
          <a:xfrm>
            <a:off x="3951288" y="404813"/>
            <a:ext cx="22320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Let’s learn</a:t>
            </a:r>
            <a:endParaRPr lang="zh-CN" altLang="en-US" sz="32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4932363" y="1844675"/>
            <a:ext cx="33464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1"/>
            <a:r>
              <a:rPr lang="en-US" altLang="zh-CN" sz="7200">
                <a:solidFill>
                  <a:srgbClr val="FF000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cloudy</a:t>
            </a:r>
          </a:p>
        </p:txBody>
      </p:sp>
      <p:sp>
        <p:nvSpPr>
          <p:cNvPr id="14" name="矩形 13"/>
          <p:cNvSpPr/>
          <p:nvPr/>
        </p:nvSpPr>
        <p:spPr>
          <a:xfrm>
            <a:off x="1547813" y="4652963"/>
            <a:ext cx="4448175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eaLnBrk="1" hangingPunct="1">
              <a:defRPr/>
            </a:pPr>
            <a:r>
              <a:rPr lang="en-US" altLang="zh-CN" sz="54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It’s </a:t>
            </a:r>
            <a:r>
              <a:rPr lang="en-US" altLang="zh-CN" sz="5400" dirty="0">
                <a:solidFill>
                  <a:srgbClr val="FF0000"/>
                </a:solidFill>
                <a:latin typeface="Comic Sans MS" panose="030F0702030302020204" pitchFamily="66" charset="0"/>
              </a:rPr>
              <a:t>cloudy</a:t>
            </a:r>
            <a:r>
              <a:rPr lang="en-US" altLang="zh-CN" sz="54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2" name="cloudy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0" y="3221038"/>
            <a:ext cx="487363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4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7900" y="3644900"/>
            <a:ext cx="35528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472" y="1340768"/>
            <a:ext cx="3962400" cy="2981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1916832"/>
            <a:ext cx="3960440" cy="2566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78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文本框 7"/>
          <p:cNvSpPr txBox="1">
            <a:spLocks noChangeArrowheads="1"/>
          </p:cNvSpPr>
          <p:nvPr/>
        </p:nvSpPr>
        <p:spPr bwMode="auto">
          <a:xfrm>
            <a:off x="1125538" y="11588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4580" name="标题 1"/>
          <p:cNvSpPr txBox="1"/>
          <p:nvPr/>
        </p:nvSpPr>
        <p:spPr bwMode="auto">
          <a:xfrm>
            <a:off x="3708400" y="404813"/>
            <a:ext cx="32131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Look and say</a:t>
            </a:r>
            <a:endParaRPr lang="zh-CN" altLang="en-US" sz="32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420813" y="981075"/>
            <a:ext cx="6246812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eaLnBrk="1" hangingPunct="1">
              <a:defRPr/>
            </a:pPr>
            <a:r>
              <a:rPr lang="en-US" altLang="zh-CN" sz="40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How’s the weather today?</a:t>
            </a:r>
          </a:p>
        </p:txBody>
      </p:sp>
      <p:sp>
        <p:nvSpPr>
          <p:cNvPr id="16" name="矩形 15"/>
          <p:cNvSpPr/>
          <p:nvPr/>
        </p:nvSpPr>
        <p:spPr>
          <a:xfrm>
            <a:off x="227013" y="5043488"/>
            <a:ext cx="427355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eaLnBrk="1" hangingPunct="1">
              <a:defRPr/>
            </a:pPr>
            <a:r>
              <a:rPr lang="en-US" altLang="zh-CN" sz="40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It’s ____ today.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222375" y="4999038"/>
            <a:ext cx="1506538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</a:rPr>
              <a:t>sunny</a:t>
            </a:r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4560888" y="5032375"/>
            <a:ext cx="4271962" cy="7064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eaLnBrk="1" hangingPunct="1">
              <a:defRPr/>
            </a:pPr>
            <a:r>
              <a:rPr lang="en-US" altLang="zh-CN" sz="4000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It’s _____ today.</a:t>
            </a: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5600700" y="4986338"/>
            <a:ext cx="16938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>
                <a:solidFill>
                  <a:srgbClr val="FF0000"/>
                </a:solidFill>
                <a:latin typeface="Comic Sans MS" panose="030F0702030302020204" pitchFamily="66" charset="0"/>
              </a:rPr>
              <a:t>cloudy</a:t>
            </a:r>
            <a:endParaRPr lang="zh-CN" altLang="en-US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97115" y="1916832"/>
            <a:ext cx="4023357" cy="25665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文本框 6"/>
          <p:cNvSpPr txBox="1">
            <a:spLocks noChangeArrowheads="1"/>
          </p:cNvSpPr>
          <p:nvPr/>
        </p:nvSpPr>
        <p:spPr bwMode="auto">
          <a:xfrm>
            <a:off x="1258888" y="98425"/>
            <a:ext cx="12969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46100" y="1662113"/>
            <a:ext cx="1851025" cy="1525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773863" y="1700213"/>
            <a:ext cx="1828800" cy="1527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68325" y="3209925"/>
            <a:ext cx="1811338" cy="1543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773863" y="4781550"/>
            <a:ext cx="1830387" cy="15255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39750" y="4768850"/>
            <a:ext cx="1839913" cy="1539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6773863" y="3259138"/>
            <a:ext cx="1828800" cy="1508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矩形 15"/>
          <p:cNvSpPr/>
          <p:nvPr/>
        </p:nvSpPr>
        <p:spPr>
          <a:xfrm>
            <a:off x="2771800" y="838453"/>
            <a:ext cx="4032448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3600" b="1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黑体" panose="02010609060101010101" pitchFamily="49" charset="-122"/>
              </a:rPr>
              <a:t>Look and match</a:t>
            </a:r>
            <a:endParaRPr lang="zh-CN" altLang="en-US" sz="3600" b="1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878263" y="1700213"/>
            <a:ext cx="1541462" cy="647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cloudy</a:t>
            </a:r>
            <a:endParaRPr lang="zh-CN" altLang="en-US" sz="11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027488" y="2436813"/>
            <a:ext cx="911225" cy="6477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hot</a:t>
            </a:r>
            <a:endParaRPr lang="zh-CN" altLang="en-US" sz="11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924300" y="3879850"/>
            <a:ext cx="1316038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warm</a:t>
            </a:r>
            <a:endParaRPr lang="zh-CN" altLang="en-US" sz="11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978275" y="4598988"/>
            <a:ext cx="1374775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sunny</a:t>
            </a:r>
            <a:endParaRPr lang="zh-CN" altLang="en-US" sz="11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4017963" y="5319713"/>
            <a:ext cx="1033462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cool</a:t>
            </a:r>
            <a:endParaRPr lang="zh-CN" altLang="en-US" sz="11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017963" y="3159125"/>
            <a:ext cx="1062037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cold</a:t>
            </a:r>
            <a:endParaRPr lang="zh-CN" altLang="en-US" sz="1100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25617" name="组合 26"/>
          <p:cNvGrpSpPr/>
          <p:nvPr/>
        </p:nvGrpSpPr>
        <p:grpSpPr bwMode="auto">
          <a:xfrm>
            <a:off x="766763" y="790575"/>
            <a:ext cx="1944687" cy="741363"/>
            <a:chOff x="6508946" y="1025949"/>
            <a:chExt cx="1944216" cy="741833"/>
          </a:xfrm>
        </p:grpSpPr>
        <p:sp>
          <p:nvSpPr>
            <p:cNvPr id="24" name="椭圆 23"/>
            <p:cNvSpPr/>
            <p:nvPr/>
          </p:nvSpPr>
          <p:spPr>
            <a:xfrm>
              <a:off x="6508946" y="1025949"/>
              <a:ext cx="1944216" cy="741833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5625" name="矩形 25"/>
            <p:cNvSpPr>
              <a:spLocks noChangeArrowheads="1"/>
            </p:cNvSpPr>
            <p:nvPr/>
          </p:nvSpPr>
          <p:spPr bwMode="auto">
            <a:xfrm>
              <a:off x="6624864" y="1073699"/>
              <a:ext cx="169309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>
                  <a:solidFill>
                    <a:srgbClr val="1F1F20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Game 1</a:t>
              </a:r>
              <a:endParaRPr lang="zh-CN" altLang="en-US" sz="3600">
                <a:solidFill>
                  <a:srgbClr val="1F1F20"/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29" name="直接连接符 28"/>
          <p:cNvCxnSpPr>
            <a:endCxn id="20" idx="1"/>
          </p:cNvCxnSpPr>
          <p:nvPr/>
        </p:nvCxnSpPr>
        <p:spPr>
          <a:xfrm>
            <a:off x="2422525" y="2463800"/>
            <a:ext cx="1501775" cy="1738313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>
            <a:endCxn id="19" idx="1"/>
          </p:cNvCxnSpPr>
          <p:nvPr/>
        </p:nvCxnSpPr>
        <p:spPr>
          <a:xfrm flipV="1">
            <a:off x="2419350" y="2760663"/>
            <a:ext cx="1608138" cy="144145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V="1">
            <a:off x="2400300" y="5010150"/>
            <a:ext cx="1627188" cy="652463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>
            <a:stCxn id="22" idx="3"/>
          </p:cNvCxnSpPr>
          <p:nvPr/>
        </p:nvCxnSpPr>
        <p:spPr>
          <a:xfrm flipV="1">
            <a:off x="5051425" y="2557463"/>
            <a:ext cx="1679575" cy="308610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5276850" y="2125663"/>
            <a:ext cx="1422400" cy="1855787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4999038" y="3568700"/>
            <a:ext cx="1700212" cy="1674813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文本框 6"/>
          <p:cNvSpPr txBox="1">
            <a:spLocks noChangeArrowheads="1"/>
          </p:cNvSpPr>
          <p:nvPr/>
        </p:nvSpPr>
        <p:spPr bwMode="auto">
          <a:xfrm>
            <a:off x="1258888" y="98425"/>
            <a:ext cx="12969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1792" y="1773318"/>
            <a:ext cx="2212592" cy="18253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397680" y="1772817"/>
            <a:ext cx="2186562" cy="18253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525285" y="1772816"/>
            <a:ext cx="2142899" cy="18258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525285" y="4079580"/>
            <a:ext cx="2189164" cy="18253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404186" y="4069539"/>
            <a:ext cx="2200262" cy="1842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571792" y="4121014"/>
            <a:ext cx="2186563" cy="18021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矩形 17"/>
          <p:cNvSpPr/>
          <p:nvPr/>
        </p:nvSpPr>
        <p:spPr>
          <a:xfrm>
            <a:off x="2771800" y="838453"/>
            <a:ext cx="4032448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altLang="zh-CN" sz="3600" b="1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黑体" panose="02010609060101010101" pitchFamily="49" charset="-122"/>
              </a:rPr>
              <a:t>What’s missing?</a:t>
            </a:r>
            <a:endParaRPr lang="zh-CN" altLang="en-US" sz="3600" b="1" spc="5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grpSp>
        <p:nvGrpSpPr>
          <p:cNvPr id="26635" name="组合 18"/>
          <p:cNvGrpSpPr/>
          <p:nvPr/>
        </p:nvGrpSpPr>
        <p:grpSpPr bwMode="auto">
          <a:xfrm>
            <a:off x="766763" y="790575"/>
            <a:ext cx="1944687" cy="741363"/>
            <a:chOff x="6508946" y="1025949"/>
            <a:chExt cx="1944216" cy="741833"/>
          </a:xfrm>
        </p:grpSpPr>
        <p:sp>
          <p:nvSpPr>
            <p:cNvPr id="20" name="椭圆 19"/>
            <p:cNvSpPr/>
            <p:nvPr/>
          </p:nvSpPr>
          <p:spPr>
            <a:xfrm>
              <a:off x="6508946" y="1025949"/>
              <a:ext cx="1944216" cy="741833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6637" name="矩形 20"/>
            <p:cNvSpPr>
              <a:spLocks noChangeArrowheads="1"/>
            </p:cNvSpPr>
            <p:nvPr/>
          </p:nvSpPr>
          <p:spPr bwMode="auto">
            <a:xfrm>
              <a:off x="6599146" y="1073699"/>
              <a:ext cx="176683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>
                  <a:solidFill>
                    <a:srgbClr val="1F1F20"/>
                  </a:solidFill>
                  <a:latin typeface="Comic Sans MS" panose="030F0702030302020204" pitchFamily="66" charset="0"/>
                  <a:ea typeface="宋体" panose="02010600030101010101" pitchFamily="2" charset="-122"/>
                </a:rPr>
                <a:t>Game 2</a:t>
              </a:r>
              <a:endParaRPr lang="zh-CN" altLang="en-US" sz="3600">
                <a:solidFill>
                  <a:srgbClr val="1F1F20"/>
                </a:solidFill>
                <a:latin typeface="Comic Sans MS" panose="030F0702030302020204" pitchFamily="66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fb679da17b582194f9acfb875545fc094ba94"/>
</p:tagLst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53b61e83de8ac</Template>
  <TotalTime>0</TotalTime>
  <Words>334</Words>
  <Application>Microsoft Office PowerPoint</Application>
  <PresentationFormat>全屏显示(4:3)</PresentationFormat>
  <Paragraphs>99</Paragraphs>
  <Slides>19</Slides>
  <Notes>7</Notes>
  <HiddenSlides>0</HiddenSlides>
  <MMClips>7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2" baseType="lpstr">
      <vt:lpstr>MingLiU_HKSCS-ExtB</vt:lpstr>
      <vt:lpstr>汉仪大宋简</vt:lpstr>
      <vt:lpstr>黑体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Tahoma</vt:lpstr>
      <vt:lpstr>Wingdings</vt:lpstr>
      <vt:lpstr>WWW.2PPT.COM
</vt:lpstr>
      <vt:lpstr>Unit4 How’s the weather today?</vt:lpstr>
      <vt:lpstr>Let’s chant</vt:lpstr>
      <vt:lpstr>PowerPoint 演示文稿</vt:lpstr>
      <vt:lpstr>Look and say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Let’s sing</vt:lpstr>
      <vt:lpstr>Summary </vt:lpstr>
      <vt:lpstr>Summary </vt:lpstr>
      <vt:lpstr>Homework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2014-11-29T11:35:00Z</dcterms:created>
  <dcterms:modified xsi:type="dcterms:W3CDTF">2023-01-16T16:58:07Z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F8E508DFF86C4A5CA914ED46E07B98D3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