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34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E6B30-DC5A-4162-B84E-97D5C37E57B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4345-8B07-4CD1-B0B2-8F88D3E418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28.xml"/><Relationship Id="rId7" Type="http://schemas.openxmlformats.org/officeDocument/2006/relationships/image" Target="../media/image2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33.xml"/><Relationship Id="rId7" Type="http://schemas.openxmlformats.org/officeDocument/2006/relationships/image" Target="../media/image2.png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3.wmf"/><Relationship Id="rId3" Type="http://schemas.openxmlformats.org/officeDocument/2006/relationships/tags" Target="../tags/tag37.xml"/><Relationship Id="rId7" Type="http://schemas.openxmlformats.org/officeDocument/2006/relationships/image" Target="../media/image2.png"/><Relationship Id="rId12" Type="http://schemas.openxmlformats.org/officeDocument/2006/relationships/oleObject" Target="../embeddings/oleObject4.bin"/><Relationship Id="rId2" Type="http://schemas.openxmlformats.org/officeDocument/2006/relationships/tags" Target="../tags/tag3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12.wmf"/><Relationship Id="rId5" Type="http://schemas.openxmlformats.org/officeDocument/2006/relationships/tags" Target="../tags/tag39.xml"/><Relationship Id="rId10" Type="http://schemas.openxmlformats.org/officeDocument/2006/relationships/oleObject" Target="../embeddings/oleObject3.bin"/><Relationship Id="rId4" Type="http://schemas.openxmlformats.org/officeDocument/2006/relationships/tags" Target="../tags/tag38.xml"/><Relationship Id="rId9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41.xml"/><Relationship Id="rId7" Type="http://schemas.openxmlformats.org/officeDocument/2006/relationships/image" Target="../media/image2.png"/><Relationship Id="rId12" Type="http://schemas.openxmlformats.org/officeDocument/2006/relationships/oleObject" Target="../embeddings/oleObject6.bin"/><Relationship Id="rId2" Type="http://schemas.openxmlformats.org/officeDocument/2006/relationships/tags" Target="../tags/tag4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16.wmf"/><Relationship Id="rId5" Type="http://schemas.openxmlformats.org/officeDocument/2006/relationships/tags" Target="../tags/tag43.xml"/><Relationship Id="rId10" Type="http://schemas.openxmlformats.org/officeDocument/2006/relationships/oleObject" Target="../embeddings/oleObject5.bin"/><Relationship Id="rId4" Type="http://schemas.openxmlformats.org/officeDocument/2006/relationships/tags" Target="../tags/tag42.xml"/><Relationship Id="rId9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image" Target="../media/image17.png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4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tags" Target="../tags/tag49.xml"/><Relationship Id="rId7" Type="http://schemas.openxmlformats.org/officeDocument/2006/relationships/image" Target="../media/image2.png"/><Relationship Id="rId2" Type="http://schemas.openxmlformats.org/officeDocument/2006/relationships/tags" Target="../tags/tag48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51.xml"/><Relationship Id="rId10" Type="http://schemas.openxmlformats.org/officeDocument/2006/relationships/image" Target="../media/image18.wmf"/><Relationship Id="rId4" Type="http://schemas.openxmlformats.org/officeDocument/2006/relationships/tags" Target="../tags/tag50.xml"/><Relationship Id="rId9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tags" Target="../tags/tag53.xml"/><Relationship Id="rId7" Type="http://schemas.openxmlformats.org/officeDocument/2006/relationships/image" Target="../media/image2.png"/><Relationship Id="rId12" Type="http://schemas.openxmlformats.org/officeDocument/2006/relationships/image" Target="../media/image21.wmf"/><Relationship Id="rId2" Type="http://schemas.openxmlformats.org/officeDocument/2006/relationships/tags" Target="../tags/tag52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8.xml"/><Relationship Id="rId11" Type="http://schemas.openxmlformats.org/officeDocument/2006/relationships/oleObject" Target="../embeddings/oleObject9.bin"/><Relationship Id="rId5" Type="http://schemas.openxmlformats.org/officeDocument/2006/relationships/tags" Target="../tags/tag55.xml"/><Relationship Id="rId10" Type="http://schemas.openxmlformats.org/officeDocument/2006/relationships/image" Target="../media/image20.wmf"/><Relationship Id="rId4" Type="http://schemas.openxmlformats.org/officeDocument/2006/relationships/tags" Target="../tags/tag54.xml"/><Relationship Id="rId9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5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8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2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2.xml"/><Relationship Id="rId7" Type="http://schemas.openxmlformats.org/officeDocument/2006/relationships/image" Target="../media/image2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9.png"/><Relationship Id="rId2" Type="http://schemas.openxmlformats.org/officeDocument/2006/relationships/tags" Target="../tags/tag2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581400" y="28003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971550"/>
            <a:ext cx="9144000" cy="15240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6.1 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平行四边形的性质</a:t>
            </a:r>
            <a:endParaRPr lang="en-US" altLang="zh-CN" sz="40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7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5"/>
          <p:cNvSpPr txBox="1"/>
          <p:nvPr>
            <p:custDataLst>
              <p:tags r:id="rId2"/>
            </p:custDataLst>
          </p:nvPr>
        </p:nvSpPr>
        <p:spPr>
          <a:xfrm>
            <a:off x="274417" y="819150"/>
            <a:ext cx="84582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的周长为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，对角线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的周长比△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的周长长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，求这个平行四边形各边的长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：∵四边形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是平行四边形，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∵△AOB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的周长比△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的周长长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6cm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6cm..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</a:t>
            </a:r>
            <a:r>
              <a:rPr lang="zh-CN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□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的周长为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60cm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30cm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18cm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12cm.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0804" y="2190751"/>
            <a:ext cx="1657143" cy="70476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5"/>
          <p:cNvSpPr txBox="1"/>
          <p:nvPr>
            <p:custDataLst>
              <p:tags r:id="rId2"/>
            </p:custDataLst>
          </p:nvPr>
        </p:nvSpPr>
        <p:spPr>
          <a:xfrm>
            <a:off x="491358" y="742952"/>
            <a:ext cx="84240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的中点，试判断线段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的关系并证明你的结论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BE∥DF.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理由如下：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∵四边形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是平行四边形，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OFD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OEB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BOE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OFD≌△OEB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OEB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OFD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BE∥DF. 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91200" y="1581150"/>
            <a:ext cx="1992574" cy="91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281344" y="590550"/>
            <a:ext cx="8634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在</a:t>
            </a:r>
            <a:r>
              <a:rPr lang="zh-CN" altLang="en-US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中：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如图①，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为对角线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的交点，求证：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△CBO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如图②，设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为对角线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上任一点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不重合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△CBP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仍然相等吗？若相等，请证明；若不相等，请说明理由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zh-CN" alt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□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的距离为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△ABO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AO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▪ h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△CBO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CO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▪ h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△ABO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CBO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62600" y="2489440"/>
            <a:ext cx="1438532" cy="838200"/>
          </a:xfrm>
          <a:prstGeom prst="rect">
            <a:avLst/>
          </a:prstGeom>
        </p:spPr>
      </p:pic>
      <p:pic>
        <p:nvPicPr>
          <p:cNvPr id="8" name="图片 51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391400" y="2529832"/>
            <a:ext cx="1429396" cy="803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828800" y="3064795"/>
          <a:ext cx="206522" cy="525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10" imgW="3352800" imgH="8534400" progId="Equation.DSMT4">
                  <p:embed/>
                </p:oleObj>
              </mc:Choice>
              <mc:Fallback>
                <p:oleObj name="Equation" r:id="rId10" imgW="3352800" imgH="8534400" progId="Equation.DSMT4">
                  <p:embed/>
                  <p:pic>
                    <p:nvPicPr>
                      <p:cNvPr id="0" name="图片 717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28800" y="3064795"/>
                        <a:ext cx="206522" cy="525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733800" y="3089414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12" imgW="3352800" imgH="8534400" progId="Equation.DSMT4">
                  <p:embed/>
                </p:oleObj>
              </mc:Choice>
              <mc:Fallback>
                <p:oleObj name="Equation" r:id="rId12" imgW="3352800" imgH="8534400" progId="Equation.DSMT4">
                  <p:embed/>
                  <p:pic>
                    <p:nvPicPr>
                      <p:cNvPr id="0" name="图片 717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733800" y="3089414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281344" y="590550"/>
            <a:ext cx="8634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在</a:t>
            </a:r>
            <a:r>
              <a:rPr lang="zh-CN" altLang="en-US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中：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如图①，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为对角线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的交点，求证：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△CBO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如图②，设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为对角线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上任一点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不重合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△CBP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仍然相等吗？若相等，请证明；若不相等，请说明理由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2)S</a:t>
            </a:r>
            <a:r>
              <a:rPr lang="en-US" altLang="zh-CN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△ABP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△CBP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zh-CN" alt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□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的距离相等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△ABP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  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BP ▪ h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△CBP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  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BP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▪ h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△ABP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△CBP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91200" y="2364357"/>
            <a:ext cx="1371600" cy="799200"/>
          </a:xfrm>
          <a:prstGeom prst="rect">
            <a:avLst/>
          </a:prstGeom>
        </p:spPr>
      </p:pic>
      <p:pic>
        <p:nvPicPr>
          <p:cNvPr id="8" name="图片 51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543800" y="2343150"/>
            <a:ext cx="1295400" cy="72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651797" y="3115542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10" imgW="3352800" imgH="8534400" progId="Equation.DSMT4">
                  <p:embed/>
                </p:oleObj>
              </mc:Choice>
              <mc:Fallback>
                <p:oleObj name="Equation" r:id="rId10" imgW="3352800" imgH="8534400" progId="Equation.DSMT4">
                  <p:embed/>
                  <p:pic>
                    <p:nvPicPr>
                      <p:cNvPr id="0" name="图片 819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51797" y="3115542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4404397" y="3071708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12" imgW="3352800" imgH="8534400" progId="Equation.DSMT4">
                  <p:embed/>
                </p:oleObj>
              </mc:Choice>
              <mc:Fallback>
                <p:oleObj name="Equation" r:id="rId12" imgW="3352800" imgH="8534400" progId="Equation.DSMT4">
                  <p:embed/>
                  <p:pic>
                    <p:nvPicPr>
                      <p:cNvPr id="0" name="图片 819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04397" y="3071708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81000" y="708388"/>
            <a:ext cx="861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．平行四边形的对角线一定具有的性质是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．相等 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．互相平分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．互相垂直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．互相垂直且相等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．如图，▱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的对角线交于点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，且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的周长为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，则▱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的两条对角线的和是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)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28  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36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46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257800" y="723973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633246" y="2368721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图片 5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81400" y="3562351"/>
            <a:ext cx="1524000" cy="106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4804" y="859143"/>
            <a:ext cx="8771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图，在▱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AC⊥BC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图片 6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656508" y="1792178"/>
            <a:ext cx="206840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143000" y="1349203"/>
          <a:ext cx="406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9" imgW="7315200" imgH="5486400" progId="Equation.DSMT4">
                  <p:embed/>
                </p:oleObj>
              </mc:Choice>
              <mc:Fallback>
                <p:oleObj name="Equation" r:id="rId9" imgW="7315200" imgH="5486400" progId="Equation.DSMT4">
                  <p:embed/>
                  <p:pic>
                    <p:nvPicPr>
                      <p:cNvPr id="0" name="图片 921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43000" y="1349203"/>
                        <a:ext cx="406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57544" y="790131"/>
            <a:ext cx="832925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．如图，已知▱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的对角线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，且△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的周长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解：∵▱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BCD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的对角线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相交于点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BO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BD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的周长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(AO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BO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(6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8.</a:t>
            </a:r>
          </a:p>
        </p:txBody>
      </p:sp>
      <p:pic>
        <p:nvPicPr>
          <p:cNvPr id="7" name="图片 6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96000" y="2541075"/>
            <a:ext cx="2290320" cy="1181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631950" y="2040003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9" imgW="3352800" imgH="8534400" progId="Equation.DSMT4">
                  <p:embed/>
                </p:oleObj>
              </mc:Choice>
              <mc:Fallback>
                <p:oleObj name="Equation" r:id="rId9" imgW="3352800" imgH="8534400" progId="Equation.DSMT4">
                  <p:embed/>
                  <p:pic>
                    <p:nvPicPr>
                      <p:cNvPr id="0" name="图片 1024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31950" y="2040003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124200" y="2040003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11" imgW="3352800" imgH="8534400" progId="Equation.DSMT4">
                  <p:embed/>
                </p:oleObj>
              </mc:Choice>
              <mc:Fallback>
                <p:oleObj name="Equation" r:id="rId11" imgW="3352800" imgH="8534400" progId="Equation.DSMT4">
                  <p:embed/>
                  <p:pic>
                    <p:nvPicPr>
                      <p:cNvPr id="0" name="图片 1024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24200" y="2040003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91355" y="971552"/>
            <a:ext cx="8382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平行四边形的性质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对称性：平行四边形是 中心对称图形，两条对角线的交点是它的对称中心；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边：对边平行且相等；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角：对角相等，邻角互补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对角线：相互平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0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矩形 16"/>
          <p:cNvSpPr/>
          <p:nvPr/>
        </p:nvSpPr>
        <p:spPr>
          <a:xfrm>
            <a:off x="1357793" y="1306686"/>
            <a:ext cx="519541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PA_矩形 6"/>
          <p:cNvSpPr/>
          <p:nvPr>
            <p:custDataLst>
              <p:tags r:id="rId1"/>
            </p:custDataLst>
          </p:nvPr>
        </p:nvSpPr>
        <p:spPr>
          <a:xfrm>
            <a:off x="1505092" y="2782795"/>
            <a:ext cx="5048108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燕尾形箭头 20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2" name="圆角矩形 21"/>
          <p:cNvSpPr/>
          <p:nvPr>
            <p:custDataLst>
              <p:tags r:id="rId3"/>
            </p:custDataLst>
          </p:nvPr>
        </p:nvSpPr>
        <p:spPr bwMode="auto">
          <a:xfrm>
            <a:off x="1066800" y="1384492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>
            <p:custDataLst>
              <p:tags r:id="rId4"/>
            </p:custDataLst>
          </p:nvPr>
        </p:nvSpPr>
        <p:spPr bwMode="auto">
          <a:xfrm>
            <a:off x="1107169" y="2890945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219200" y="1427639"/>
            <a:ext cx="4724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掌握平行四边形对角线互相平分的性质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729086" y="2943215"/>
            <a:ext cx="45955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利用平行四边形对角线的性质解决有关问题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问题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思考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4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457200" y="819151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平行四边形的性质：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对称性：平行四边形是中心对称图形，两条对角线的交点是它的中心；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边：对边平行且相等；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角：对角相等，邻角互补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_文本框 5"/>
          <p:cNvSpPr txBox="1"/>
          <p:nvPr>
            <p:custDataLst>
              <p:tags r:id="rId1"/>
            </p:custDataLst>
          </p:nvPr>
        </p:nvSpPr>
        <p:spPr>
          <a:xfrm>
            <a:off x="491359" y="706144"/>
            <a:ext cx="804304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平行四边形对角线的性质：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对角线：对角线相互平分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符号语言：∵在□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OA=OC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OB=OD.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问题思考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5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971552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zh-CN" altLang="en-US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，下列结论不一定成立的是（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A.BO=DO    B.CD=AB     C. ∠BAD=∠BCD      D.AC=BD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zh-CN" altLang="en-US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中的对角线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，则它的两条对角线的长可以是（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 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A.12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B.3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     C.4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     D.4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</a:t>
            </a:r>
            <a:r>
              <a:rPr lang="zh-CN" altLang="en-US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的对角线相交于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则图中全等三角形有（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</a:t>
            </a:r>
          </a:p>
        </p:txBody>
      </p:sp>
      <p:pic>
        <p:nvPicPr>
          <p:cNvPr id="4" name="图片 5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5720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8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8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矩形 10"/>
          <p:cNvSpPr/>
          <p:nvPr/>
        </p:nvSpPr>
        <p:spPr>
          <a:xfrm>
            <a:off x="6940550" y="980327"/>
            <a:ext cx="755650" cy="507831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169150" y="1809752"/>
            <a:ext cx="755650" cy="507831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388331" y="2608073"/>
            <a:ext cx="755650" cy="507831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3442756"/>
            <a:ext cx="1323810" cy="8952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-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-文本框 2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-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-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-文本框 7"/>
          <p:cNvSpPr txBox="1"/>
          <p:nvPr>
            <p:custDataLst>
              <p:tags r:id="rId2"/>
            </p:custDataLst>
          </p:nvPr>
        </p:nvSpPr>
        <p:spPr>
          <a:xfrm>
            <a:off x="491356" y="688106"/>
            <a:ext cx="827164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：是否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对于任何平行四边形对角线的交点就是每一条对角线的中点？如果是，请说明理由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解：∵四边形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是平行四边形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AB∥DC,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∴∠1 =∠2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=∠4.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AB=DC,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∴△AOB≌△COD.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∴AO=CO,BO=DO. </a:t>
            </a:r>
          </a:p>
        </p:txBody>
      </p:sp>
      <p:pic>
        <p:nvPicPr>
          <p:cNvPr id="9" name="PA-图片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5372362" y="1641789"/>
            <a:ext cx="2095238" cy="11238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-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-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-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-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PA-文本框 9"/>
          <p:cNvSpPr txBox="1"/>
          <p:nvPr>
            <p:custDataLst>
              <p:tags r:id="rId2"/>
            </p:custDataLst>
          </p:nvPr>
        </p:nvSpPr>
        <p:spPr>
          <a:xfrm>
            <a:off x="934823" y="1092737"/>
            <a:ext cx="6971311" cy="1338828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平行四边形</a:t>
            </a:r>
            <a:r>
              <a:rPr lang="zh-CN" altLang="en-US" dirty="0">
                <a:latin typeface="+mn-ea"/>
              </a:rPr>
              <a:t>的性质定理：平行四边形的对角线互相平分</a:t>
            </a:r>
            <a:r>
              <a:rPr lang="en-US" altLang="zh-CN" dirty="0">
                <a:latin typeface="+mn-ea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∵</a:t>
            </a:r>
            <a:r>
              <a:rPr lang="en-US" altLang="zh-CN" dirty="0">
                <a:latin typeface="+mn-ea"/>
              </a:rPr>
              <a:t>ABCD</a:t>
            </a:r>
            <a:r>
              <a:rPr lang="zh-CN" altLang="en-US" dirty="0">
                <a:latin typeface="+mn-ea"/>
              </a:rPr>
              <a:t>是平四边形</a:t>
            </a:r>
            <a:r>
              <a:rPr lang="zh-CN" altLang="en-US" dirty="0" smtClean="0">
                <a:latin typeface="+mn-ea"/>
              </a:rPr>
              <a:t>，</a:t>
            </a:r>
            <a:endParaRPr lang="en-US" altLang="zh-CN" dirty="0" smtClean="0">
              <a:latin typeface="+mn-ea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∴ </a:t>
            </a:r>
            <a:r>
              <a:rPr lang="en-US" altLang="zh-CN" dirty="0">
                <a:latin typeface="+mn-ea"/>
              </a:rPr>
              <a:t>OA=OC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OB=OD.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1" calcmode="lin" valueType="num">
                                      <p:cBhvr>
                                        <p:cTn id="7" dur="2001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-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文本框 1"/>
          <p:cNvSpPr txBox="1"/>
          <p:nvPr>
            <p:custDataLst>
              <p:tags r:id="rId1"/>
            </p:custDataLst>
          </p:nvPr>
        </p:nvSpPr>
        <p:spPr>
          <a:xfrm>
            <a:off x="381004" y="819150"/>
            <a:ext cx="842404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：如图，</a:t>
            </a:r>
            <a:r>
              <a:rPr lang="zh-CN" altLang="en-US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的对角线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 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过点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且与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分别相交于点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，求证：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OE=OF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证明：∵四边形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是平行四边形，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BO=DO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AB∥CD.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∴∠ABO=∠CDO.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BOE=∠DOF ,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∴△BOE≌△DOF.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=OF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-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-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-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-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8" cstate="email"/>
          <a:srcRect l="5225" r="60110"/>
          <a:stretch>
            <a:fillRect/>
          </a:stretch>
        </p:blipFill>
        <p:spPr>
          <a:xfrm>
            <a:off x="6553200" y="1962150"/>
            <a:ext cx="1828800" cy="9920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228899" y="638052"/>
            <a:ext cx="83817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zh-CN" altLang="en-US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□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的对角线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ADB=90º,OA=6,0B=3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的长度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解：在</a:t>
            </a:r>
            <a:r>
              <a:rPr lang="zh-CN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□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中，对角线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相交于点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∴OD=OB=3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∠ADB=90º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Rt∆AOD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AC=2OA=2×6=12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的长度分别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       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12.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762000" y="3638551"/>
          <a:ext cx="31242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5" imgW="64922400" imgH="6096000" progId="Equation.DSMT4">
                  <p:embed/>
                </p:oleObj>
              </mc:Choice>
              <mc:Fallback>
                <p:oleObj name="Equation" r:id="rId5" imgW="64922400" imgH="6096000" progId="Equation.DSMT4">
                  <p:embed/>
                  <p:pic>
                    <p:nvPicPr>
                      <p:cNvPr id="0" name="图片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38551"/>
                        <a:ext cx="3124200" cy="379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1767" y="1962152"/>
            <a:ext cx="2361905" cy="1057143"/>
          </a:xfrm>
          <a:prstGeom prst="rect">
            <a:avLst/>
          </a:prstGeom>
        </p:spPr>
      </p:pic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733804" y="4468813"/>
          <a:ext cx="37147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8" imgW="7010400" imgH="5791200" progId="Equation.DSMT4">
                  <p:embed/>
                </p:oleObj>
              </mc:Choice>
              <mc:Fallback>
                <p:oleObj name="Equation" r:id="rId8" imgW="7010400" imgH="5791200" progId="Equation.DSMT4">
                  <p:embed/>
                  <p:pic>
                    <p:nvPicPr>
                      <p:cNvPr id="0" name="图片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4" y="4468813"/>
                        <a:ext cx="371475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1120</Words>
  <Application>Microsoft Office PowerPoint</Application>
  <PresentationFormat>全屏显示(16:9)</PresentationFormat>
  <Paragraphs>120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2023-01-16T16:58:33Z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B2B5524AE51D4552A4559847FFB00FD2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