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image" Target="../media/image10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1196F9D-E134-4B0E-9BE9-B3C2AF8D5E49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43F43F-A1FA-4B9D-9111-B58B87C1915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718628-147C-46EA-AD02-3121A402EA86}" type="slidenum">
              <a:rPr lang="zh-CN" altLang="en-US" smtClean="0">
                <a:solidFill>
                  <a:prstClr val="black"/>
                </a:solidFill>
              </a:rPr>
              <a:t>5</a:t>
            </a:fld>
            <a:endParaRPr lang="en-US" altLang="zh-CN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877465-4FAA-41D1-AF61-930BA8005616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30973" y="275403"/>
            <a:ext cx="2056553" cy="5850313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6475" y="275403"/>
            <a:ext cx="6019652" cy="5850313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C98DD5-ABC5-4B0C-8B88-39B7C6F81F7C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F7ECCC-79F2-4EE0-935A-435AAA29C43E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617" y="4406440"/>
            <a:ext cx="7771351" cy="136268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617" y="2906850"/>
            <a:ext cx="7771351" cy="1499591"/>
          </a:xfrm>
        </p:spPr>
        <p:txBody>
          <a:bodyPr anchor="b"/>
          <a:lstStyle>
            <a:lvl1pPr marL="0" indent="0">
              <a:buNone/>
              <a:defRPr sz="2000"/>
            </a:lvl1pPr>
            <a:lvl2pPr marL="461645" indent="0">
              <a:buNone/>
              <a:defRPr sz="1800"/>
            </a:lvl2pPr>
            <a:lvl3pPr marL="923925" indent="0">
              <a:buNone/>
              <a:defRPr sz="1600"/>
            </a:lvl3pPr>
            <a:lvl4pPr marL="1385570" indent="0">
              <a:buNone/>
              <a:defRPr sz="1400"/>
            </a:lvl4pPr>
            <a:lvl5pPr marL="1847850" indent="0">
              <a:buNone/>
              <a:defRPr sz="1400"/>
            </a:lvl5pPr>
            <a:lvl6pPr marL="2309495" indent="0">
              <a:buNone/>
              <a:defRPr sz="1400"/>
            </a:lvl6pPr>
            <a:lvl7pPr marL="2771140" indent="0">
              <a:buNone/>
              <a:defRPr sz="1400"/>
            </a:lvl7pPr>
            <a:lvl8pPr marL="3233420" indent="0">
              <a:buNone/>
              <a:defRPr sz="1400"/>
            </a:lvl8pPr>
            <a:lvl9pPr marL="3695065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F6BA92-8CAF-4B5B-BD0F-D0CB80DED6D6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6475" y="1599882"/>
            <a:ext cx="4037295" cy="452583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616" y="1599882"/>
            <a:ext cx="4038909" cy="452583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0122611-8DD2-4003-AD26-88B66F89330D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6475" y="1534613"/>
            <a:ext cx="4040521" cy="63995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61645" indent="0">
              <a:buNone/>
              <a:defRPr sz="2000" b="1"/>
            </a:lvl2pPr>
            <a:lvl3pPr marL="923925" indent="0">
              <a:buNone/>
              <a:defRPr sz="1800" b="1"/>
            </a:lvl3pPr>
            <a:lvl4pPr marL="1385570" indent="0">
              <a:buNone/>
              <a:defRPr sz="1600" b="1"/>
            </a:lvl4pPr>
            <a:lvl5pPr marL="1847850" indent="0">
              <a:buNone/>
              <a:defRPr sz="1600" b="1"/>
            </a:lvl5pPr>
            <a:lvl6pPr marL="2309495" indent="0">
              <a:buNone/>
              <a:defRPr sz="1600" b="1"/>
            </a:lvl6pPr>
            <a:lvl7pPr marL="2771140" indent="0">
              <a:buNone/>
              <a:defRPr sz="1600" b="1"/>
            </a:lvl7pPr>
            <a:lvl8pPr marL="3233420" indent="0">
              <a:buNone/>
              <a:defRPr sz="1600" b="1"/>
            </a:lvl8pPr>
            <a:lvl9pPr marL="3695065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6475" y="2174566"/>
            <a:ext cx="4040521" cy="39511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391" y="1534613"/>
            <a:ext cx="4042135" cy="63995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61645" indent="0">
              <a:buNone/>
              <a:defRPr sz="2000" b="1"/>
            </a:lvl2pPr>
            <a:lvl3pPr marL="923925" indent="0">
              <a:buNone/>
              <a:defRPr sz="1800" b="1"/>
            </a:lvl3pPr>
            <a:lvl4pPr marL="1385570" indent="0">
              <a:buNone/>
              <a:defRPr sz="1600" b="1"/>
            </a:lvl4pPr>
            <a:lvl5pPr marL="1847850" indent="0">
              <a:buNone/>
              <a:defRPr sz="1600" b="1"/>
            </a:lvl5pPr>
            <a:lvl6pPr marL="2309495" indent="0">
              <a:buNone/>
              <a:defRPr sz="1600" b="1"/>
            </a:lvl6pPr>
            <a:lvl7pPr marL="2771140" indent="0">
              <a:buNone/>
              <a:defRPr sz="1600" b="1"/>
            </a:lvl7pPr>
            <a:lvl8pPr marL="3233420" indent="0">
              <a:buNone/>
              <a:defRPr sz="1600" b="1"/>
            </a:lvl8pPr>
            <a:lvl9pPr marL="3695065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391" y="2174566"/>
            <a:ext cx="4042135" cy="39511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827EAA-1D66-4E9F-B516-C73E5E9BB31E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00AF23-2A63-45BE-9845-AA40E6893EE1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1EFD79-B7C6-423F-AA66-BE9505F47511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6475" y="273810"/>
            <a:ext cx="3009826" cy="116051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4371" y="273811"/>
            <a:ext cx="5113155" cy="585190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6475" y="1434322"/>
            <a:ext cx="3009826" cy="4691394"/>
          </a:xfrm>
        </p:spPr>
        <p:txBody>
          <a:bodyPr/>
          <a:lstStyle>
            <a:lvl1pPr marL="0" indent="0">
              <a:buNone/>
              <a:defRPr sz="1400"/>
            </a:lvl1pPr>
            <a:lvl2pPr marL="461645" indent="0">
              <a:buNone/>
              <a:defRPr sz="1200"/>
            </a:lvl2pPr>
            <a:lvl3pPr marL="923925" indent="0">
              <a:buNone/>
              <a:defRPr sz="1000"/>
            </a:lvl3pPr>
            <a:lvl4pPr marL="1385570" indent="0">
              <a:buNone/>
              <a:defRPr sz="900"/>
            </a:lvl4pPr>
            <a:lvl5pPr marL="1847850" indent="0">
              <a:buNone/>
              <a:defRPr sz="900"/>
            </a:lvl5pPr>
            <a:lvl6pPr marL="2309495" indent="0">
              <a:buNone/>
              <a:defRPr sz="900"/>
            </a:lvl6pPr>
            <a:lvl7pPr marL="2771140" indent="0">
              <a:buNone/>
              <a:defRPr sz="900"/>
            </a:lvl7pPr>
            <a:lvl8pPr marL="3233420" indent="0">
              <a:buNone/>
              <a:defRPr sz="900"/>
            </a:lvl8pPr>
            <a:lvl9pPr marL="3695065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CBB7D0-EC22-457E-9F5F-681B27CA647C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025" y="4801237"/>
            <a:ext cx="5487367" cy="56672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025" y="612891"/>
            <a:ext cx="5487367" cy="4115118"/>
          </a:xfrm>
        </p:spPr>
        <p:txBody>
          <a:bodyPr/>
          <a:lstStyle>
            <a:lvl1pPr marL="0" indent="0">
              <a:buNone/>
              <a:defRPr sz="3200"/>
            </a:lvl1pPr>
            <a:lvl2pPr marL="461645" indent="0">
              <a:buNone/>
              <a:defRPr sz="2800"/>
            </a:lvl2pPr>
            <a:lvl3pPr marL="923925" indent="0">
              <a:buNone/>
              <a:defRPr sz="2400"/>
            </a:lvl3pPr>
            <a:lvl4pPr marL="1385570" indent="0">
              <a:buNone/>
              <a:defRPr sz="2000"/>
            </a:lvl4pPr>
            <a:lvl5pPr marL="1847850" indent="0">
              <a:buNone/>
              <a:defRPr sz="2000"/>
            </a:lvl5pPr>
            <a:lvl6pPr marL="2309495" indent="0">
              <a:buNone/>
              <a:defRPr sz="2000"/>
            </a:lvl6pPr>
            <a:lvl7pPr marL="2771140" indent="0">
              <a:buNone/>
              <a:defRPr sz="2000"/>
            </a:lvl7pPr>
            <a:lvl8pPr marL="3233420" indent="0">
              <a:buNone/>
              <a:defRPr sz="2000"/>
            </a:lvl8pPr>
            <a:lvl9pPr marL="3695065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025" y="5367961"/>
            <a:ext cx="5487367" cy="803921"/>
          </a:xfrm>
        </p:spPr>
        <p:txBody>
          <a:bodyPr/>
          <a:lstStyle>
            <a:lvl1pPr marL="0" indent="0">
              <a:buNone/>
              <a:defRPr sz="1400"/>
            </a:lvl1pPr>
            <a:lvl2pPr marL="461645" indent="0">
              <a:buNone/>
              <a:defRPr sz="1200"/>
            </a:lvl2pPr>
            <a:lvl3pPr marL="923925" indent="0">
              <a:buNone/>
              <a:defRPr sz="1000"/>
            </a:lvl3pPr>
            <a:lvl4pPr marL="1385570" indent="0">
              <a:buNone/>
              <a:defRPr sz="900"/>
            </a:lvl4pPr>
            <a:lvl5pPr marL="1847850" indent="0">
              <a:buNone/>
              <a:defRPr sz="900"/>
            </a:lvl5pPr>
            <a:lvl6pPr marL="2309495" indent="0">
              <a:buNone/>
              <a:defRPr sz="900"/>
            </a:lvl6pPr>
            <a:lvl7pPr marL="2771140" indent="0">
              <a:buNone/>
              <a:defRPr sz="900"/>
            </a:lvl7pPr>
            <a:lvl8pPr marL="3233420" indent="0">
              <a:buNone/>
              <a:defRPr sz="900"/>
            </a:lvl8pPr>
            <a:lvl9pPr marL="3695065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24B30C5-B611-44BD-AF72-CAA5A25FE6A4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6475" y="275404"/>
            <a:ext cx="8231051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0" tIns="45715" rIns="91430" bIns="45715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6475" y="1599882"/>
            <a:ext cx="8231051" cy="45258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0" tIns="45715" rIns="91430" bIns="45715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6475" y="6245111"/>
            <a:ext cx="2133976" cy="4759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0" tIns="45715" rIns="91430" bIns="45715" numCol="1" anchor="t" anchorCtr="0" compatLnSpc="1"/>
          <a:lstStyle>
            <a:lvl1pPr defTabSz="914400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348" y="6245111"/>
            <a:ext cx="2895304" cy="4759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0" tIns="45715" rIns="91430" bIns="45715" numCol="1" anchor="t" anchorCtr="0" compatLnSpc="1"/>
          <a:lstStyle>
            <a:lvl1pPr algn="ctr" defTabSz="914400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altLang="zh-CN">
              <a:solidFill>
                <a:srgbClr val="000000"/>
              </a:solidFill>
            </a:endParaRPr>
          </a:p>
        </p:txBody>
      </p:sp>
      <p:sp>
        <p:nvSpPr>
          <p:cNvPr id="1843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549" y="6245111"/>
            <a:ext cx="2133976" cy="4759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0" tIns="45715" rIns="91430" bIns="45715" numCol="1" anchor="t" anchorCtr="0" compatLnSpc="1"/>
          <a:lstStyle>
            <a:lvl1pPr algn="r" defTabSz="914400">
              <a:defRPr sz="14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AA273427-6D65-4319-8831-3D250357FB41}" type="slidenum">
              <a:rPr lang="zh-CN" altLang="en-US">
                <a:solidFill>
                  <a:srgbClr val="000000"/>
                </a:solidFill>
              </a:rPr>
              <a:t>‹#›</a:t>
            </a:fld>
            <a:endParaRPr lang="en-US" altLang="zh-CN">
              <a:solidFill>
                <a:srgbClr val="000000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defTabSz="914400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defTabSz="914400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defTabSz="914400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defTabSz="914400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61645" algn="ctr" defTabSz="914400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23925" algn="ctr" defTabSz="914400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85570" algn="ctr" defTabSz="914400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47850" algn="ctr" defTabSz="914400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3535" indent="-343535" algn="l" defTabSz="914400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315" indent="-285750" algn="l" defTabSz="914400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635" indent="-229235" algn="l" defTabSz="914400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835" indent="-229235" algn="l" defTabSz="914400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8035" indent="-229235" algn="l" defTabSz="914400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9680" indent="-229235" algn="l" defTabSz="914400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81325" indent="-229235" algn="l" defTabSz="914400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43605" indent="-229235" algn="l" defTabSz="914400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905250" indent="-229235" algn="l" defTabSz="914400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2392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61645" algn="l" defTabSz="92392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23925" algn="l" defTabSz="92392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85570" algn="l" defTabSz="92392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47850" algn="l" defTabSz="92392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309495" algn="l" defTabSz="92392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71140" algn="l" defTabSz="92392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33420" algn="l" defTabSz="92392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95065" algn="l" defTabSz="92392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2.bin"/><Relationship Id="rId4" Type="http://schemas.openxmlformats.org/officeDocument/2006/relationships/image" Target="../media/image4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e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8.emf"/><Relationship Id="rId4" Type="http://schemas.openxmlformats.org/officeDocument/2006/relationships/oleObject" Target="../embeddings/oleObject4.bin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7" Type="http://schemas.openxmlformats.org/officeDocument/2006/relationships/image" Target="../media/image11.e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6.bin"/><Relationship Id="rId5" Type="http://schemas.openxmlformats.org/officeDocument/2006/relationships/image" Target="../media/image10.emf"/><Relationship Id="rId4" Type="http://schemas.openxmlformats.org/officeDocument/2006/relationships/oleObject" Target="../embeddings/oleObject5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/>
          <p:nvPr/>
        </p:nvSpPr>
        <p:spPr>
          <a:xfrm>
            <a:off x="2522584" y="2273663"/>
            <a:ext cx="3848533" cy="426709"/>
          </a:xfrm>
          <a:prstGeom prst="rect">
            <a:avLst/>
          </a:prstGeom>
        </p:spPr>
        <p:txBody>
          <a:bodyPr wrap="none" lIns="92382" tIns="46191" rIns="92382" bIns="46191">
            <a:spAutoFit/>
          </a:bodyPr>
          <a:lstStyle/>
          <a:p>
            <a:pPr algn="ctr" fontAlgn="base">
              <a:lnSpc>
                <a:spcPts val="2625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8900" b="1" spc="606" dirty="0">
                <a:solidFill>
                  <a:srgbClr val="FF3300"/>
                </a:solidFill>
                <a:latin typeface="汉仪大宋简" pitchFamily="49" charset="-122"/>
                <a:ea typeface="汉仪大宋简" pitchFamily="49" charset="-122"/>
              </a:rPr>
              <a:t>平方根</a:t>
            </a:r>
          </a:p>
        </p:txBody>
      </p:sp>
      <p:sp>
        <p:nvSpPr>
          <p:cNvPr id="4" name="矩形 3"/>
          <p:cNvSpPr/>
          <p:nvPr/>
        </p:nvSpPr>
        <p:spPr>
          <a:xfrm>
            <a:off x="2734563" y="5017589"/>
            <a:ext cx="3814164" cy="567260"/>
          </a:xfrm>
          <a:prstGeom prst="rect">
            <a:avLst/>
          </a:prstGeom>
        </p:spPr>
        <p:txBody>
          <a:bodyPr wrap="none" lIns="92382" tIns="46191" rIns="92382" bIns="46191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800" b="1" kern="0" dirty="0">
              <a:solidFill>
                <a:srgbClr val="FF33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ws_BDD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3905" y="1165287"/>
            <a:ext cx="2916273" cy="598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1233933" y="2247794"/>
            <a:ext cx="2019784" cy="2949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fontAlgn="base">
              <a:lnSpc>
                <a:spcPts val="2275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100" dirty="0">
                <a:solidFill>
                  <a:srgbClr val="000000"/>
                </a:solidFill>
                <a:latin typeface="方正黑体_GBK" pitchFamily="1" charset="-122"/>
                <a:ea typeface="方正黑体_GBK" pitchFamily="1" charset="-122"/>
              </a:rPr>
              <a:t>1</a:t>
            </a:r>
            <a:r>
              <a:rPr lang="zh-CN" altLang="en-US" sz="2100" dirty="0">
                <a:solidFill>
                  <a:srgbClr val="000000"/>
                </a:solidFill>
                <a:latin typeface="方正黑体_GBK" pitchFamily="1" charset="-122"/>
                <a:ea typeface="方正黑体_GBK" pitchFamily="1" charset="-122"/>
              </a:rPr>
              <a:t>．平方根的定义</a:t>
            </a:r>
          </a:p>
        </p:txBody>
      </p:sp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4279244" y="2706267"/>
            <a:ext cx="540349" cy="267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fontAlgn="base">
              <a:lnSpc>
                <a:spcPts val="212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100">
                <a:solidFill>
                  <a:srgbClr val="FF0000"/>
                </a:solidFill>
                <a:latin typeface="Times New Roman" panose="02020603050405020304" pitchFamily="18" charset="0"/>
              </a:rPr>
              <a:t>平方</a:t>
            </a:r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693583" y="2733331"/>
            <a:ext cx="7900390" cy="12369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tabLst>
                <a:tab pos="53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tabLst>
                <a:tab pos="53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tabLst>
                <a:tab pos="53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tabLst>
                <a:tab pos="53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tabLst>
                <a:tab pos="53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53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53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53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533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lnSpc>
                <a:spcPts val="2235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dirty="0">
                <a:solidFill>
                  <a:srgbClr val="000000"/>
                </a:solidFill>
              </a:rPr>
              <a:t>	</a:t>
            </a:r>
            <a:r>
              <a:rPr lang="en-US" altLang="zh-CN" sz="2100" dirty="0">
                <a:solidFill>
                  <a:srgbClr val="000000"/>
                </a:solidFill>
                <a:latin typeface="Times New Roman" panose="02020603050405020304" pitchFamily="18" charset="0"/>
              </a:rPr>
              <a:t>(1)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一般地，如果一个数的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______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等于 </a:t>
            </a:r>
            <a:r>
              <a:rPr lang="en-US" altLang="zh-CN" sz="21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a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，那么这个数叫做 </a:t>
            </a:r>
            <a:r>
              <a:rPr lang="en-US" altLang="zh-CN" sz="21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a 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的</a:t>
            </a:r>
          </a:p>
          <a:p>
            <a:pPr fontAlgn="base">
              <a:lnSpc>
                <a:spcPts val="1010"/>
              </a:lnSpc>
              <a:spcBef>
                <a:spcPct val="0"/>
              </a:spcBef>
              <a:spcAft>
                <a:spcPct val="0"/>
              </a:spcAft>
            </a:pPr>
            <a:endParaRPr lang="zh-CN" altLang="en-US" sz="20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fontAlgn="base">
              <a:lnSpc>
                <a:spcPts val="274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平方根或二次方根．这就是说，如果 </a:t>
            </a:r>
            <a:r>
              <a:rPr lang="en-US" altLang="zh-CN" sz="21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x</a:t>
            </a:r>
            <a:r>
              <a:rPr lang="en-US" altLang="zh-CN" sz="2100" baseline="30000" dirty="0">
                <a:solidFill>
                  <a:srgbClr val="000000"/>
                </a:solidFill>
                <a:latin typeface="Times New Roman" panose="02020603050405020304" pitchFamily="18" charset="0"/>
              </a:rPr>
              <a:t>2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＝</a:t>
            </a:r>
            <a:r>
              <a:rPr lang="en-US" altLang="zh-CN" sz="21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a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，那么 </a:t>
            </a:r>
            <a:r>
              <a:rPr lang="en-US" altLang="zh-CN" sz="21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x 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叫做 </a:t>
            </a:r>
            <a:r>
              <a:rPr lang="en-US" altLang="zh-CN" sz="21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a 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的平方根．</a:t>
            </a:r>
          </a:p>
          <a:p>
            <a:pPr fontAlgn="base">
              <a:lnSpc>
                <a:spcPts val="1010"/>
              </a:lnSpc>
              <a:spcBef>
                <a:spcPct val="0"/>
              </a:spcBef>
              <a:spcAft>
                <a:spcPct val="0"/>
              </a:spcAft>
            </a:pPr>
            <a:endParaRPr lang="zh-CN" altLang="en-US" sz="20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fontAlgn="base">
              <a:lnSpc>
                <a:spcPts val="2815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	</a:t>
            </a:r>
            <a:r>
              <a:rPr lang="en-US" altLang="zh-CN" sz="2100" dirty="0">
                <a:solidFill>
                  <a:srgbClr val="000000"/>
                </a:solidFill>
                <a:latin typeface="Times New Roman" panose="02020603050405020304" pitchFamily="18" charset="0"/>
              </a:rPr>
              <a:t>(2)</a:t>
            </a:r>
            <a:r>
              <a:rPr lang="zh-CN" altLang="en-US" sz="2100" dirty="0">
                <a:solidFill>
                  <a:srgbClr val="000000"/>
                </a:solidFill>
                <a:latin typeface="Times New Roman" panose="02020603050405020304" pitchFamily="18" charset="0"/>
              </a:rPr>
              <a:t>求一个数 </a:t>
            </a:r>
            <a:r>
              <a:rPr lang="en-US" altLang="zh-CN" sz="21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a </a:t>
            </a:r>
            <a:r>
              <a:rPr lang="zh-CN" altLang="en-US" sz="2100" dirty="0">
                <a:solidFill>
                  <a:srgbClr val="000000"/>
                </a:solidFill>
                <a:latin typeface="Times New Roman" panose="02020603050405020304" pitchFamily="18" charset="0"/>
              </a:rPr>
              <a:t>的</a:t>
            </a:r>
            <a:r>
              <a:rPr lang="en-US" altLang="zh-CN" sz="2100" dirty="0">
                <a:solidFill>
                  <a:srgbClr val="000000"/>
                </a:solidFill>
                <a:latin typeface="Times New Roman" panose="02020603050405020304" pitchFamily="18" charset="0"/>
              </a:rPr>
              <a:t>________</a:t>
            </a:r>
            <a:r>
              <a:rPr lang="zh-CN" altLang="en-US" sz="2100" dirty="0">
                <a:solidFill>
                  <a:srgbClr val="000000"/>
                </a:solidFill>
                <a:latin typeface="Times New Roman" panose="02020603050405020304" pitchFamily="18" charset="0"/>
              </a:rPr>
              <a:t>的运算，叫做开平方．</a:t>
            </a:r>
          </a:p>
        </p:txBody>
      </p:sp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1233933" y="4164468"/>
            <a:ext cx="2019784" cy="2949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fontAlgn="base">
              <a:lnSpc>
                <a:spcPts val="2275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100" dirty="0">
                <a:solidFill>
                  <a:srgbClr val="000000"/>
                </a:solidFill>
                <a:latin typeface="方正黑体_GBK" pitchFamily="1" charset="-122"/>
                <a:ea typeface="方正黑体_GBK" pitchFamily="1" charset="-122"/>
              </a:rPr>
              <a:t>2</a:t>
            </a:r>
            <a:r>
              <a:rPr lang="zh-CN" altLang="en-US" sz="2100" dirty="0">
                <a:solidFill>
                  <a:srgbClr val="000000"/>
                </a:solidFill>
                <a:latin typeface="方正黑体_GBK" pitchFamily="1" charset="-122"/>
                <a:ea typeface="方正黑体_GBK" pitchFamily="1" charset="-122"/>
              </a:rPr>
              <a:t>．平方根的性质</a:t>
            </a:r>
          </a:p>
        </p:txBody>
      </p:sp>
      <p:sp>
        <p:nvSpPr>
          <p:cNvPr id="3080" name="Text Box 8"/>
          <p:cNvSpPr txBox="1">
            <a:spLocks noChangeArrowheads="1"/>
          </p:cNvSpPr>
          <p:nvPr/>
        </p:nvSpPr>
        <p:spPr bwMode="auto">
          <a:xfrm>
            <a:off x="3401781" y="3645501"/>
            <a:ext cx="812943" cy="267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fontAlgn="base">
              <a:lnSpc>
                <a:spcPts val="212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100">
                <a:solidFill>
                  <a:srgbClr val="FF0000"/>
                </a:solidFill>
                <a:latin typeface="Times New Roman" panose="02020603050405020304" pitchFamily="18" charset="0"/>
              </a:rPr>
              <a:t>平方根</a:t>
            </a:r>
          </a:p>
        </p:txBody>
      </p:sp>
      <p:sp>
        <p:nvSpPr>
          <p:cNvPr id="3081" name="Text Box 9"/>
          <p:cNvSpPr txBox="1">
            <a:spLocks noChangeArrowheads="1"/>
          </p:cNvSpPr>
          <p:nvPr/>
        </p:nvSpPr>
        <p:spPr bwMode="auto">
          <a:xfrm>
            <a:off x="1233932" y="4650005"/>
            <a:ext cx="4892365" cy="2949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fontAlgn="base">
              <a:lnSpc>
                <a:spcPts val="2275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100" dirty="0">
                <a:solidFill>
                  <a:srgbClr val="000000"/>
                </a:solidFill>
                <a:latin typeface="Times New Roman" panose="02020603050405020304" pitchFamily="18" charset="0"/>
              </a:rPr>
              <a:t>(1)</a:t>
            </a:r>
            <a:r>
              <a:rPr lang="zh-CN" altLang="en-US" sz="2100" dirty="0">
                <a:solidFill>
                  <a:srgbClr val="000000"/>
                </a:solidFill>
                <a:latin typeface="Times New Roman" panose="02020603050405020304" pitchFamily="18" charset="0"/>
              </a:rPr>
              <a:t>正数有两个平方根，它们互为相反数．</a:t>
            </a:r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3546949" y="5162604"/>
            <a:ext cx="135491" cy="2419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fontAlgn="base">
              <a:lnSpc>
                <a:spcPts val="192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100">
                <a:solidFill>
                  <a:srgbClr val="FF0000"/>
                </a:solidFill>
                <a:latin typeface="Times New Roman" panose="02020603050405020304" pitchFamily="18" charset="0"/>
              </a:rPr>
              <a:t>0</a:t>
            </a:r>
          </a:p>
        </p:txBody>
      </p:sp>
      <p:sp>
        <p:nvSpPr>
          <p:cNvPr id="3083" name="Text Box 11"/>
          <p:cNvSpPr txBox="1">
            <a:spLocks noChangeArrowheads="1"/>
          </p:cNvSpPr>
          <p:nvPr/>
        </p:nvSpPr>
        <p:spPr bwMode="auto">
          <a:xfrm>
            <a:off x="1233932" y="5135541"/>
            <a:ext cx="3007233" cy="7822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fontAlgn="base">
              <a:lnSpc>
                <a:spcPts val="2275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100" dirty="0">
                <a:solidFill>
                  <a:srgbClr val="000000"/>
                </a:solidFill>
                <a:latin typeface="Times New Roman" panose="02020603050405020304" pitchFamily="18" charset="0"/>
              </a:rPr>
              <a:t>(2)0 </a:t>
            </a:r>
            <a:r>
              <a:rPr lang="zh-CN" altLang="en-US" sz="2100" dirty="0">
                <a:solidFill>
                  <a:srgbClr val="000000"/>
                </a:solidFill>
                <a:latin typeface="Times New Roman" panose="02020603050405020304" pitchFamily="18" charset="0"/>
              </a:rPr>
              <a:t>的平方根是</a:t>
            </a:r>
            <a:r>
              <a:rPr lang="en-US" altLang="zh-CN" sz="2100" dirty="0">
                <a:solidFill>
                  <a:srgbClr val="000000"/>
                </a:solidFill>
                <a:latin typeface="Times New Roman" panose="02020603050405020304" pitchFamily="18" charset="0"/>
              </a:rPr>
              <a:t>______</a:t>
            </a:r>
            <a:r>
              <a:rPr lang="zh-CN" altLang="en-US" sz="2100" dirty="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</a:p>
          <a:p>
            <a:pPr fontAlgn="base">
              <a:lnSpc>
                <a:spcPts val="1010"/>
              </a:lnSpc>
              <a:spcBef>
                <a:spcPct val="0"/>
              </a:spcBef>
              <a:spcAft>
                <a:spcPct val="0"/>
              </a:spcAft>
            </a:pPr>
            <a:endParaRPr lang="zh-CN" altLang="en-US" sz="21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fontAlgn="base">
              <a:lnSpc>
                <a:spcPts val="283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100" dirty="0">
                <a:solidFill>
                  <a:srgbClr val="000000"/>
                </a:solidFill>
                <a:latin typeface="Times New Roman" panose="02020603050405020304" pitchFamily="18" charset="0"/>
              </a:rPr>
              <a:t>(3)</a:t>
            </a:r>
            <a:r>
              <a:rPr lang="zh-CN" altLang="en-US" sz="2100" dirty="0">
                <a:solidFill>
                  <a:srgbClr val="000000"/>
                </a:solidFill>
                <a:latin typeface="Times New Roman" panose="02020603050405020304" pitchFamily="18" charset="0"/>
              </a:rPr>
              <a:t>负数</a:t>
            </a:r>
            <a:r>
              <a:rPr lang="en-US" altLang="zh-CN" sz="2100" dirty="0">
                <a:solidFill>
                  <a:srgbClr val="000000"/>
                </a:solidFill>
                <a:latin typeface="Times New Roman" panose="02020603050405020304" pitchFamily="18" charset="0"/>
              </a:rPr>
              <a:t>________</a:t>
            </a:r>
            <a:r>
              <a:rPr lang="zh-CN" altLang="en-US" sz="2100" dirty="0">
                <a:solidFill>
                  <a:srgbClr val="000000"/>
                </a:solidFill>
                <a:latin typeface="Times New Roman" panose="02020603050405020304" pitchFamily="18" charset="0"/>
              </a:rPr>
              <a:t>平方根．</a:t>
            </a:r>
          </a:p>
        </p:txBody>
      </p:sp>
      <p:sp>
        <p:nvSpPr>
          <p:cNvPr id="3084" name="Text Box 12"/>
          <p:cNvSpPr txBox="1">
            <a:spLocks noChangeArrowheads="1"/>
          </p:cNvSpPr>
          <p:nvPr/>
        </p:nvSpPr>
        <p:spPr bwMode="auto">
          <a:xfrm>
            <a:off x="2421088" y="5581279"/>
            <a:ext cx="540349" cy="267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fontAlgn="base">
              <a:lnSpc>
                <a:spcPts val="212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100">
                <a:solidFill>
                  <a:srgbClr val="FF0000"/>
                </a:solidFill>
                <a:latin typeface="Times New Roman" panose="02020603050405020304" pitchFamily="18" charset="0"/>
              </a:rPr>
              <a:t>没有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7" grpId="0" autoUpdateAnimBg="0"/>
      <p:bldP spid="3080" grpId="0" autoUpdateAnimBg="0"/>
      <p:bldP spid="3082" grpId="0" autoUpdateAnimBg="0"/>
      <p:bldP spid="3084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124" name="Group 28"/>
          <p:cNvGraphicFramePr>
            <a:graphicFrameLocks noGrp="1"/>
          </p:cNvGraphicFramePr>
          <p:nvPr/>
        </p:nvGraphicFramePr>
        <p:xfrm>
          <a:off x="575836" y="1265579"/>
          <a:ext cx="8164919" cy="4907896"/>
        </p:xfrm>
        <a:graphic>
          <a:graphicData uri="http://schemas.openxmlformats.org/drawingml/2006/table">
            <a:tbl>
              <a:tblPr/>
              <a:tblGrid>
                <a:gridCol w="10065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114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64700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49214">
                <a:tc>
                  <a:txBody>
                    <a:bodyPr/>
                    <a:lstStyle/>
                    <a:p>
                      <a:pPr marL="0" marR="0" lvl="0" indent="0" algn="l" defTabSz="904875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宋体" panose="02010600030101010101" pitchFamily="2" charset="-122"/>
                      </a:endParaRPr>
                    </a:p>
                  </a:txBody>
                  <a:tcPr marL="92898" marR="92898" marT="45842" marB="45842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04875" rtl="0" eaLnBrk="1" fontAlgn="base" latinLnBrk="0" hangingPunct="1">
                        <a:lnSpc>
                          <a:spcPts val="219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200" b="0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ea typeface="楷体_GB2312" pitchFamily="49" charset="-122"/>
                        </a:rPr>
                        <a:t>联系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04875" rtl="0" eaLnBrk="1" fontAlgn="base" latinLnBrk="0" hangingPunct="1">
                        <a:lnSpc>
                          <a:spcPts val="219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200" b="0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ea typeface="楷体_GB2312" pitchFamily="49" charset="-122"/>
                        </a:rPr>
                        <a:t>区别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58682">
                <a:tc>
                  <a:txBody>
                    <a:bodyPr/>
                    <a:lstStyle/>
                    <a:p>
                      <a:pPr marL="0" marR="0" lvl="0" indent="0" algn="l" defTabSz="904875" rtl="0" eaLnBrk="1" fontAlgn="base" latinLnBrk="0" hangingPunct="1">
                        <a:lnSpc>
                          <a:spcPts val="219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200" b="0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ea typeface="楷体_GB2312" pitchFamily="49" charset="-122"/>
                        </a:rPr>
                        <a:t>平方根</a:t>
                      </a:r>
                    </a:p>
                    <a:p>
                      <a:pPr marL="0" marR="0" lvl="0" indent="0" algn="l" defTabSz="904875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200" b="0" i="0" u="none" strike="noStrike" cap="none" normalizeH="0" baseline="0" dirty="0" smtClean="0">
                        <a:ln>
                          <a:noFill/>
                        </a:ln>
                        <a:effectLst/>
                        <a:latin typeface="Arial" panose="020B0604020202020204" pitchFamily="34" charset="0"/>
                        <a:ea typeface="楷体_GB2312" pitchFamily="49" charset="-122"/>
                      </a:endParaRPr>
                    </a:p>
                    <a:p>
                      <a:pPr marL="0" marR="0" lvl="0" indent="0" algn="l" defTabSz="904875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200" b="0" i="0" u="none" strike="noStrike" cap="none" normalizeH="0" baseline="0" dirty="0" smtClean="0">
                        <a:ln>
                          <a:noFill/>
                        </a:ln>
                        <a:effectLst/>
                        <a:latin typeface="Arial" panose="020B0604020202020204" pitchFamily="34" charset="0"/>
                        <a:ea typeface="楷体_GB2312" pitchFamily="49" charset="-122"/>
                      </a:endParaRPr>
                    </a:p>
                    <a:p>
                      <a:pPr marL="0" marR="0" lvl="0" indent="0" algn="l" defTabSz="904875" rtl="0" eaLnBrk="1" fontAlgn="base" latinLnBrk="0" hangingPunct="1">
                        <a:lnSpc>
                          <a:spcPts val="226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200" b="0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ea typeface="楷体_GB2312" pitchFamily="49" charset="-122"/>
                        </a:rPr>
                        <a:t>与算术</a:t>
                      </a:r>
                    </a:p>
                    <a:p>
                      <a:pPr marL="0" marR="0" lvl="0" indent="0" algn="l" defTabSz="904875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200" b="0" i="0" u="none" strike="noStrike" cap="none" normalizeH="0" baseline="0" dirty="0" smtClean="0">
                        <a:ln>
                          <a:noFill/>
                        </a:ln>
                        <a:effectLst/>
                        <a:latin typeface="Arial" panose="020B0604020202020204" pitchFamily="34" charset="0"/>
                        <a:ea typeface="楷体_GB2312" pitchFamily="49" charset="-122"/>
                      </a:endParaRPr>
                    </a:p>
                    <a:p>
                      <a:pPr marL="0" marR="0" lvl="0" indent="0" algn="l" defTabSz="904875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200" b="0" i="0" u="none" strike="noStrike" cap="none" normalizeH="0" baseline="0" dirty="0" smtClean="0">
                        <a:ln>
                          <a:noFill/>
                        </a:ln>
                        <a:effectLst/>
                        <a:latin typeface="Arial" panose="020B0604020202020204" pitchFamily="34" charset="0"/>
                        <a:ea typeface="楷体_GB2312" pitchFamily="49" charset="-122"/>
                      </a:endParaRPr>
                    </a:p>
                    <a:p>
                      <a:pPr marL="0" marR="0" lvl="0" indent="0" algn="l" defTabSz="904875" rtl="0" eaLnBrk="1" fontAlgn="base" latinLnBrk="0" hangingPunct="1">
                        <a:lnSpc>
                          <a:spcPts val="227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200" b="0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ea typeface="楷体_GB2312" pitchFamily="49" charset="-122"/>
                        </a:rPr>
                        <a:t>平方根</a:t>
                      </a:r>
                    </a:p>
                  </a:txBody>
                  <a:tcPr marL="0" marR="0" marT="0" marB="0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04875" rtl="0" eaLnBrk="1" fontAlgn="base" latinLnBrk="0" hangingPunct="1">
                        <a:lnSpc>
                          <a:spcPts val="219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200" b="0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ea typeface="楷体_GB2312" pitchFamily="49" charset="-122"/>
                        </a:rPr>
                        <a:t>①平方根与算术平</a:t>
                      </a:r>
                    </a:p>
                    <a:p>
                      <a:pPr marL="0" marR="0" lvl="0" indent="0" algn="l" defTabSz="904875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200" b="0" i="0" u="none" strike="noStrike" cap="none" normalizeH="0" baseline="0" dirty="0" smtClean="0">
                        <a:ln>
                          <a:noFill/>
                        </a:ln>
                        <a:effectLst/>
                        <a:latin typeface="Arial" panose="020B0604020202020204" pitchFamily="34" charset="0"/>
                        <a:ea typeface="楷体_GB2312" pitchFamily="49" charset="-122"/>
                      </a:endParaRPr>
                    </a:p>
                    <a:p>
                      <a:pPr marL="0" marR="0" lvl="0" indent="0" algn="l" defTabSz="904875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200" b="0" i="0" u="none" strike="noStrike" cap="none" normalizeH="0" baseline="0" dirty="0" smtClean="0">
                        <a:ln>
                          <a:noFill/>
                        </a:ln>
                        <a:effectLst/>
                        <a:latin typeface="Arial" panose="020B0604020202020204" pitchFamily="34" charset="0"/>
                        <a:ea typeface="楷体_GB2312" pitchFamily="49" charset="-122"/>
                      </a:endParaRPr>
                    </a:p>
                    <a:p>
                      <a:pPr marL="0" marR="0" lvl="0" indent="0" algn="l" defTabSz="904875" rtl="0" eaLnBrk="1" fontAlgn="base" latinLnBrk="0" hangingPunct="1">
                        <a:lnSpc>
                          <a:spcPts val="227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200" b="0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ea typeface="楷体_GB2312" pitchFamily="49" charset="-122"/>
                        </a:rPr>
                        <a:t>方根的被开方数都</a:t>
                      </a:r>
                    </a:p>
                    <a:p>
                      <a:pPr marL="0" marR="0" lvl="0" indent="0" algn="l" defTabSz="904875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200" b="0" i="0" u="none" strike="noStrike" cap="none" normalizeH="0" baseline="0" dirty="0" smtClean="0">
                        <a:ln>
                          <a:noFill/>
                        </a:ln>
                        <a:effectLst/>
                        <a:latin typeface="Arial" panose="020B0604020202020204" pitchFamily="34" charset="0"/>
                        <a:ea typeface="楷体_GB2312" pitchFamily="49" charset="-122"/>
                      </a:endParaRPr>
                    </a:p>
                    <a:p>
                      <a:pPr marL="0" marR="0" lvl="0" indent="0" algn="l" defTabSz="904875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200" b="0" i="0" u="none" strike="noStrike" cap="none" normalizeH="0" baseline="0" dirty="0" smtClean="0">
                        <a:ln>
                          <a:noFill/>
                        </a:ln>
                        <a:effectLst/>
                        <a:latin typeface="Arial" panose="020B0604020202020204" pitchFamily="34" charset="0"/>
                        <a:ea typeface="楷体_GB2312" pitchFamily="49" charset="-122"/>
                      </a:endParaRPr>
                    </a:p>
                    <a:p>
                      <a:pPr marL="0" marR="0" lvl="0" indent="0" algn="l" defTabSz="904875" rtl="0" eaLnBrk="1" fontAlgn="base" latinLnBrk="0" hangingPunct="1">
                        <a:lnSpc>
                          <a:spcPts val="226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200" b="0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ea typeface="楷体_GB2312" pitchFamily="49" charset="-122"/>
                        </a:rPr>
                        <a:t>是非负数</a:t>
                      </a:r>
                    </a:p>
                    <a:p>
                      <a:pPr marL="0" marR="0" lvl="0" indent="0" algn="l" defTabSz="904875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200" b="0" i="0" u="none" strike="noStrike" cap="none" normalizeH="0" baseline="0" dirty="0" smtClean="0">
                        <a:ln>
                          <a:noFill/>
                        </a:ln>
                        <a:effectLst/>
                        <a:latin typeface="Arial" panose="020B0604020202020204" pitchFamily="34" charset="0"/>
                        <a:ea typeface="楷体_GB2312" pitchFamily="49" charset="-122"/>
                      </a:endParaRPr>
                    </a:p>
                    <a:p>
                      <a:pPr marL="0" marR="0" lvl="0" indent="0" algn="l" defTabSz="904875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200" b="0" i="0" u="none" strike="noStrike" cap="none" normalizeH="0" baseline="0" dirty="0" smtClean="0">
                        <a:ln>
                          <a:noFill/>
                        </a:ln>
                        <a:effectLst/>
                        <a:latin typeface="Arial" panose="020B0604020202020204" pitchFamily="34" charset="0"/>
                        <a:ea typeface="楷体_GB2312" pitchFamily="49" charset="-122"/>
                      </a:endParaRPr>
                    </a:p>
                    <a:p>
                      <a:pPr marL="0" marR="0" lvl="0" indent="0" algn="l" defTabSz="904875" rtl="0" eaLnBrk="1" fontAlgn="base" latinLnBrk="0" hangingPunct="1">
                        <a:lnSpc>
                          <a:spcPts val="227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200" b="0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ea typeface="楷体_GB2312" pitchFamily="49" charset="-122"/>
                        </a:rPr>
                        <a:t>②零的平方根与算</a:t>
                      </a:r>
                    </a:p>
                    <a:p>
                      <a:pPr marL="0" marR="0" lvl="0" indent="0" algn="l" defTabSz="904875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200" b="0" i="0" u="none" strike="noStrike" cap="none" normalizeH="0" baseline="0" dirty="0" smtClean="0">
                        <a:ln>
                          <a:noFill/>
                        </a:ln>
                        <a:effectLst/>
                        <a:latin typeface="Arial" panose="020B0604020202020204" pitchFamily="34" charset="0"/>
                        <a:ea typeface="楷体_GB2312" pitchFamily="49" charset="-122"/>
                      </a:endParaRPr>
                    </a:p>
                    <a:p>
                      <a:pPr marL="0" marR="0" lvl="0" indent="0" algn="l" defTabSz="904875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200" b="0" i="0" u="none" strike="noStrike" cap="none" normalizeH="0" baseline="0" dirty="0" smtClean="0">
                        <a:ln>
                          <a:noFill/>
                        </a:ln>
                        <a:effectLst/>
                        <a:latin typeface="Arial" panose="020B0604020202020204" pitchFamily="34" charset="0"/>
                        <a:ea typeface="楷体_GB2312" pitchFamily="49" charset="-122"/>
                      </a:endParaRPr>
                    </a:p>
                    <a:p>
                      <a:pPr marL="0" marR="0" lvl="0" indent="0" algn="l" defTabSz="904875" rtl="0" eaLnBrk="1" fontAlgn="base" latinLnBrk="0" hangingPunct="1">
                        <a:lnSpc>
                          <a:spcPts val="227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200" b="0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ea typeface="楷体_GB2312" pitchFamily="49" charset="-122"/>
                        </a:rPr>
                        <a:t>术平方根都是零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04875" rtl="0" eaLnBrk="1" fontAlgn="base" latinLnBrk="0" hangingPunct="1">
                        <a:lnSpc>
                          <a:spcPts val="236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200" b="0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楷体_GB2312" pitchFamily="49" charset="-122"/>
                          <a:ea typeface="楷体_GB2312" pitchFamily="49" charset="-122"/>
                        </a:rPr>
                        <a:t>①正数 </a:t>
                      </a:r>
                      <a:r>
                        <a:rPr kumimoji="0" lang="en-US" altLang="zh-CN" sz="2200" b="0" i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a </a:t>
                      </a:r>
                      <a:r>
                        <a:rPr kumimoji="0" lang="zh-CN" altLang="en-US" sz="2200" b="0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楷体_GB2312" pitchFamily="49" charset="-122"/>
                          <a:ea typeface="楷体_GB2312" pitchFamily="49" charset="-122"/>
                        </a:rPr>
                        <a:t>的平方根有两个，即</a:t>
                      </a:r>
                      <a:r>
                        <a:rPr kumimoji="0" lang="en-US" altLang="zh-CN" sz="2200" b="0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ea typeface="楷体_GB2312" pitchFamily="49" charset="-122"/>
                        </a:rPr>
                        <a:t>±    </a:t>
                      </a:r>
                      <a:r>
                        <a:rPr kumimoji="0" lang="zh-CN" altLang="en-US" sz="2200" b="0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楷体_GB2312" pitchFamily="49" charset="-122"/>
                          <a:ea typeface="楷体_GB2312" pitchFamily="49" charset="-122"/>
                        </a:rPr>
                        <a:t>，</a:t>
                      </a:r>
                    </a:p>
                    <a:p>
                      <a:pPr marL="0" marR="0" lvl="0" indent="0" algn="l" defTabSz="904875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200" b="0" i="0" u="none" strike="noStrike" cap="none" normalizeH="0" baseline="0" dirty="0" smtClean="0">
                        <a:ln>
                          <a:noFill/>
                        </a:ln>
                        <a:effectLst/>
                        <a:latin typeface="楷体_GB2312" pitchFamily="49" charset="-122"/>
                        <a:ea typeface="楷体_GB2312" pitchFamily="49" charset="-122"/>
                      </a:endParaRPr>
                    </a:p>
                    <a:p>
                      <a:pPr marL="0" marR="0" lvl="0" indent="0" algn="l" defTabSz="904875" rtl="0" eaLnBrk="1" fontAlgn="base" latinLnBrk="0" hangingPunct="1">
                        <a:lnSpc>
                          <a:spcPts val="327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200" b="0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楷体_GB2312" pitchFamily="49" charset="-122"/>
                          <a:ea typeface="楷体_GB2312" pitchFamily="49" charset="-122"/>
                        </a:rPr>
                        <a:t>它们互为相反数，而正数 </a:t>
                      </a:r>
                      <a:r>
                        <a:rPr kumimoji="0" lang="en-US" altLang="zh-CN" sz="2200" b="0" i="1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a </a:t>
                      </a:r>
                      <a:r>
                        <a:rPr kumimoji="0" lang="zh-CN" altLang="en-US" sz="2200" b="0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楷体_GB2312" pitchFamily="49" charset="-122"/>
                          <a:ea typeface="楷体_GB2312" pitchFamily="49" charset="-122"/>
                        </a:rPr>
                        <a:t>的算术</a:t>
                      </a:r>
                    </a:p>
                    <a:p>
                      <a:pPr marL="0" marR="0" lvl="0" indent="0" algn="l" defTabSz="904875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200" b="0" i="0" u="none" strike="noStrike" cap="none" normalizeH="0" baseline="0" dirty="0" smtClean="0">
                        <a:ln>
                          <a:noFill/>
                        </a:ln>
                        <a:effectLst/>
                        <a:latin typeface="楷体_GB2312" pitchFamily="49" charset="-122"/>
                        <a:ea typeface="楷体_GB2312" pitchFamily="49" charset="-122"/>
                      </a:endParaRPr>
                    </a:p>
                    <a:p>
                      <a:pPr marL="0" marR="0" lvl="0" indent="0" algn="l" defTabSz="904875" rtl="0" eaLnBrk="1" fontAlgn="base" latinLnBrk="0" hangingPunct="1">
                        <a:lnSpc>
                          <a:spcPts val="326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200" b="0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楷体_GB2312" pitchFamily="49" charset="-122"/>
                          <a:ea typeface="楷体_GB2312" pitchFamily="49" charset="-122"/>
                        </a:rPr>
                        <a:t>平方根只有一个，即</a:t>
                      </a:r>
                      <a:endParaRPr kumimoji="0" lang="zh-CN" altLang="en-US" sz="2200" b="0" i="1" u="none" strike="noStrike" cap="none" normalizeH="0" baseline="0" dirty="0" smtClean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  <a:p>
                      <a:pPr marL="0" marR="0" lvl="0" indent="0" algn="l" defTabSz="904875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200" b="0" i="1" u="none" strike="noStrike" cap="none" normalizeH="0" baseline="0" dirty="0" smtClean="0">
                        <a:ln>
                          <a:noFill/>
                        </a:ln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  <a:p>
                      <a:pPr marL="0" marR="0" lvl="0" indent="0" algn="l" defTabSz="904875" rtl="0" eaLnBrk="1" fontAlgn="base" latinLnBrk="0" hangingPunct="1">
                        <a:lnSpc>
                          <a:spcPts val="31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200" b="0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ea typeface="楷体_GB2312" pitchFamily="49" charset="-122"/>
                        </a:rPr>
                        <a:t>②算术平方根的值一定是非负数，</a:t>
                      </a:r>
                    </a:p>
                    <a:p>
                      <a:pPr marL="0" marR="0" lvl="0" indent="0" algn="l" defTabSz="904875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200" b="0" i="0" u="none" strike="noStrike" cap="none" normalizeH="0" baseline="0" dirty="0" smtClean="0">
                        <a:ln>
                          <a:noFill/>
                        </a:ln>
                        <a:effectLst/>
                        <a:latin typeface="Arial" panose="020B0604020202020204" pitchFamily="34" charset="0"/>
                        <a:ea typeface="楷体_GB2312" pitchFamily="49" charset="-122"/>
                      </a:endParaRPr>
                    </a:p>
                    <a:p>
                      <a:pPr marL="0" marR="0" lvl="0" indent="0" algn="l" defTabSz="904875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200" b="0" i="0" u="none" strike="noStrike" cap="none" normalizeH="0" baseline="0" dirty="0" smtClean="0">
                        <a:ln>
                          <a:noFill/>
                        </a:ln>
                        <a:effectLst/>
                        <a:latin typeface="Arial" panose="020B0604020202020204" pitchFamily="34" charset="0"/>
                        <a:ea typeface="楷体_GB2312" pitchFamily="49" charset="-122"/>
                      </a:endParaRPr>
                    </a:p>
                    <a:p>
                      <a:pPr marL="0" marR="0" lvl="0" indent="0" algn="l" defTabSz="904875" rtl="0" eaLnBrk="1" fontAlgn="base" latinLnBrk="0" hangingPunct="1">
                        <a:lnSpc>
                          <a:spcPts val="226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200" b="0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ea typeface="楷体_GB2312" pitchFamily="49" charset="-122"/>
                        </a:rPr>
                        <a:t>而平方根的值不一定是非负数</a:t>
                      </a:r>
                    </a:p>
                    <a:p>
                      <a:pPr marL="0" marR="0" lvl="0" indent="0" algn="l" defTabSz="904875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200" b="0" i="0" u="none" strike="noStrike" cap="none" normalizeH="0" baseline="0" dirty="0" smtClean="0">
                        <a:ln>
                          <a:noFill/>
                        </a:ln>
                        <a:effectLst/>
                        <a:latin typeface="Arial" panose="020B0604020202020204" pitchFamily="34" charset="0"/>
                        <a:ea typeface="楷体_GB2312" pitchFamily="49" charset="-122"/>
                      </a:endParaRPr>
                    </a:p>
                    <a:p>
                      <a:pPr marL="0" marR="0" lvl="0" indent="0" algn="l" defTabSz="904875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200" b="0" i="0" u="none" strike="noStrike" cap="none" normalizeH="0" baseline="0" dirty="0" smtClean="0">
                        <a:ln>
                          <a:noFill/>
                        </a:ln>
                        <a:effectLst/>
                        <a:latin typeface="Arial" panose="020B0604020202020204" pitchFamily="34" charset="0"/>
                        <a:ea typeface="楷体_GB2312" pitchFamily="49" charset="-122"/>
                      </a:endParaRPr>
                    </a:p>
                    <a:p>
                      <a:pPr marL="0" marR="0" lvl="0" indent="0" algn="l" defTabSz="904875" rtl="0" eaLnBrk="1" fontAlgn="base" latinLnBrk="0" hangingPunct="1">
                        <a:lnSpc>
                          <a:spcPts val="227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200" b="0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ea typeface="楷体_GB2312" pitchFamily="49" charset="-122"/>
                        </a:rPr>
                        <a:t>③一个正数的算术平方根一定是它</a:t>
                      </a:r>
                    </a:p>
                    <a:p>
                      <a:pPr marL="0" marR="0" lvl="0" indent="0" algn="l" defTabSz="904875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200" b="0" i="0" u="none" strike="noStrike" cap="none" normalizeH="0" baseline="0" dirty="0" smtClean="0">
                        <a:ln>
                          <a:noFill/>
                        </a:ln>
                        <a:effectLst/>
                        <a:latin typeface="Arial" panose="020B0604020202020204" pitchFamily="34" charset="0"/>
                        <a:ea typeface="楷体_GB2312" pitchFamily="49" charset="-122"/>
                      </a:endParaRPr>
                    </a:p>
                    <a:p>
                      <a:pPr marL="0" marR="0" lvl="0" indent="0" algn="l" defTabSz="904875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200" b="0" i="0" u="none" strike="noStrike" cap="none" normalizeH="0" baseline="0" dirty="0" smtClean="0">
                        <a:ln>
                          <a:noFill/>
                        </a:ln>
                        <a:effectLst/>
                        <a:latin typeface="Arial" panose="020B0604020202020204" pitchFamily="34" charset="0"/>
                        <a:ea typeface="楷体_GB2312" pitchFamily="49" charset="-122"/>
                      </a:endParaRPr>
                    </a:p>
                    <a:p>
                      <a:pPr marL="0" marR="0" lvl="0" indent="0" algn="l" defTabSz="904875" rtl="0" eaLnBrk="1" fontAlgn="base" latinLnBrk="0" hangingPunct="1">
                        <a:lnSpc>
                          <a:spcPts val="226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200" b="0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ea typeface="楷体_GB2312" pitchFamily="49" charset="-122"/>
                        </a:rPr>
                        <a:t>的平方根，而一个正数的平方根不</a:t>
                      </a:r>
                    </a:p>
                    <a:p>
                      <a:pPr marL="0" marR="0" lvl="0" indent="0" algn="l" defTabSz="904875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200" b="0" i="0" u="none" strike="noStrike" cap="none" normalizeH="0" baseline="0" dirty="0" smtClean="0">
                        <a:ln>
                          <a:noFill/>
                        </a:ln>
                        <a:effectLst/>
                        <a:latin typeface="Arial" panose="020B0604020202020204" pitchFamily="34" charset="0"/>
                        <a:ea typeface="楷体_GB2312" pitchFamily="49" charset="-122"/>
                      </a:endParaRPr>
                    </a:p>
                    <a:p>
                      <a:pPr marL="0" marR="0" lvl="0" indent="0" algn="l" defTabSz="904875" rtl="0" eaLnBrk="1" fontAlgn="base" latinLnBrk="0" hangingPunct="1">
                        <a:lnSpc>
                          <a:spcPts val="1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endParaRPr kumimoji="0" lang="zh-CN" altLang="en-US" sz="2200" b="0" i="0" u="none" strike="noStrike" cap="none" normalizeH="0" baseline="0" dirty="0" smtClean="0">
                        <a:ln>
                          <a:noFill/>
                        </a:ln>
                        <a:effectLst/>
                        <a:latin typeface="Arial" panose="020B0604020202020204" pitchFamily="34" charset="0"/>
                        <a:ea typeface="楷体_GB2312" pitchFamily="49" charset="-122"/>
                      </a:endParaRPr>
                    </a:p>
                    <a:p>
                      <a:pPr marL="0" marR="0" lvl="0" indent="0" algn="l" defTabSz="904875" rtl="0" eaLnBrk="1" fontAlgn="base" latinLnBrk="0" hangingPunct="1">
                        <a:lnSpc>
                          <a:spcPts val="2275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</a:pPr>
                      <a:r>
                        <a:rPr kumimoji="0" lang="zh-CN" altLang="en-US" sz="2200" b="0" i="0" u="none" strike="noStrike" cap="none" normalizeH="0" baseline="0" dirty="0" smtClean="0">
                          <a:ln>
                            <a:noFill/>
                          </a:ln>
                          <a:effectLst/>
                          <a:latin typeface="Arial" panose="020B0604020202020204" pitchFamily="34" charset="0"/>
                          <a:ea typeface="楷体_GB2312" pitchFamily="49" charset="-122"/>
                        </a:rPr>
                        <a:t>一定是它的算术平方根</a:t>
                      </a:r>
                    </a:p>
                  </a:txBody>
                  <a:tcPr marL="0" marR="0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121" name="Text Box 25"/>
          <p:cNvSpPr txBox="1">
            <a:spLocks noChangeArrowheads="1"/>
          </p:cNvSpPr>
          <p:nvPr/>
        </p:nvSpPr>
        <p:spPr bwMode="auto">
          <a:xfrm>
            <a:off x="1258127" y="762531"/>
            <a:ext cx="5360442" cy="2821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fontAlgn="base">
              <a:lnSpc>
                <a:spcPts val="221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200" dirty="0">
                <a:solidFill>
                  <a:srgbClr val="000000"/>
                </a:solidFill>
                <a:ea typeface="黑体" panose="02010609060101010101" pitchFamily="49" charset="-122"/>
              </a:rPr>
              <a:t>注意：</a:t>
            </a:r>
            <a:r>
              <a:rPr lang="zh-CN" altLang="en-US" sz="2200" dirty="0">
                <a:solidFill>
                  <a:srgbClr val="000000"/>
                </a:solidFill>
                <a:ea typeface="楷体_GB2312" pitchFamily="49" charset="-122"/>
              </a:rPr>
              <a:t>平方根与算术平方根的联系与区别：</a:t>
            </a:r>
          </a:p>
        </p:txBody>
      </p:sp>
      <p:graphicFrame>
        <p:nvGraphicFramePr>
          <p:cNvPr id="4122" name="Object 26"/>
          <p:cNvGraphicFramePr>
            <a:graphicFrameLocks noChangeAspect="1"/>
          </p:cNvGraphicFramePr>
          <p:nvPr/>
        </p:nvGraphicFramePr>
        <p:xfrm>
          <a:off x="8095561" y="1954880"/>
          <a:ext cx="400020" cy="2801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" r:id="rId3" imgW="393700" imgH="279400" progId="Equation.DSMT4">
                  <p:embed/>
                </p:oleObj>
              </mc:Choice>
              <mc:Fallback>
                <p:oleObj r:id="rId3" imgW="393700" imgH="279400" progId="Equation.DSMT4">
                  <p:embed/>
                  <p:pic>
                    <p:nvPicPr>
                      <p:cNvPr id="0" name="图片 10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95561" y="1954880"/>
                        <a:ext cx="400020" cy="28017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23" name="Object 27"/>
          <p:cNvGraphicFramePr>
            <a:graphicFrameLocks noChangeAspect="1"/>
          </p:cNvGraphicFramePr>
          <p:nvPr/>
        </p:nvGraphicFramePr>
        <p:xfrm>
          <a:off x="6651941" y="3075593"/>
          <a:ext cx="400020" cy="2801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" r:id="rId5" imgW="393700" imgH="279400" progId="Equation.DSMT4">
                  <p:embed/>
                </p:oleObj>
              </mc:Choice>
              <mc:Fallback>
                <p:oleObj r:id="rId5" imgW="393700" imgH="279400" progId="Equation.DSMT4">
                  <p:embed/>
                  <p:pic>
                    <p:nvPicPr>
                      <p:cNvPr id="0" name="图片 10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51941" y="3075593"/>
                        <a:ext cx="400020" cy="28017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ws_BD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3905" y="1111162"/>
            <a:ext cx="2787234" cy="6240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 descr="ws_BD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938855" y="1943737"/>
            <a:ext cx="1303290" cy="4075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1258127" y="2058356"/>
            <a:ext cx="5421356" cy="8976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tabLst>
                <a:tab pos="294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tabLst>
                <a:tab pos="294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tabLst>
                <a:tab pos="294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tabLst>
                <a:tab pos="294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tabLst>
                <a:tab pos="294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294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294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294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29464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lnSpc>
                <a:spcPts val="2385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dirty="0">
                <a:solidFill>
                  <a:srgbClr val="000000"/>
                </a:solidFill>
              </a:rPr>
              <a:t>	</a:t>
            </a:r>
            <a:r>
              <a:rPr lang="zh-CN" altLang="en-US" sz="2200" dirty="0">
                <a:solidFill>
                  <a:srgbClr val="000000"/>
                </a:solidFill>
                <a:ea typeface="黑体" panose="02010609060101010101" pitchFamily="49" charset="-122"/>
              </a:rPr>
              <a:t>平方根的定义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(</a:t>
            </a:r>
            <a:r>
              <a:rPr lang="zh-CN" altLang="en-US" sz="22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重点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)</a:t>
            </a:r>
          </a:p>
          <a:p>
            <a:pPr fontAlgn="base">
              <a:lnSpc>
                <a:spcPts val="1010"/>
              </a:lnSpc>
              <a:spcBef>
                <a:spcPct val="0"/>
              </a:spcBef>
              <a:spcAft>
                <a:spcPct val="0"/>
              </a:spcAft>
            </a:pPr>
            <a:endParaRPr lang="en-US" altLang="zh-CN" sz="2200" dirty="0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 fontAlgn="base">
              <a:lnSpc>
                <a:spcPts val="1010"/>
              </a:lnSpc>
              <a:spcBef>
                <a:spcPct val="0"/>
              </a:spcBef>
              <a:spcAft>
                <a:spcPct val="0"/>
              </a:spcAft>
            </a:pPr>
            <a:endParaRPr lang="en-US" altLang="zh-CN" sz="2200" dirty="0">
              <a:solidFill>
                <a:srgbClr val="000000"/>
              </a:solidFill>
              <a:latin typeface="Times New Roman" panose="02020603050405020304" pitchFamily="18" charset="0"/>
              <a:ea typeface="黑体" panose="02010609060101010101" pitchFamily="49" charset="-122"/>
            </a:endParaRPr>
          </a:p>
          <a:p>
            <a:pPr fontAlgn="base">
              <a:lnSpc>
                <a:spcPts val="2575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2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例 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1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：</a:t>
            </a:r>
            <a:r>
              <a:rPr lang="zh-CN" altLang="en-US" sz="2200" dirty="0">
                <a:solidFill>
                  <a:srgbClr val="000000"/>
                </a:solidFill>
              </a:rPr>
              <a:t>求下列各数的平方根：</a:t>
            </a: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1258126" y="3217275"/>
            <a:ext cx="1601400" cy="10387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fontAlgn="base">
              <a:lnSpc>
                <a:spcPts val="2385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(1)36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；</a:t>
            </a:r>
          </a:p>
          <a:p>
            <a:pPr fontAlgn="base">
              <a:lnSpc>
                <a:spcPts val="1010"/>
              </a:lnSpc>
              <a:spcBef>
                <a:spcPct val="0"/>
              </a:spcBef>
              <a:spcAft>
                <a:spcPct val="0"/>
              </a:spcAft>
            </a:pPr>
            <a:endParaRPr lang="zh-CN" altLang="en-US" sz="22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fontAlgn="base">
              <a:lnSpc>
                <a:spcPts val="1010"/>
              </a:lnSpc>
              <a:spcBef>
                <a:spcPct val="0"/>
              </a:spcBef>
              <a:spcAft>
                <a:spcPct val="0"/>
              </a:spcAft>
            </a:pPr>
            <a:endParaRPr lang="zh-CN" altLang="en-US" sz="22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fontAlgn="base">
              <a:lnSpc>
                <a:spcPts val="1010"/>
              </a:lnSpc>
              <a:spcBef>
                <a:spcPct val="0"/>
              </a:spcBef>
              <a:spcAft>
                <a:spcPct val="0"/>
              </a:spcAft>
            </a:pPr>
            <a:endParaRPr lang="zh-CN" altLang="en-US" sz="22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fontAlgn="base">
              <a:lnSpc>
                <a:spcPts val="265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(3)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－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(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－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9)</a:t>
            </a:r>
            <a:r>
              <a:rPr lang="en-US" altLang="zh-CN" sz="2200" baseline="30000" dirty="0">
                <a:solidFill>
                  <a:srgbClr val="000000"/>
                </a:solidFill>
                <a:latin typeface="Times New Roman" panose="02020603050405020304" pitchFamily="18" charset="0"/>
              </a:rPr>
              <a:t>3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；</a:t>
            </a: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3855029" y="3217275"/>
            <a:ext cx="1319272" cy="4360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tabLst>
                <a:tab pos="762000" algn="l"/>
                <a:tab pos="1257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tabLst>
                <a:tab pos="762000" algn="l"/>
                <a:tab pos="1257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tabLst>
                <a:tab pos="762000" algn="l"/>
                <a:tab pos="1257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tabLst>
                <a:tab pos="762000" algn="l"/>
                <a:tab pos="1257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tabLst>
                <a:tab pos="762000" algn="l"/>
                <a:tab pos="1257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762000" algn="l"/>
                <a:tab pos="1257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762000" algn="l"/>
                <a:tab pos="1257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762000" algn="l"/>
                <a:tab pos="1257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762000" algn="l"/>
                <a:tab pos="12573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lnSpc>
                <a:spcPts val="2385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(2)(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－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5)</a:t>
            </a:r>
            <a:r>
              <a:rPr lang="en-US" altLang="zh-CN" sz="2200" baseline="30000" dirty="0">
                <a:solidFill>
                  <a:srgbClr val="000000"/>
                </a:solidFill>
                <a:latin typeface="Times New Roman" panose="02020603050405020304" pitchFamily="18" charset="0"/>
              </a:rPr>
              <a:t>2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；</a:t>
            </a:r>
          </a:p>
          <a:p>
            <a:pPr fontAlgn="base">
              <a:lnSpc>
                <a:spcPts val="1010"/>
              </a:lnSpc>
              <a:spcBef>
                <a:spcPct val="0"/>
              </a:spcBef>
              <a:spcAft>
                <a:spcPct val="0"/>
              </a:spcAft>
            </a:pPr>
            <a:endParaRPr lang="zh-CN" altLang="en-US" sz="220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693583" y="4713682"/>
            <a:ext cx="7617470" cy="8976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tabLst>
                <a:tab pos="558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tabLst>
                <a:tab pos="558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tabLst>
                <a:tab pos="558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tabLst>
                <a:tab pos="558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tabLst>
                <a:tab pos="558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558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558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558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558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lnSpc>
                <a:spcPts val="221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dirty="0">
                <a:solidFill>
                  <a:srgbClr val="000000"/>
                </a:solidFill>
              </a:rPr>
              <a:t>	</a:t>
            </a:r>
            <a:r>
              <a:rPr lang="zh-CN" altLang="en-US" sz="2200" dirty="0">
                <a:solidFill>
                  <a:srgbClr val="FF0000"/>
                </a:solidFill>
                <a:ea typeface="黑体" panose="02010609060101010101" pitchFamily="49" charset="-122"/>
              </a:rPr>
              <a:t>思路导引：</a:t>
            </a:r>
            <a:r>
              <a:rPr lang="zh-CN" altLang="en-US" sz="2200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根据平方根的定义，先确定是求哪一个数的平</a:t>
            </a:r>
          </a:p>
          <a:p>
            <a:pPr fontAlgn="base">
              <a:lnSpc>
                <a:spcPts val="1010"/>
              </a:lnSpc>
              <a:spcBef>
                <a:spcPct val="0"/>
              </a:spcBef>
              <a:spcAft>
                <a:spcPct val="0"/>
              </a:spcAft>
            </a:pPr>
            <a:endParaRPr lang="zh-CN" altLang="en-US" sz="2200" dirty="0">
              <a:solidFill>
                <a:srgbClr val="FF0000"/>
              </a:solidFill>
              <a:latin typeface="楷体_GB2312" pitchFamily="49" charset="-122"/>
              <a:ea typeface="楷体_GB2312" pitchFamily="49" charset="-122"/>
            </a:endParaRPr>
          </a:p>
          <a:p>
            <a:pPr fontAlgn="base">
              <a:lnSpc>
                <a:spcPts val="1010"/>
              </a:lnSpc>
              <a:spcBef>
                <a:spcPct val="0"/>
              </a:spcBef>
              <a:spcAft>
                <a:spcPct val="0"/>
              </a:spcAft>
            </a:pPr>
            <a:endParaRPr lang="zh-CN" altLang="en-US" sz="2200" dirty="0">
              <a:solidFill>
                <a:srgbClr val="FF0000"/>
              </a:solidFill>
              <a:latin typeface="楷体_GB2312" pitchFamily="49" charset="-122"/>
              <a:ea typeface="楷体_GB2312" pitchFamily="49" charset="-122"/>
            </a:endParaRPr>
          </a:p>
          <a:p>
            <a:pPr fontAlgn="base">
              <a:lnSpc>
                <a:spcPts val="2765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200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方等于 </a:t>
            </a:r>
            <a:r>
              <a:rPr lang="en-US" altLang="zh-CN" sz="2200" i="1" dirty="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rPr>
              <a:t>a</a:t>
            </a:r>
            <a:r>
              <a:rPr lang="zh-CN" altLang="en-US" sz="2200" dirty="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rPr>
              <a:t>，有些数要先化简，再求其平方根．</a:t>
            </a:r>
          </a:p>
        </p:txBody>
      </p:sp>
      <p:graphicFrame>
        <p:nvGraphicFramePr>
          <p:cNvPr id="5128" name="Object 8"/>
          <p:cNvGraphicFramePr>
            <a:graphicFrameLocks noChangeAspect="1"/>
          </p:cNvGraphicFramePr>
          <p:nvPr/>
        </p:nvGraphicFramePr>
        <p:xfrm>
          <a:off x="3255000" y="3761712"/>
          <a:ext cx="7740705" cy="9169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" name="Document" r:id="rId5" imgW="7633970" imgH="915670" progId="Word.Document.8">
                  <p:embed/>
                </p:oleObj>
              </mc:Choice>
              <mc:Fallback>
                <p:oleObj name="Document" r:id="rId5" imgW="7633970" imgH="915670" progId="Word.Document.8">
                  <p:embed/>
                  <p:pic>
                    <p:nvPicPr>
                      <p:cNvPr id="0" name="图片 204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55000" y="3761712"/>
                        <a:ext cx="7740705" cy="91694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7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146" name="Object 2"/>
          <p:cNvGraphicFramePr>
            <a:graphicFrameLocks noChangeAspect="1"/>
          </p:cNvGraphicFramePr>
          <p:nvPr/>
        </p:nvGraphicFramePr>
        <p:xfrm>
          <a:off x="487122" y="901028"/>
          <a:ext cx="7745543" cy="53886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9" r:id="rId4" imgW="7632700" imgH="5384165" progId="Word.Document.8">
                  <p:embed/>
                </p:oleObj>
              </mc:Choice>
              <mc:Fallback>
                <p:oleObj r:id="rId4" imgW="7632700" imgH="5384165" progId="Word.Document.8">
                  <p:embed/>
                  <p:pic>
                    <p:nvPicPr>
                      <p:cNvPr id="0" name="图片 307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122" y="901028"/>
                        <a:ext cx="7745543" cy="538865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ws_BE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13047" y="727509"/>
            <a:ext cx="1058117" cy="3311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3990520" y="791186"/>
            <a:ext cx="2728311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fontAlgn="base">
              <a:lnSpc>
                <a:spcPts val="2385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200" dirty="0">
                <a:solidFill>
                  <a:srgbClr val="000000"/>
                </a:solidFill>
                <a:ea typeface="黑体" panose="02010609060101010101" pitchFamily="49" charset="-122"/>
              </a:rPr>
              <a:t>平方根的性质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(</a:t>
            </a:r>
            <a:r>
              <a:rPr lang="zh-CN" altLang="en-US" sz="22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重难点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)</a:t>
            </a:r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1258127" y="1299008"/>
            <a:ext cx="7178247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fontAlgn="base">
              <a:lnSpc>
                <a:spcPts val="2385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2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例 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2</a:t>
            </a:r>
            <a:r>
              <a:rPr lang="zh-CN" altLang="en-US" sz="22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：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若 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2</a:t>
            </a:r>
            <a:r>
              <a:rPr lang="en-US" altLang="zh-CN" sz="22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m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－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4 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与 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3</a:t>
            </a:r>
            <a:r>
              <a:rPr lang="en-US" altLang="zh-CN" sz="22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m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－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1 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是同一个数的平方根，则这个数</a:t>
            </a:r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693583" y="1808424"/>
            <a:ext cx="1128514" cy="2821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fontAlgn="base">
              <a:lnSpc>
                <a:spcPts val="221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是多少？</a:t>
            </a:r>
          </a:p>
        </p:txBody>
      </p:sp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693583" y="2316247"/>
            <a:ext cx="8165697" cy="1308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tabLst>
                <a:tab pos="558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tabLst>
                <a:tab pos="558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tabLst>
                <a:tab pos="558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tabLst>
                <a:tab pos="558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tabLst>
                <a:tab pos="558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558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558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558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5588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lnSpc>
                <a:spcPts val="221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dirty="0">
                <a:solidFill>
                  <a:srgbClr val="000000"/>
                </a:solidFill>
              </a:rPr>
              <a:t>	</a:t>
            </a:r>
            <a:r>
              <a:rPr lang="zh-CN" altLang="en-US" sz="2200" dirty="0">
                <a:solidFill>
                  <a:srgbClr val="FF0000"/>
                </a:solidFill>
                <a:ea typeface="黑体" panose="02010609060101010101" pitchFamily="49" charset="-122"/>
              </a:rPr>
              <a:t>思路导引：</a:t>
            </a:r>
            <a:r>
              <a:rPr lang="zh-CN" altLang="en-US" sz="2200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一个正数的平方根有两个，它们互为相反数，</a:t>
            </a:r>
          </a:p>
          <a:p>
            <a:pPr fontAlgn="base">
              <a:lnSpc>
                <a:spcPts val="1010"/>
              </a:lnSpc>
              <a:spcBef>
                <a:spcPct val="0"/>
              </a:spcBef>
              <a:spcAft>
                <a:spcPct val="0"/>
              </a:spcAft>
            </a:pPr>
            <a:endParaRPr lang="zh-CN" altLang="en-US" sz="2200" dirty="0">
              <a:solidFill>
                <a:srgbClr val="FF0000"/>
              </a:solidFill>
              <a:latin typeface="楷体_GB2312" pitchFamily="49" charset="-122"/>
              <a:ea typeface="楷体_GB2312" pitchFamily="49" charset="-122"/>
            </a:endParaRPr>
          </a:p>
          <a:p>
            <a:pPr fontAlgn="base">
              <a:lnSpc>
                <a:spcPts val="3195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200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根据题意可知 </a:t>
            </a:r>
            <a:r>
              <a:rPr lang="en-US" altLang="zh-CN" sz="2200" dirty="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rPr>
              <a:t>2</a:t>
            </a:r>
            <a:r>
              <a:rPr lang="en-US" altLang="zh-CN" sz="2200" i="1" dirty="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rPr>
              <a:t>m</a:t>
            </a:r>
            <a:r>
              <a:rPr lang="zh-CN" altLang="en-US" sz="2200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－</a:t>
            </a:r>
            <a:r>
              <a:rPr lang="en-US" altLang="zh-CN" sz="2200" dirty="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rPr>
              <a:t>4 </a:t>
            </a:r>
            <a:r>
              <a:rPr lang="zh-CN" altLang="en-US" sz="2200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与 </a:t>
            </a:r>
            <a:r>
              <a:rPr lang="en-US" altLang="zh-CN" sz="2200" dirty="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rPr>
              <a:t>3</a:t>
            </a:r>
            <a:r>
              <a:rPr lang="en-US" altLang="zh-CN" sz="2200" i="1" dirty="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rPr>
              <a:t>m</a:t>
            </a:r>
            <a:r>
              <a:rPr lang="zh-CN" altLang="en-US" sz="2200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－</a:t>
            </a:r>
            <a:r>
              <a:rPr lang="en-US" altLang="zh-CN" sz="2200" dirty="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rPr>
              <a:t>1 </a:t>
            </a:r>
            <a:r>
              <a:rPr lang="zh-CN" altLang="en-US" sz="2200" dirty="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rPr>
              <a:t>的关系有两种情形，一种是相等，</a:t>
            </a:r>
          </a:p>
          <a:p>
            <a:pPr fontAlgn="base">
              <a:lnSpc>
                <a:spcPts val="1010"/>
              </a:lnSpc>
              <a:spcBef>
                <a:spcPct val="0"/>
              </a:spcBef>
              <a:spcAft>
                <a:spcPct val="0"/>
              </a:spcAft>
            </a:pPr>
            <a:endParaRPr lang="zh-CN" altLang="en-US" sz="2200" dirty="0">
              <a:solidFill>
                <a:srgbClr val="FF0000"/>
              </a:solidFill>
              <a:latin typeface="Times New Roman" panose="02020603050405020304" pitchFamily="18" charset="0"/>
              <a:ea typeface="楷体_GB2312" pitchFamily="49" charset="-122"/>
            </a:endParaRPr>
          </a:p>
          <a:p>
            <a:pPr fontAlgn="base">
              <a:lnSpc>
                <a:spcPts val="283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200" dirty="0">
                <a:solidFill>
                  <a:srgbClr val="FF0000"/>
                </a:solidFill>
                <a:latin typeface="Times New Roman" panose="02020603050405020304" pitchFamily="18" charset="0"/>
                <a:ea typeface="楷体_GB2312" pitchFamily="49" charset="-122"/>
              </a:rPr>
              <a:t>另一种是互为相反数．</a:t>
            </a:r>
          </a:p>
        </p:txBody>
      </p:sp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1258126" y="3838124"/>
            <a:ext cx="4560544" cy="23596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fontAlgn="base">
              <a:lnSpc>
                <a:spcPts val="2385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200" dirty="0">
                <a:solidFill>
                  <a:srgbClr val="FF0000"/>
                </a:solidFill>
                <a:ea typeface="黑体" panose="02010609060101010101" pitchFamily="49" charset="-122"/>
              </a:rPr>
              <a:t>解：</a:t>
            </a:r>
            <a:r>
              <a:rPr lang="zh-CN" altLang="en-US" sz="2200" dirty="0">
                <a:solidFill>
                  <a:srgbClr val="FF0000"/>
                </a:solidFill>
                <a:latin typeface="Times New Roman" panose="02020603050405020304" pitchFamily="18" charset="0"/>
              </a:rPr>
              <a:t>当 </a:t>
            </a:r>
            <a:r>
              <a:rPr lang="en-US" altLang="zh-CN" sz="2200" dirty="0">
                <a:solidFill>
                  <a:srgbClr val="FF0000"/>
                </a:solidFill>
                <a:latin typeface="Times New Roman" panose="02020603050405020304" pitchFamily="18" charset="0"/>
              </a:rPr>
              <a:t>2</a:t>
            </a:r>
            <a:r>
              <a:rPr lang="en-US" altLang="zh-CN" sz="22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m</a:t>
            </a:r>
            <a:r>
              <a:rPr lang="zh-CN" altLang="en-US" sz="2200" dirty="0">
                <a:solidFill>
                  <a:srgbClr val="FF0000"/>
                </a:solidFill>
                <a:latin typeface="Times New Roman" panose="02020603050405020304" pitchFamily="18" charset="0"/>
              </a:rPr>
              <a:t>－</a:t>
            </a:r>
            <a:r>
              <a:rPr lang="en-US" altLang="zh-CN" sz="2200" dirty="0">
                <a:solidFill>
                  <a:srgbClr val="FF0000"/>
                </a:solidFill>
                <a:latin typeface="Times New Roman" panose="02020603050405020304" pitchFamily="18" charset="0"/>
              </a:rPr>
              <a:t>4</a:t>
            </a:r>
            <a:r>
              <a:rPr lang="zh-CN" altLang="en-US" sz="2200" dirty="0">
                <a:solidFill>
                  <a:srgbClr val="FF0000"/>
                </a:solidFill>
                <a:latin typeface="Times New Roman" panose="02020603050405020304" pitchFamily="18" charset="0"/>
              </a:rPr>
              <a:t>＝</a:t>
            </a:r>
            <a:r>
              <a:rPr lang="en-US" altLang="zh-CN" sz="2200" dirty="0">
                <a:solidFill>
                  <a:srgbClr val="FF0000"/>
                </a:solidFill>
                <a:latin typeface="Times New Roman" panose="02020603050405020304" pitchFamily="18" charset="0"/>
              </a:rPr>
              <a:t>3</a:t>
            </a:r>
            <a:r>
              <a:rPr lang="en-US" altLang="zh-CN" sz="22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m</a:t>
            </a:r>
            <a:r>
              <a:rPr lang="zh-CN" altLang="en-US" sz="2200" dirty="0">
                <a:solidFill>
                  <a:srgbClr val="FF0000"/>
                </a:solidFill>
                <a:latin typeface="Times New Roman" panose="02020603050405020304" pitchFamily="18" charset="0"/>
              </a:rPr>
              <a:t>－</a:t>
            </a:r>
            <a:r>
              <a:rPr lang="en-US" altLang="zh-CN" sz="2200" dirty="0">
                <a:solidFill>
                  <a:srgbClr val="FF0000"/>
                </a:solidFill>
                <a:latin typeface="Times New Roman" panose="02020603050405020304" pitchFamily="18" charset="0"/>
              </a:rPr>
              <a:t>1 </a:t>
            </a:r>
            <a:r>
              <a:rPr lang="zh-CN" altLang="en-US" sz="2200" dirty="0">
                <a:solidFill>
                  <a:srgbClr val="FF0000"/>
                </a:solidFill>
                <a:latin typeface="Times New Roman" panose="02020603050405020304" pitchFamily="18" charset="0"/>
              </a:rPr>
              <a:t>时，</a:t>
            </a:r>
            <a:r>
              <a:rPr lang="en-US" altLang="zh-CN" sz="22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m</a:t>
            </a:r>
            <a:r>
              <a:rPr lang="zh-CN" altLang="en-US" sz="2200" dirty="0">
                <a:solidFill>
                  <a:srgbClr val="FF0000"/>
                </a:solidFill>
                <a:latin typeface="Times New Roman" panose="02020603050405020304" pitchFamily="18" charset="0"/>
              </a:rPr>
              <a:t>＝－</a:t>
            </a:r>
            <a:r>
              <a:rPr lang="en-US" altLang="zh-CN" sz="2200" dirty="0">
                <a:solidFill>
                  <a:srgbClr val="FF0000"/>
                </a:solidFill>
                <a:latin typeface="Times New Roman" panose="02020603050405020304" pitchFamily="18" charset="0"/>
              </a:rPr>
              <a:t>3</a:t>
            </a:r>
            <a:r>
              <a:rPr lang="zh-CN" altLang="en-US" sz="2200" dirty="0">
                <a:solidFill>
                  <a:srgbClr val="FF0000"/>
                </a:solidFill>
                <a:latin typeface="Times New Roman" panose="02020603050405020304" pitchFamily="18" charset="0"/>
              </a:rPr>
              <a:t>，</a:t>
            </a:r>
          </a:p>
          <a:p>
            <a:pPr fontAlgn="base">
              <a:lnSpc>
                <a:spcPts val="1010"/>
              </a:lnSpc>
              <a:spcBef>
                <a:spcPct val="0"/>
              </a:spcBef>
              <a:spcAft>
                <a:spcPct val="0"/>
              </a:spcAft>
            </a:pPr>
            <a:endParaRPr lang="zh-CN" altLang="en-US" sz="2200" dirty="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 fontAlgn="base">
              <a:lnSpc>
                <a:spcPts val="302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200" dirty="0">
                <a:solidFill>
                  <a:srgbClr val="FF0000"/>
                </a:solidFill>
                <a:latin typeface="Times New Roman" panose="02020603050405020304" pitchFamily="18" charset="0"/>
              </a:rPr>
              <a:t>∴</a:t>
            </a:r>
            <a:r>
              <a:rPr lang="en-US" altLang="zh-CN" sz="2200" dirty="0">
                <a:solidFill>
                  <a:srgbClr val="FF0000"/>
                </a:solidFill>
                <a:latin typeface="Times New Roman" panose="02020603050405020304" pitchFamily="18" charset="0"/>
              </a:rPr>
              <a:t>(2</a:t>
            </a:r>
            <a:r>
              <a:rPr lang="en-US" altLang="zh-CN" sz="22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m</a:t>
            </a:r>
            <a:r>
              <a:rPr lang="zh-CN" altLang="en-US" sz="2200" dirty="0">
                <a:solidFill>
                  <a:srgbClr val="FF0000"/>
                </a:solidFill>
                <a:latin typeface="Times New Roman" panose="02020603050405020304" pitchFamily="18" charset="0"/>
              </a:rPr>
              <a:t>－</a:t>
            </a:r>
            <a:r>
              <a:rPr lang="en-US" altLang="zh-CN" sz="2200" dirty="0">
                <a:solidFill>
                  <a:srgbClr val="FF0000"/>
                </a:solidFill>
                <a:latin typeface="Times New Roman" panose="02020603050405020304" pitchFamily="18" charset="0"/>
              </a:rPr>
              <a:t>4)</a:t>
            </a:r>
            <a:r>
              <a:rPr lang="en-US" altLang="zh-CN" sz="2200" baseline="30000" dirty="0">
                <a:solidFill>
                  <a:srgbClr val="FF0000"/>
                </a:solidFill>
                <a:latin typeface="Times New Roman" panose="02020603050405020304" pitchFamily="18" charset="0"/>
              </a:rPr>
              <a:t>2</a:t>
            </a:r>
            <a:r>
              <a:rPr lang="zh-CN" altLang="en-US" sz="2200" dirty="0">
                <a:solidFill>
                  <a:srgbClr val="FF0000"/>
                </a:solidFill>
                <a:latin typeface="Times New Roman" panose="02020603050405020304" pitchFamily="18" charset="0"/>
              </a:rPr>
              <a:t>＝</a:t>
            </a:r>
            <a:r>
              <a:rPr lang="en-US" altLang="zh-CN" sz="2200" dirty="0">
                <a:solidFill>
                  <a:srgbClr val="FF0000"/>
                </a:solidFill>
                <a:latin typeface="Times New Roman" panose="02020603050405020304" pitchFamily="18" charset="0"/>
              </a:rPr>
              <a:t>[2×(</a:t>
            </a:r>
            <a:r>
              <a:rPr lang="zh-CN" altLang="en-US" sz="2200" dirty="0">
                <a:solidFill>
                  <a:srgbClr val="FF0000"/>
                </a:solidFill>
                <a:latin typeface="Times New Roman" panose="02020603050405020304" pitchFamily="18" charset="0"/>
              </a:rPr>
              <a:t>－</a:t>
            </a:r>
            <a:r>
              <a:rPr lang="en-US" altLang="zh-CN" sz="2200" dirty="0">
                <a:solidFill>
                  <a:srgbClr val="FF0000"/>
                </a:solidFill>
                <a:latin typeface="Times New Roman" panose="02020603050405020304" pitchFamily="18" charset="0"/>
              </a:rPr>
              <a:t>3)</a:t>
            </a:r>
            <a:r>
              <a:rPr lang="zh-CN" altLang="en-US" sz="2200" dirty="0">
                <a:solidFill>
                  <a:srgbClr val="FF0000"/>
                </a:solidFill>
                <a:latin typeface="Times New Roman" panose="02020603050405020304" pitchFamily="18" charset="0"/>
              </a:rPr>
              <a:t>－</a:t>
            </a:r>
            <a:r>
              <a:rPr lang="en-US" altLang="zh-CN" sz="2200" dirty="0">
                <a:solidFill>
                  <a:srgbClr val="FF0000"/>
                </a:solidFill>
                <a:latin typeface="Times New Roman" panose="02020603050405020304" pitchFamily="18" charset="0"/>
              </a:rPr>
              <a:t>4]</a:t>
            </a:r>
            <a:r>
              <a:rPr lang="en-US" altLang="zh-CN" sz="2200" baseline="30000" dirty="0">
                <a:solidFill>
                  <a:srgbClr val="FF0000"/>
                </a:solidFill>
                <a:latin typeface="Times New Roman" panose="02020603050405020304" pitchFamily="18" charset="0"/>
              </a:rPr>
              <a:t>2</a:t>
            </a:r>
            <a:r>
              <a:rPr lang="zh-CN" altLang="en-US" sz="2200" dirty="0">
                <a:solidFill>
                  <a:srgbClr val="FF0000"/>
                </a:solidFill>
                <a:latin typeface="Times New Roman" panose="02020603050405020304" pitchFamily="18" charset="0"/>
              </a:rPr>
              <a:t>＝</a:t>
            </a:r>
            <a:r>
              <a:rPr lang="en-US" altLang="zh-CN" sz="2200" dirty="0">
                <a:solidFill>
                  <a:srgbClr val="FF0000"/>
                </a:solidFill>
                <a:latin typeface="Times New Roman" panose="02020603050405020304" pitchFamily="18" charset="0"/>
              </a:rPr>
              <a:t>100.</a:t>
            </a:r>
          </a:p>
          <a:p>
            <a:pPr fontAlgn="base">
              <a:lnSpc>
                <a:spcPts val="1010"/>
              </a:lnSpc>
              <a:spcBef>
                <a:spcPct val="0"/>
              </a:spcBef>
              <a:spcAft>
                <a:spcPct val="0"/>
              </a:spcAft>
            </a:pPr>
            <a:endParaRPr lang="en-US" altLang="zh-CN" sz="2200" dirty="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 fontAlgn="base">
              <a:lnSpc>
                <a:spcPts val="302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200" dirty="0">
                <a:solidFill>
                  <a:srgbClr val="FF0000"/>
                </a:solidFill>
                <a:latin typeface="Times New Roman" panose="02020603050405020304" pitchFamily="18" charset="0"/>
              </a:rPr>
              <a:t>当 </a:t>
            </a:r>
            <a:r>
              <a:rPr lang="en-US" altLang="zh-CN" sz="2200" dirty="0">
                <a:solidFill>
                  <a:srgbClr val="FF0000"/>
                </a:solidFill>
                <a:latin typeface="Times New Roman" panose="02020603050405020304" pitchFamily="18" charset="0"/>
              </a:rPr>
              <a:t>2</a:t>
            </a:r>
            <a:r>
              <a:rPr lang="en-US" altLang="zh-CN" sz="22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m</a:t>
            </a:r>
            <a:r>
              <a:rPr lang="zh-CN" altLang="en-US" sz="2200" dirty="0">
                <a:solidFill>
                  <a:srgbClr val="FF0000"/>
                </a:solidFill>
                <a:latin typeface="Times New Roman" panose="02020603050405020304" pitchFamily="18" charset="0"/>
              </a:rPr>
              <a:t>－</a:t>
            </a:r>
            <a:r>
              <a:rPr lang="en-US" altLang="zh-CN" sz="2200" dirty="0">
                <a:solidFill>
                  <a:srgbClr val="FF0000"/>
                </a:solidFill>
                <a:latin typeface="Times New Roman" panose="02020603050405020304" pitchFamily="18" charset="0"/>
              </a:rPr>
              <a:t>4</a:t>
            </a:r>
            <a:r>
              <a:rPr lang="zh-CN" altLang="en-US" sz="2200" dirty="0">
                <a:solidFill>
                  <a:srgbClr val="FF0000"/>
                </a:solidFill>
                <a:latin typeface="Times New Roman" panose="02020603050405020304" pitchFamily="18" charset="0"/>
              </a:rPr>
              <a:t>＋</a:t>
            </a:r>
            <a:r>
              <a:rPr lang="en-US" altLang="zh-CN" sz="2200" dirty="0">
                <a:solidFill>
                  <a:srgbClr val="FF0000"/>
                </a:solidFill>
                <a:latin typeface="Times New Roman" panose="02020603050405020304" pitchFamily="18" charset="0"/>
              </a:rPr>
              <a:t>3</a:t>
            </a:r>
            <a:r>
              <a:rPr lang="en-US" altLang="zh-CN" sz="22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m</a:t>
            </a:r>
            <a:r>
              <a:rPr lang="zh-CN" altLang="en-US" sz="2200" dirty="0">
                <a:solidFill>
                  <a:srgbClr val="FF0000"/>
                </a:solidFill>
                <a:latin typeface="Times New Roman" panose="02020603050405020304" pitchFamily="18" charset="0"/>
              </a:rPr>
              <a:t>－</a:t>
            </a:r>
            <a:r>
              <a:rPr lang="en-US" altLang="zh-CN" sz="2200" dirty="0">
                <a:solidFill>
                  <a:srgbClr val="FF0000"/>
                </a:solidFill>
                <a:latin typeface="Times New Roman" panose="02020603050405020304" pitchFamily="18" charset="0"/>
              </a:rPr>
              <a:t>1</a:t>
            </a:r>
            <a:r>
              <a:rPr lang="zh-CN" altLang="en-US" sz="2200" dirty="0">
                <a:solidFill>
                  <a:srgbClr val="FF0000"/>
                </a:solidFill>
                <a:latin typeface="Times New Roman" panose="02020603050405020304" pitchFamily="18" charset="0"/>
              </a:rPr>
              <a:t>＝</a:t>
            </a:r>
            <a:r>
              <a:rPr lang="en-US" altLang="zh-CN" sz="2200" dirty="0">
                <a:solidFill>
                  <a:srgbClr val="FF0000"/>
                </a:solidFill>
                <a:latin typeface="Times New Roman" panose="02020603050405020304" pitchFamily="18" charset="0"/>
              </a:rPr>
              <a:t>0 </a:t>
            </a:r>
            <a:r>
              <a:rPr lang="zh-CN" altLang="en-US" sz="2200" dirty="0">
                <a:solidFill>
                  <a:srgbClr val="FF0000"/>
                </a:solidFill>
                <a:latin typeface="Times New Roman" panose="02020603050405020304" pitchFamily="18" charset="0"/>
              </a:rPr>
              <a:t>时，</a:t>
            </a:r>
            <a:r>
              <a:rPr lang="en-US" altLang="zh-CN" sz="22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m</a:t>
            </a:r>
            <a:r>
              <a:rPr lang="zh-CN" altLang="en-US" sz="2200" dirty="0">
                <a:solidFill>
                  <a:srgbClr val="FF0000"/>
                </a:solidFill>
                <a:latin typeface="Times New Roman" panose="02020603050405020304" pitchFamily="18" charset="0"/>
              </a:rPr>
              <a:t>＝</a:t>
            </a:r>
            <a:r>
              <a:rPr lang="en-US" altLang="zh-CN" sz="2200" dirty="0">
                <a:solidFill>
                  <a:srgbClr val="FF0000"/>
                </a:solidFill>
                <a:latin typeface="Times New Roman" panose="02020603050405020304" pitchFamily="18" charset="0"/>
              </a:rPr>
              <a:t>1</a:t>
            </a:r>
            <a:r>
              <a:rPr lang="zh-CN" altLang="en-US" sz="2200" dirty="0">
                <a:solidFill>
                  <a:srgbClr val="FF0000"/>
                </a:solidFill>
                <a:latin typeface="Times New Roman" panose="02020603050405020304" pitchFamily="18" charset="0"/>
              </a:rPr>
              <a:t>，</a:t>
            </a:r>
          </a:p>
          <a:p>
            <a:pPr fontAlgn="base">
              <a:lnSpc>
                <a:spcPts val="1010"/>
              </a:lnSpc>
              <a:spcBef>
                <a:spcPct val="0"/>
              </a:spcBef>
              <a:spcAft>
                <a:spcPct val="0"/>
              </a:spcAft>
            </a:pPr>
            <a:endParaRPr lang="zh-CN" altLang="en-US" sz="2200" dirty="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 fontAlgn="base">
              <a:lnSpc>
                <a:spcPts val="302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200" dirty="0">
                <a:solidFill>
                  <a:srgbClr val="FF0000"/>
                </a:solidFill>
                <a:latin typeface="Times New Roman" panose="02020603050405020304" pitchFamily="18" charset="0"/>
              </a:rPr>
              <a:t>∴</a:t>
            </a:r>
            <a:r>
              <a:rPr lang="en-US" altLang="zh-CN" sz="2200" dirty="0">
                <a:solidFill>
                  <a:srgbClr val="FF0000"/>
                </a:solidFill>
                <a:latin typeface="Times New Roman" panose="02020603050405020304" pitchFamily="18" charset="0"/>
              </a:rPr>
              <a:t>(2</a:t>
            </a:r>
            <a:r>
              <a:rPr lang="en-US" altLang="zh-CN" sz="2200" i="1" dirty="0">
                <a:solidFill>
                  <a:srgbClr val="FF0000"/>
                </a:solidFill>
                <a:latin typeface="Times New Roman" panose="02020603050405020304" pitchFamily="18" charset="0"/>
              </a:rPr>
              <a:t>m</a:t>
            </a:r>
            <a:r>
              <a:rPr lang="zh-CN" altLang="en-US" sz="2200" dirty="0">
                <a:solidFill>
                  <a:srgbClr val="FF0000"/>
                </a:solidFill>
                <a:latin typeface="Times New Roman" panose="02020603050405020304" pitchFamily="18" charset="0"/>
              </a:rPr>
              <a:t>－</a:t>
            </a:r>
            <a:r>
              <a:rPr lang="en-US" altLang="zh-CN" sz="2200" dirty="0">
                <a:solidFill>
                  <a:srgbClr val="FF0000"/>
                </a:solidFill>
                <a:latin typeface="Times New Roman" panose="02020603050405020304" pitchFamily="18" charset="0"/>
              </a:rPr>
              <a:t>4)</a:t>
            </a:r>
            <a:r>
              <a:rPr lang="en-US" altLang="zh-CN" sz="2200" baseline="30000" dirty="0">
                <a:solidFill>
                  <a:srgbClr val="FF0000"/>
                </a:solidFill>
                <a:latin typeface="Times New Roman" panose="02020603050405020304" pitchFamily="18" charset="0"/>
              </a:rPr>
              <a:t>2</a:t>
            </a:r>
            <a:r>
              <a:rPr lang="zh-CN" altLang="en-US" sz="2200" dirty="0">
                <a:solidFill>
                  <a:srgbClr val="FF0000"/>
                </a:solidFill>
                <a:latin typeface="Times New Roman" panose="02020603050405020304" pitchFamily="18" charset="0"/>
              </a:rPr>
              <a:t>＝</a:t>
            </a:r>
            <a:r>
              <a:rPr lang="en-US" altLang="zh-CN" sz="2200" dirty="0">
                <a:solidFill>
                  <a:srgbClr val="FF0000"/>
                </a:solidFill>
                <a:latin typeface="Times New Roman" panose="02020603050405020304" pitchFamily="18" charset="0"/>
              </a:rPr>
              <a:t>(2×1</a:t>
            </a:r>
            <a:r>
              <a:rPr lang="zh-CN" altLang="en-US" sz="2200" dirty="0">
                <a:solidFill>
                  <a:srgbClr val="FF0000"/>
                </a:solidFill>
                <a:latin typeface="Times New Roman" panose="02020603050405020304" pitchFamily="18" charset="0"/>
              </a:rPr>
              <a:t>－</a:t>
            </a:r>
            <a:r>
              <a:rPr lang="en-US" altLang="zh-CN" sz="2200" dirty="0">
                <a:solidFill>
                  <a:srgbClr val="FF0000"/>
                </a:solidFill>
                <a:latin typeface="Times New Roman" panose="02020603050405020304" pitchFamily="18" charset="0"/>
              </a:rPr>
              <a:t>4)</a:t>
            </a:r>
            <a:r>
              <a:rPr lang="en-US" altLang="zh-CN" sz="2200" baseline="30000" dirty="0">
                <a:solidFill>
                  <a:srgbClr val="FF0000"/>
                </a:solidFill>
                <a:latin typeface="Times New Roman" panose="02020603050405020304" pitchFamily="18" charset="0"/>
              </a:rPr>
              <a:t>2</a:t>
            </a:r>
            <a:r>
              <a:rPr lang="zh-CN" altLang="en-US" sz="2200" dirty="0">
                <a:solidFill>
                  <a:srgbClr val="FF0000"/>
                </a:solidFill>
                <a:latin typeface="Times New Roman" panose="02020603050405020304" pitchFamily="18" charset="0"/>
              </a:rPr>
              <a:t>＝</a:t>
            </a:r>
            <a:r>
              <a:rPr lang="en-US" altLang="zh-CN" sz="2200" dirty="0">
                <a:solidFill>
                  <a:srgbClr val="FF0000"/>
                </a:solidFill>
                <a:latin typeface="Times New Roman" panose="02020603050405020304" pitchFamily="18" charset="0"/>
              </a:rPr>
              <a:t>4.</a:t>
            </a:r>
          </a:p>
          <a:p>
            <a:pPr fontAlgn="base">
              <a:lnSpc>
                <a:spcPts val="1010"/>
              </a:lnSpc>
              <a:spcBef>
                <a:spcPct val="0"/>
              </a:spcBef>
              <a:spcAft>
                <a:spcPct val="0"/>
              </a:spcAft>
            </a:pPr>
            <a:endParaRPr lang="en-US" altLang="zh-CN" sz="2200" dirty="0">
              <a:solidFill>
                <a:srgbClr val="FF0000"/>
              </a:solidFill>
              <a:latin typeface="Times New Roman" panose="02020603050405020304" pitchFamily="18" charset="0"/>
            </a:endParaRPr>
          </a:p>
          <a:p>
            <a:pPr fontAlgn="base">
              <a:lnSpc>
                <a:spcPts val="3005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200" dirty="0">
                <a:solidFill>
                  <a:srgbClr val="FF0000"/>
                </a:solidFill>
                <a:latin typeface="Times New Roman" panose="02020603050405020304" pitchFamily="18" charset="0"/>
              </a:rPr>
              <a:t>故这个数是 </a:t>
            </a:r>
            <a:r>
              <a:rPr lang="en-US" altLang="zh-CN" sz="2200" dirty="0">
                <a:solidFill>
                  <a:srgbClr val="FF0000"/>
                </a:solidFill>
                <a:latin typeface="Times New Roman" panose="02020603050405020304" pitchFamily="18" charset="0"/>
              </a:rPr>
              <a:t>100 </a:t>
            </a:r>
            <a:r>
              <a:rPr lang="zh-CN" altLang="en-US" sz="2200" dirty="0">
                <a:solidFill>
                  <a:srgbClr val="FF0000"/>
                </a:solidFill>
                <a:latin typeface="Times New Roman" panose="02020603050405020304" pitchFamily="18" charset="0"/>
              </a:rPr>
              <a:t>或 </a:t>
            </a:r>
            <a:r>
              <a:rPr lang="en-US" altLang="zh-CN" sz="2200" dirty="0">
                <a:solidFill>
                  <a:srgbClr val="FF0000"/>
                </a:solidFill>
                <a:latin typeface="Times New Roman" panose="02020603050405020304" pitchFamily="18" charset="0"/>
              </a:rPr>
              <a:t>4.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4" grpId="0" autoUpdateAnimBg="0"/>
      <p:bldP spid="7175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ws_BE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3904" y="829392"/>
            <a:ext cx="1729118" cy="4330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1221028" y="1377013"/>
            <a:ext cx="3290485" cy="2801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fontAlgn="base">
              <a:lnSpc>
                <a:spcPts val="2225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1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81 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的平方根是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________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3517916" y="1378604"/>
            <a:ext cx="384721" cy="243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fontAlgn="base">
              <a:lnSpc>
                <a:spcPts val="188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±9</a:t>
            </a: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6985829" y="1840262"/>
            <a:ext cx="256480" cy="2436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fontAlgn="base">
              <a:lnSpc>
                <a:spcPts val="188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>
                <a:solidFill>
                  <a:srgbClr val="FF0000"/>
                </a:solidFill>
                <a:latin typeface="Times New Roman" panose="02020603050405020304" pitchFamily="18" charset="0"/>
              </a:rPr>
              <a:t>36</a:t>
            </a:r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1221029" y="1816383"/>
            <a:ext cx="6668492" cy="8592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>
              <a:tabLst>
                <a:tab pos="304800" algn="l"/>
                <a:tab pos="1358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tabLst>
                <a:tab pos="304800" algn="l"/>
                <a:tab pos="1358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tabLst>
                <a:tab pos="304800" algn="l"/>
                <a:tab pos="1358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tabLst>
                <a:tab pos="304800" algn="l"/>
                <a:tab pos="1358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tabLst>
                <a:tab pos="304800" algn="l"/>
                <a:tab pos="1358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304800" algn="l"/>
                <a:tab pos="1358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304800" algn="l"/>
                <a:tab pos="1358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304800" algn="l"/>
                <a:tab pos="1358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304800" algn="l"/>
                <a:tab pos="13589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fontAlgn="base">
              <a:lnSpc>
                <a:spcPts val="2225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2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．如果某数的一个平方根是－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6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，那么这个数是</a:t>
            </a: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________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</a:p>
          <a:p>
            <a:pPr fontAlgn="base">
              <a:lnSpc>
                <a:spcPts val="1010"/>
              </a:lnSpc>
              <a:spcBef>
                <a:spcPct val="0"/>
              </a:spcBef>
              <a:spcAft>
                <a:spcPct val="0"/>
              </a:spcAft>
            </a:pPr>
            <a:endParaRPr lang="zh-CN" altLang="en-US" sz="2000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fontAlgn="base">
              <a:lnSpc>
                <a:spcPts val="2475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3</a:t>
            </a:r>
            <a:r>
              <a:rPr lang="zh-CN" altLang="en-US" sz="2000" dirty="0">
                <a:solidFill>
                  <a:srgbClr val="000000"/>
                </a:solidFill>
                <a:latin typeface="Times New Roman" panose="02020603050405020304" pitchFamily="18" charset="0"/>
              </a:rPr>
              <a:t>．求下列各数的平方根：</a:t>
            </a:r>
          </a:p>
          <a:p>
            <a:pPr fontAlgn="base">
              <a:lnSpc>
                <a:spcPts val="1010"/>
              </a:lnSpc>
              <a:spcBef>
                <a:spcPct val="0"/>
              </a:spcBef>
              <a:spcAft>
                <a:spcPct val="0"/>
              </a:spcAft>
            </a:pPr>
            <a:endParaRPr lang="zh-CN" altLang="en-US" sz="2000" dirty="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graphicFrame>
        <p:nvGraphicFramePr>
          <p:cNvPr id="8199" name="Object 7"/>
          <p:cNvGraphicFramePr>
            <a:graphicFrameLocks noChangeAspect="1"/>
          </p:cNvGraphicFramePr>
          <p:nvPr/>
        </p:nvGraphicFramePr>
        <p:xfrm>
          <a:off x="696808" y="2534340"/>
          <a:ext cx="7735866" cy="71318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6" r:id="rId4" imgW="7632700" imgH="714375" progId="Word.Document.8">
                  <p:embed/>
                </p:oleObj>
              </mc:Choice>
              <mc:Fallback>
                <p:oleObj r:id="rId4" imgW="7632700" imgH="714375" progId="Word.Document.8">
                  <p:embed/>
                  <p:pic>
                    <p:nvPicPr>
                      <p:cNvPr id="0" name="图片 409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6808" y="2534340"/>
                        <a:ext cx="7735866" cy="71318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200" name="Object 8"/>
          <p:cNvGraphicFramePr>
            <a:graphicFrameLocks noChangeAspect="1"/>
          </p:cNvGraphicFramePr>
          <p:nvPr/>
        </p:nvGraphicFramePr>
        <p:xfrm>
          <a:off x="693583" y="3113800"/>
          <a:ext cx="7745543" cy="30310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7" r:id="rId6" imgW="7632700" imgH="3028950" progId="Word.Document.8">
                  <p:embed/>
                </p:oleObj>
              </mc:Choice>
              <mc:Fallback>
                <p:oleObj r:id="rId6" imgW="7632700" imgH="3028950" progId="Word.Document.8">
                  <p:embed/>
                  <p:pic>
                    <p:nvPicPr>
                      <p:cNvPr id="0" name="图片 409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3583" y="3113800"/>
                        <a:ext cx="7745543" cy="30310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6" grpId="0" autoUpdateAnimBg="0"/>
      <p:bldP spid="8197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1258126" y="1911899"/>
            <a:ext cx="7405874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fontAlgn="base">
              <a:lnSpc>
                <a:spcPts val="24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</a:rPr>
              <a:t>4</a:t>
            </a:r>
            <a:r>
              <a:rPr lang="zh-CN" altLang="en-US" sz="2200">
                <a:solidFill>
                  <a:srgbClr val="000000"/>
                </a:solidFill>
                <a:latin typeface="Times New Roman" panose="02020603050405020304" pitchFamily="18" charset="0"/>
              </a:rPr>
              <a:t>．已知 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</a:rPr>
              <a:t>2</a:t>
            </a:r>
            <a:r>
              <a:rPr lang="en-US" altLang="zh-CN" sz="2200" i="1">
                <a:solidFill>
                  <a:srgbClr val="000000"/>
                </a:solidFill>
                <a:latin typeface="Times New Roman" panose="02020603050405020304" pitchFamily="18" charset="0"/>
              </a:rPr>
              <a:t>a</a:t>
            </a:r>
            <a:r>
              <a:rPr lang="zh-CN" altLang="en-US" sz="2200">
                <a:solidFill>
                  <a:srgbClr val="000000"/>
                </a:solidFill>
                <a:latin typeface="Times New Roman" panose="02020603050405020304" pitchFamily="18" charset="0"/>
              </a:rPr>
              <a:t>－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</a:rPr>
              <a:t>1 </a:t>
            </a:r>
            <a:r>
              <a:rPr lang="zh-CN" altLang="en-US" sz="2200">
                <a:solidFill>
                  <a:srgbClr val="000000"/>
                </a:solidFill>
                <a:latin typeface="Times New Roman" panose="02020603050405020304" pitchFamily="18" charset="0"/>
              </a:rPr>
              <a:t>的平方根是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</a:rPr>
              <a:t>±3,3</a:t>
            </a:r>
            <a:r>
              <a:rPr lang="en-US" altLang="zh-CN" sz="2200" i="1">
                <a:solidFill>
                  <a:srgbClr val="000000"/>
                </a:solidFill>
                <a:latin typeface="Times New Roman" panose="02020603050405020304" pitchFamily="18" charset="0"/>
              </a:rPr>
              <a:t>a</a:t>
            </a:r>
            <a:r>
              <a:rPr lang="zh-CN" altLang="en-US" sz="2200">
                <a:solidFill>
                  <a:srgbClr val="000000"/>
                </a:solidFill>
                <a:latin typeface="Times New Roman" panose="02020603050405020304" pitchFamily="18" charset="0"/>
              </a:rPr>
              <a:t>＋</a:t>
            </a:r>
            <a:r>
              <a:rPr lang="en-US" altLang="zh-CN" sz="2200" i="1">
                <a:solidFill>
                  <a:srgbClr val="000000"/>
                </a:solidFill>
                <a:latin typeface="Times New Roman" panose="02020603050405020304" pitchFamily="18" charset="0"/>
              </a:rPr>
              <a:t>b</a:t>
            </a:r>
            <a:r>
              <a:rPr lang="zh-CN" altLang="en-US" sz="2200">
                <a:solidFill>
                  <a:srgbClr val="000000"/>
                </a:solidFill>
                <a:latin typeface="Times New Roman" panose="02020603050405020304" pitchFamily="18" charset="0"/>
              </a:rPr>
              <a:t>－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</a:rPr>
              <a:t>1 </a:t>
            </a:r>
            <a:r>
              <a:rPr lang="zh-CN" altLang="en-US" sz="2200">
                <a:solidFill>
                  <a:srgbClr val="000000"/>
                </a:solidFill>
                <a:latin typeface="Times New Roman" panose="02020603050405020304" pitchFamily="18" charset="0"/>
              </a:rPr>
              <a:t>的算术平方根是 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</a:rPr>
              <a:t>4</a:t>
            </a:r>
            <a:r>
              <a:rPr lang="zh-CN" altLang="en-US" sz="2200">
                <a:solidFill>
                  <a:srgbClr val="000000"/>
                </a:solidFill>
                <a:latin typeface="Times New Roman" panose="02020603050405020304" pitchFamily="18" charset="0"/>
              </a:rPr>
              <a:t>，</a:t>
            </a:r>
          </a:p>
        </p:txBody>
      </p:sp>
      <p:sp>
        <p:nvSpPr>
          <p:cNvPr id="9219" name="Text Box 3"/>
          <p:cNvSpPr txBox="1">
            <a:spLocks noChangeArrowheads="1"/>
          </p:cNvSpPr>
          <p:nvPr/>
        </p:nvSpPr>
        <p:spPr bwMode="auto">
          <a:xfrm>
            <a:off x="693583" y="2566179"/>
            <a:ext cx="3519696" cy="3086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fontAlgn="base">
              <a:lnSpc>
                <a:spcPts val="24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则 </a:t>
            </a:r>
            <a:r>
              <a:rPr lang="en-US" altLang="zh-CN" sz="22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a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＋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2</a:t>
            </a:r>
            <a:r>
              <a:rPr lang="en-US" altLang="zh-CN" sz="22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b 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的平方根是</a:t>
            </a:r>
            <a:r>
              <a:rPr lang="zh-CN" altLang="en-US" sz="2200" dirty="0">
                <a:solidFill>
                  <a:srgbClr val="000000"/>
                </a:solidFill>
              </a:rPr>
              <a:t>多少？ </a:t>
            </a:r>
          </a:p>
        </p:txBody>
      </p:sp>
      <p:graphicFrame>
        <p:nvGraphicFramePr>
          <p:cNvPr id="9220" name="Object 4"/>
          <p:cNvGraphicFramePr>
            <a:graphicFrameLocks noChangeAspect="1"/>
          </p:cNvGraphicFramePr>
          <p:nvPr/>
        </p:nvGraphicFramePr>
        <p:xfrm>
          <a:off x="635516" y="3277768"/>
          <a:ext cx="7740705" cy="196602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7" r:id="rId3" imgW="7632700" imgH="1965960" progId="Word.Document.8">
                  <p:embed/>
                </p:oleObj>
              </mc:Choice>
              <mc:Fallback>
                <p:oleObj r:id="rId3" imgW="7632700" imgH="1965960" progId="Word.Document.8">
                  <p:embed/>
                  <p:pic>
                    <p:nvPicPr>
                      <p:cNvPr id="0" name="图片 51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5516" y="3277768"/>
                        <a:ext cx="7740705" cy="196602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WWW.2PPT.COM&#10;">
  <a:themeElements>
    <a:clrScheme name="www.7cxk.com1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www.7cxk.com1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www.7cxk.com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ww.7cxk.com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ww.7cxk.com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ww.7cxk.com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ww.7cxk.com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ww.7cxk.com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ww.7cxk.com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342</Words>
  <Application>Microsoft Office PowerPoint</Application>
  <PresentationFormat>全屏显示(4:3)</PresentationFormat>
  <Paragraphs>99</Paragraphs>
  <Slides>8</Slides>
  <Notes>1</Notes>
  <HiddenSlides>0</HiddenSlides>
  <MMClips>0</MMClips>
  <ScaleCrop>false</ScaleCrop>
  <HeadingPairs>
    <vt:vector size="8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3</vt:i4>
      </vt:variant>
      <vt:variant>
        <vt:lpstr>幻灯片标题</vt:lpstr>
      </vt:variant>
      <vt:variant>
        <vt:i4>8</vt:i4>
      </vt:variant>
    </vt:vector>
  </HeadingPairs>
  <TitlesOfParts>
    <vt:vector size="21" baseType="lpstr">
      <vt:lpstr>方正黑体_GBK</vt:lpstr>
      <vt:lpstr>汉仪大宋简</vt:lpstr>
      <vt:lpstr>黑体</vt:lpstr>
      <vt:lpstr>楷体_GB2312</vt:lpstr>
      <vt:lpstr>宋体</vt:lpstr>
      <vt:lpstr>微软雅黑</vt:lpstr>
      <vt:lpstr>Arial</vt:lpstr>
      <vt:lpstr>Calibri</vt:lpstr>
      <vt:lpstr>Times New Roman</vt:lpstr>
      <vt:lpstr>WWW.2PPT.COM
</vt:lpstr>
      <vt:lpstr>Equation.DSMT4</vt:lpstr>
      <vt:lpstr>Document</vt:lpstr>
      <vt:lpstr>Microsoft Word 97 - 2003 文档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2017-09-18T05:43:00Z</dcterms:created>
  <dcterms:modified xsi:type="dcterms:W3CDTF">2023-01-16T16:58:37Z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595B89446B194FC9A80D73CD9C38ED34</vt:lpwstr>
  </property>
  <property fmtid="{D5CDD505-2E9C-101B-9397-08002B2CF9AE}" pid="3" name="KSOProductBuildVer">
    <vt:lpwstr>2052-11.1.0.11194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