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9"/>
  </p:notesMasterIdLst>
  <p:handoutMasterIdLst>
    <p:handoutMasterId r:id="rId20"/>
  </p:handoutMasterIdLst>
  <p:sldIdLst>
    <p:sldId id="256" r:id="rId2"/>
    <p:sldId id="258" r:id="rId3"/>
    <p:sldId id="327" r:id="rId4"/>
    <p:sldId id="315" r:id="rId5"/>
    <p:sldId id="260" r:id="rId6"/>
    <p:sldId id="313" r:id="rId7"/>
    <p:sldId id="322" r:id="rId8"/>
    <p:sldId id="318" r:id="rId9"/>
    <p:sldId id="261" r:id="rId10"/>
    <p:sldId id="328" r:id="rId11"/>
    <p:sldId id="324" r:id="rId12"/>
    <p:sldId id="325" r:id="rId13"/>
    <p:sldId id="308" r:id="rId14"/>
    <p:sldId id="321" r:id="rId15"/>
    <p:sldId id="326" r:id="rId16"/>
    <p:sldId id="319" r:id="rId17"/>
    <p:sldId id="279" r:id="rId18"/>
  </p:sldIdLst>
  <p:sldSz cx="9144000" cy="5143500" type="screen16x9"/>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BCF6"/>
    <a:srgbClr val="0000FF"/>
    <a:srgbClr val="E0F27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30" d="100"/>
          <a:sy n="130" d="100"/>
        </p:scale>
        <p:origin x="-1074" y="-348"/>
      </p:cViewPr>
      <p:guideLst>
        <p:guide orient="horz" pos="1620"/>
        <p:guide pos="2928"/>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Tx/>
              <a:buNone/>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Tx/>
              <a:buNone/>
              <a:defRPr sz="1200"/>
            </a:lvl1pPr>
          </a:lstStyle>
          <a:p>
            <a:pPr>
              <a:defRPr/>
            </a:pPr>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10245" name="备注占位符 4"/>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Tx/>
              <a:buNone/>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81E0CE5-CAC2-4371-B9CF-3015C6491DA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首页">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课堂导入">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知识讲解">
    <p:spTree>
      <p:nvGrpSpPr>
        <p:cNvPr id="1" name=""/>
        <p:cNvGrpSpPr/>
        <p:nvPr/>
      </p:nvGrpSpPr>
      <p:grpSpPr>
        <a:xfrm>
          <a:off x="0" y="0"/>
          <a:ext cx="0" cy="0"/>
          <a:chOff x="0" y="0"/>
          <a:chExt cx="0" cy="0"/>
        </a:xfrm>
      </p:grpSpPr>
      <p:pic>
        <p:nvPicPr>
          <p:cNvPr id="2" name="图片 3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课堂小结">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课后作业">
    <p:spTree>
      <p:nvGrpSpPr>
        <p:cNvPr id="1" name=""/>
        <p:cNvGrpSpPr/>
        <p:nvPr/>
      </p:nvGrpSpPr>
      <p:grpSpPr>
        <a:xfrm>
          <a:off x="0" y="0"/>
          <a:ext cx="0" cy="0"/>
          <a:chOff x="0" y="0"/>
          <a:chExt cx="0" cy="0"/>
        </a:xfrm>
      </p:grpSpPr>
      <p:pic>
        <p:nvPicPr>
          <p:cNvPr id="2" name="图片 20" descr="课后作业（A）.png"/>
          <p:cNvPicPr>
            <a:picLocks noChangeAspect="1" noChangeArrowheads="1"/>
          </p:cNvPicPr>
          <p:nvPr userDrawn="1"/>
        </p:nvPicPr>
        <p:blipFill>
          <a:blip r:embed="rId2" cstate="email">
            <a:duotone>
              <a:prstClr val="black"/>
              <a:schemeClr val="accent2">
                <a:tint val="45000"/>
                <a:satMod val="400000"/>
              </a:schemeClr>
            </a:duotone>
          </a:blip>
          <a:srcRect r="33147"/>
          <a:stretch>
            <a:fillRect/>
          </a:stretch>
        </p:blipFill>
        <p:spPr bwMode="auto">
          <a:xfrm>
            <a:off x="3286125" y="9525"/>
            <a:ext cx="26638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3" name="Picture 2" descr="C:\Users\Administrator\Desktop\图片\08582ba9e289685.jpg"/>
          <p:cNvPicPr>
            <a:picLocks noChangeAspect="1" noChangeArrowheads="1"/>
          </p:cNvPicPr>
          <p:nvPr userDrawn="1"/>
        </p:nvPicPr>
        <p:blipFill>
          <a:blip r:embed="rId2" cstate="email">
            <a:clrChange>
              <a:clrFrom>
                <a:srgbClr val="F5F5F5"/>
              </a:clrFrom>
              <a:clrTo>
                <a:srgbClr val="F5F5F5">
                  <a:alpha val="0"/>
                </a:srgbClr>
              </a:clrTo>
            </a:clrChange>
          </a:blip>
          <a:srcRect/>
          <a:stretch>
            <a:fillRect/>
          </a:stretch>
        </p:blipFill>
        <p:spPr bwMode="auto">
          <a:xfrm>
            <a:off x="7013575" y="-12700"/>
            <a:ext cx="2130425"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U7%20Task%20A&#35838;&#25991;&#26391;&#35835;.mp4" TargetMode="External"/><Relationship Id="rId2" Type="http://schemas.openxmlformats.org/officeDocument/2006/relationships/image" Target="../media/image14.png"/><Relationship Id="rId1" Type="http://schemas.openxmlformats.org/officeDocument/2006/relationships/slideLayout" Target="../slideLayouts/slideLayout8.xml"/><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6"/>
          <p:cNvSpPr txBox="1">
            <a:spLocks noChangeArrowheads="1"/>
          </p:cNvSpPr>
          <p:nvPr/>
        </p:nvSpPr>
        <p:spPr bwMode="auto">
          <a:xfrm>
            <a:off x="0" y="971592"/>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buFontTx/>
              <a:buNone/>
              <a:defRPr/>
            </a:pPr>
            <a:r>
              <a:rPr lang="en-US" altLang="zh-CN" sz="4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a:t>
            </a:r>
            <a:r>
              <a:rPr lang="en-US" altLang="zh-CN" sz="48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Unit </a:t>
            </a:r>
            <a:r>
              <a:rPr lang="en-US" altLang="zh-CN" sz="48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7</a:t>
            </a:r>
            <a:r>
              <a:rPr lang="zh-CN" altLang="en-US" sz="48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a:t>
            </a:r>
            <a:r>
              <a:rPr lang="en-US" altLang="zh-CN" sz="48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Seasons</a:t>
            </a:r>
            <a:endPar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a:p>
            <a:pPr algn="ctr">
              <a:lnSpc>
                <a:spcPct val="150000"/>
              </a:lnSpc>
              <a:buFontTx/>
              <a:buNone/>
              <a:defRPr/>
            </a:pPr>
            <a:r>
              <a:rPr kumimoji="0" lang="zh-CN" altLang="en-US"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第</a:t>
            </a:r>
            <a:r>
              <a:rPr kumimoji="0" lang="en-US" altLang="zh-CN"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6</a:t>
            </a:r>
            <a:r>
              <a:rPr kumimoji="0" lang="zh-CN" altLang="en-US"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课时</a:t>
            </a:r>
            <a:endParaRPr kumimoji="0" lang="zh-CN" altLang="en-US"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p:txBody>
      </p:sp>
      <p:sp>
        <p:nvSpPr>
          <p:cNvPr id="4" name="矩形 3"/>
          <p:cNvSpPr/>
          <p:nvPr/>
        </p:nvSpPr>
        <p:spPr>
          <a:xfrm>
            <a:off x="10937" y="4019512"/>
            <a:ext cx="9133063"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230313" y="1047750"/>
            <a:ext cx="701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    throw sb. sth.</a:t>
            </a:r>
          </a:p>
          <a:p>
            <a:pPr>
              <a:lnSpc>
                <a:spcPct val="150000"/>
              </a:lnSpc>
            </a:pP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throw sth. to sb. </a:t>
            </a:r>
            <a:r>
              <a:rPr lang="zh-CN" altLang="en-US" sz="2400" b="1">
                <a:latin typeface="Times New Roman" panose="02020603050405020304" pitchFamily="18" charset="0"/>
                <a:ea typeface="黑体" panose="02010609060101010101" pitchFamily="49" charset="-122"/>
              </a:rPr>
              <a:t>扔某物给某人</a:t>
            </a:r>
          </a:p>
          <a:p>
            <a:pPr>
              <a:lnSpc>
                <a:spcPct val="150000"/>
              </a:lnSpc>
            </a:pPr>
            <a:r>
              <a:rPr lang="en-US" altLang="zh-CN" sz="2400" b="1">
                <a:latin typeface="Times New Roman" panose="02020603050405020304" pitchFamily="18" charset="0"/>
                <a:ea typeface="黑体" panose="02010609060101010101" pitchFamily="49" charset="-122"/>
              </a:rPr>
              <a:t>throw sth. at sb. </a:t>
            </a:r>
            <a:r>
              <a:rPr lang="zh-CN" altLang="en-US" sz="2400" b="1">
                <a:latin typeface="Times New Roman" panose="02020603050405020304" pitchFamily="18" charset="0"/>
                <a:ea typeface="黑体" panose="02010609060101010101" pitchFamily="49" charset="-122"/>
              </a:rPr>
              <a:t>向某人扔</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掷某物 </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有目的或目标，带有感情色彩</a:t>
            </a:r>
            <a:r>
              <a:rPr lang="en-US" altLang="zh-CN" sz="2400" b="1">
                <a:latin typeface="Times New Roman" panose="02020603050405020304" pitchFamily="18" charset="0"/>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5800" y="909638"/>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1506" name="TextBox 39"/>
          <p:cNvSpPr txBox="1">
            <a:spLocks noChangeArrowheads="1"/>
          </p:cNvSpPr>
          <p:nvPr/>
        </p:nvSpPr>
        <p:spPr bwMode="auto">
          <a:xfrm>
            <a:off x="2473325" y="8953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everywhere /'evriweə(r)/ </a:t>
            </a:r>
            <a:r>
              <a:rPr lang="en-US" altLang="zh-CN" sz="2400" b="1" i="1">
                <a:latin typeface="Times New Roman" panose="02020603050405020304" pitchFamily="18" charset="0"/>
                <a:ea typeface="黑体" panose="02010609060101010101" pitchFamily="49" charset="-122"/>
              </a:rPr>
              <a:t>adv.</a:t>
            </a:r>
            <a:r>
              <a:rPr lang="zh-CN" altLang="en-US" sz="2400" b="1">
                <a:latin typeface="Times New Roman" panose="02020603050405020304" pitchFamily="18" charset="0"/>
                <a:ea typeface="黑体" panose="02010609060101010101" pitchFamily="49" charset="-122"/>
              </a:rPr>
              <a:t>到处</a:t>
            </a:r>
          </a:p>
        </p:txBody>
      </p:sp>
      <p:sp>
        <p:nvSpPr>
          <p:cNvPr id="21507" name="AutoShape 2"/>
          <p:cNvSpPr>
            <a:spLocks noChangeArrowheads="1"/>
          </p:cNvSpPr>
          <p:nvPr/>
        </p:nvSpPr>
        <p:spPr bwMode="auto">
          <a:xfrm flipH="1">
            <a:off x="685800" y="989013"/>
            <a:ext cx="1450975" cy="379412"/>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1508" name="文本框 24"/>
          <p:cNvSpPr txBox="1">
            <a:spLocks noChangeArrowheads="1"/>
          </p:cNvSpPr>
          <p:nvPr/>
        </p:nvSpPr>
        <p:spPr bwMode="auto">
          <a:xfrm>
            <a:off x="787400" y="9445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1949450" y="9874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4</a:t>
            </a:r>
            <a:endParaRPr kumimoji="1" lang="zh-CN" altLang="en-US" sz="2400" b="1" dirty="0">
              <a:latin typeface="黑体" panose="02010609060101010101" pitchFamily="49" charset="-122"/>
              <a:ea typeface="黑体" panose="02010609060101010101" pitchFamily="49" charset="-122"/>
            </a:endParaRPr>
          </a:p>
        </p:txBody>
      </p:sp>
      <p:sp>
        <p:nvSpPr>
          <p:cNvPr id="7" name="矩形 9"/>
          <p:cNvSpPr>
            <a:spLocks noChangeArrowheads="1"/>
          </p:cNvSpPr>
          <p:nvPr/>
        </p:nvSpPr>
        <p:spPr bwMode="auto">
          <a:xfrm>
            <a:off x="1219200" y="1504950"/>
            <a:ext cx="6934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 eg: I've looked everywhere.</a:t>
            </a:r>
          </a:p>
          <a:p>
            <a:pPr>
              <a:lnSpc>
                <a:spcPct val="150000"/>
              </a:lnSpc>
            </a:pPr>
            <a:r>
              <a:rPr lang="zh-CN" altLang="en-US" sz="2400" b="1">
                <a:latin typeface="Times New Roman" panose="02020603050405020304" pitchFamily="18" charset="0"/>
                <a:ea typeface="黑体" panose="02010609060101010101" pitchFamily="49" charset="-122"/>
              </a:rPr>
              <a:t>      我各处都看过了。</a:t>
            </a:r>
          </a:p>
        </p:txBody>
      </p:sp>
      <p:sp>
        <p:nvSpPr>
          <p:cNvPr id="8" name="矩形 9"/>
          <p:cNvSpPr>
            <a:spLocks noChangeArrowheads="1"/>
          </p:cNvSpPr>
          <p:nvPr/>
        </p:nvSpPr>
        <p:spPr bwMode="auto">
          <a:xfrm>
            <a:off x="1616075" y="2716213"/>
            <a:ext cx="6613525"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somewhere </a:t>
            </a:r>
            <a:r>
              <a:rPr lang="zh-CN" altLang="en-US" sz="2400" b="1">
                <a:latin typeface="Times New Roman" panose="02020603050405020304" pitchFamily="18" charset="0"/>
                <a:ea typeface="黑体" panose="02010609060101010101" pitchFamily="49" charset="-122"/>
              </a:rPr>
              <a:t>在某处；</a:t>
            </a:r>
            <a:r>
              <a:rPr lang="en-US" altLang="zh-CN" sz="2400" b="1">
                <a:latin typeface="Times New Roman" panose="02020603050405020304" pitchFamily="18" charset="0"/>
                <a:ea typeface="黑体" panose="02010609060101010101" pitchFamily="49" charset="-122"/>
              </a:rPr>
              <a:t>anywhere </a:t>
            </a:r>
            <a:r>
              <a:rPr lang="zh-CN" altLang="en-US" sz="2400" b="1">
                <a:latin typeface="Times New Roman" panose="02020603050405020304" pitchFamily="18" charset="0"/>
                <a:ea typeface="黑体" panose="02010609060101010101" pitchFamily="49" charset="-122"/>
              </a:rPr>
              <a:t>在任何地方</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用于否定句和疑问句中时，代替</a:t>
            </a:r>
            <a:r>
              <a:rPr lang="en-US" altLang="zh-CN" sz="2400" b="1">
                <a:latin typeface="Times New Roman" panose="02020603050405020304" pitchFamily="18" charset="0"/>
                <a:ea typeface="黑体" panose="02010609060101010101" pitchFamily="49" charset="-122"/>
              </a:rPr>
              <a:t>somewhere); nowhere</a:t>
            </a:r>
            <a:r>
              <a:rPr lang="zh-CN" altLang="en-US" sz="2400" b="1">
                <a:latin typeface="Times New Roman" panose="02020603050405020304" pitchFamily="18" charset="0"/>
                <a:ea typeface="黑体" panose="02010609060101010101" pitchFamily="49" charset="-122"/>
              </a:rPr>
              <a:t>无处；哪里都不</a:t>
            </a:r>
          </a:p>
        </p:txBody>
      </p:sp>
      <p:sp>
        <p:nvSpPr>
          <p:cNvPr id="21512" name="矩形 9"/>
          <p:cNvSpPr>
            <a:spLocks noChangeArrowheads="1"/>
          </p:cNvSpPr>
          <p:nvPr/>
        </p:nvSpPr>
        <p:spPr bwMode="auto">
          <a:xfrm>
            <a:off x="804863" y="2816225"/>
            <a:ext cx="79533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sz="2400" b="1">
                <a:solidFill>
                  <a:srgbClr val="0000FF"/>
                </a:solidFill>
                <a:latin typeface="宋体" panose="02010600030101010101" pitchFamily="2" charset="-122"/>
                <a:ea typeface="黑体" panose="02010609060101010101" pitchFamily="49" charset="-122"/>
              </a:rPr>
              <a:t>拓展</a:t>
            </a:r>
            <a:endParaRPr lang="zh-CN" sz="1200">
              <a:latin typeface="宋体" panose="02010600030101010101" pitchFamily="2" charset="-122"/>
            </a:endParaRPr>
          </a:p>
        </p:txBody>
      </p:sp>
      <p:pic>
        <p:nvPicPr>
          <p:cNvPr id="21513"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9"/>
          <p:cNvSpPr>
            <a:spLocks noChangeArrowheads="1"/>
          </p:cNvSpPr>
          <p:nvPr/>
        </p:nvSpPr>
        <p:spPr bwMode="auto">
          <a:xfrm>
            <a:off x="1371600" y="1352550"/>
            <a:ext cx="66135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I looked everywhere for my lost key.</a:t>
            </a:r>
          </a:p>
          <a:p>
            <a:pPr indent="4508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我到处寻找我丢失的钥匙。</a:t>
            </a:r>
          </a:p>
          <a:p>
            <a:pPr indent="4508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Let's go somewhere for supper.</a:t>
            </a:r>
          </a:p>
          <a:p>
            <a:pPr indent="4508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让我们去某个地方吃晚饭吧。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矩形 12"/>
          <p:cNvSpPr>
            <a:spLocks noChangeArrowheads="1"/>
          </p:cNvSpPr>
          <p:nvPr/>
        </p:nvSpPr>
        <p:spPr bwMode="auto">
          <a:xfrm>
            <a:off x="685800" y="1260475"/>
            <a:ext cx="79248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 1.Which is your favourite season?</a:t>
            </a:r>
          </a:p>
          <a:p>
            <a:pPr indent="273050"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_____________________________________________</a:t>
            </a:r>
          </a:p>
          <a:p>
            <a:pPr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 2.What is the weather like then?</a:t>
            </a:r>
          </a:p>
          <a:p>
            <a:pPr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    _____________________________________________</a:t>
            </a:r>
          </a:p>
          <a:p>
            <a:pPr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 3.What does your city look like then?</a:t>
            </a:r>
          </a:p>
          <a:p>
            <a:pPr indent="273050"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_____________________________________________</a:t>
            </a:r>
          </a:p>
        </p:txBody>
      </p:sp>
      <p:pic>
        <p:nvPicPr>
          <p:cNvPr id="23554"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矩形 12"/>
          <p:cNvSpPr>
            <a:spLocks noChangeArrowheads="1"/>
          </p:cNvSpPr>
          <p:nvPr/>
        </p:nvSpPr>
        <p:spPr bwMode="auto">
          <a:xfrm>
            <a:off x="533400" y="590550"/>
            <a:ext cx="807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gn="just">
              <a:lnSpc>
                <a:spcPct val="150000"/>
              </a:lnSpc>
            </a:pPr>
            <a:r>
              <a:rPr lang="en-US" altLang="zh-CN" sz="2400" b="1">
                <a:latin typeface="Times New Roman" panose="02020603050405020304" pitchFamily="18" charset="0"/>
              </a:rPr>
              <a:t>B)Answer the questions below about your favourite season.</a:t>
            </a:r>
            <a:endParaRPr lang="en-US" altLang="zh-CN" sz="2400" b="1">
              <a:latin typeface="Times New Roman" panose="02020603050405020304" pitchFamily="18" charset="0"/>
              <a:cs typeface="Times New Roman" panose="02020603050405020304" pitchFamily="18" charset="0"/>
            </a:endParaRPr>
          </a:p>
        </p:txBody>
      </p:sp>
      <p:pic>
        <p:nvPicPr>
          <p:cNvPr id="23556" name="图片 1"/>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矩形 12"/>
          <p:cNvSpPr>
            <a:spLocks noChangeArrowheads="1"/>
          </p:cNvSpPr>
          <p:nvPr/>
        </p:nvSpPr>
        <p:spPr bwMode="auto">
          <a:xfrm>
            <a:off x="685800" y="819150"/>
            <a:ext cx="7924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4.Why do you like this season?</a:t>
            </a:r>
          </a:p>
          <a:p>
            <a:pPr indent="273050"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_____________________________________________</a:t>
            </a:r>
          </a:p>
          <a:p>
            <a:pPr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 5.What activities do people enjoy doing in this season?</a:t>
            </a:r>
          </a:p>
          <a:p>
            <a:pPr indent="273050" algn="just">
              <a:lnSpc>
                <a:spcPct val="150000"/>
              </a:lnSpc>
              <a:buFontTx/>
              <a:buNone/>
              <a:defRPr/>
            </a:pPr>
            <a:r>
              <a:rPr lang="en-US" altLang="zh-CN" sz="2200" dirty="0">
                <a:latin typeface="Times New Roman" panose="02020603050405020304" pitchFamily="18" charset="0"/>
                <a:cs typeface="Times New Roman" panose="02020603050405020304" pitchFamily="18" charset="0"/>
              </a:rPr>
              <a:t>__________________________________________</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1"/>
          <p:cNvSpPr>
            <a:spLocks noChangeArrowheads="1"/>
          </p:cNvSpPr>
          <p:nvPr/>
        </p:nvSpPr>
        <p:spPr bwMode="auto">
          <a:xfrm>
            <a:off x="609600" y="650875"/>
            <a:ext cx="78486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35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根据首字母提示完成短文</a:t>
            </a:r>
          </a:p>
          <a:p>
            <a:pPr indent="450850" algn="just">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There are four s________  in a year—spring, summer, autumn and winter. The weather in spring is nice. A windy day is p________  for flying a kite. You can see bees and butterflies play a_______  flowers. They h______ themselves away when the April showers come. People often have sweet m________ of summer days. They can go swimming and eat ice cream. They can also play by quiet s________  or under </a:t>
            </a:r>
          </a:p>
        </p:txBody>
      </p:sp>
      <p:sp>
        <p:nvSpPr>
          <p:cNvPr id="2" name="矩形 1"/>
          <p:cNvSpPr>
            <a:spLocks noChangeArrowheads="1"/>
          </p:cNvSpPr>
          <p:nvPr/>
        </p:nvSpPr>
        <p:spPr bwMode="auto">
          <a:xfrm>
            <a:off x="3232150" y="1223963"/>
            <a:ext cx="1041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easons</a:t>
            </a:r>
            <a:endParaRPr lang="zh-CN" altLang="en-US"/>
          </a:p>
        </p:txBody>
      </p:sp>
      <p:sp>
        <p:nvSpPr>
          <p:cNvPr id="12" name="矩形 11"/>
          <p:cNvSpPr>
            <a:spLocks noChangeArrowheads="1"/>
          </p:cNvSpPr>
          <p:nvPr/>
        </p:nvSpPr>
        <p:spPr bwMode="auto">
          <a:xfrm>
            <a:off x="1143000" y="2217738"/>
            <a:ext cx="935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erfect</a:t>
            </a:r>
            <a:endParaRPr lang="zh-CN" altLang="en-US"/>
          </a:p>
        </p:txBody>
      </p:sp>
      <p:sp>
        <p:nvSpPr>
          <p:cNvPr id="13" name="矩形 12"/>
          <p:cNvSpPr>
            <a:spLocks noChangeArrowheads="1"/>
          </p:cNvSpPr>
          <p:nvPr/>
        </p:nvSpPr>
        <p:spPr bwMode="auto">
          <a:xfrm>
            <a:off x="2708275" y="2706688"/>
            <a:ext cx="919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mong</a:t>
            </a:r>
            <a:endParaRPr lang="zh-CN" altLang="en-US"/>
          </a:p>
        </p:txBody>
      </p:sp>
      <p:sp>
        <p:nvSpPr>
          <p:cNvPr id="14" name="矩形 13"/>
          <p:cNvSpPr>
            <a:spLocks noChangeArrowheads="1"/>
          </p:cNvSpPr>
          <p:nvPr/>
        </p:nvSpPr>
        <p:spPr bwMode="auto">
          <a:xfrm>
            <a:off x="5916613" y="2706688"/>
            <a:ext cx="577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ide</a:t>
            </a:r>
            <a:endParaRPr lang="zh-CN" altLang="en-US"/>
          </a:p>
        </p:txBody>
      </p:sp>
      <p:sp>
        <p:nvSpPr>
          <p:cNvPr id="15" name="矩形 14"/>
          <p:cNvSpPr>
            <a:spLocks noChangeArrowheads="1"/>
          </p:cNvSpPr>
          <p:nvPr/>
        </p:nvSpPr>
        <p:spPr bwMode="auto">
          <a:xfrm>
            <a:off x="846138" y="3690938"/>
            <a:ext cx="12096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emories</a:t>
            </a:r>
            <a:endParaRPr lang="zh-CN" altLang="en-US"/>
          </a:p>
        </p:txBody>
      </p:sp>
      <p:sp>
        <p:nvSpPr>
          <p:cNvPr id="16" name="矩形 15"/>
          <p:cNvSpPr>
            <a:spLocks noChangeArrowheads="1"/>
          </p:cNvSpPr>
          <p:nvPr/>
        </p:nvSpPr>
        <p:spPr bwMode="auto">
          <a:xfrm>
            <a:off x="5492750" y="4197350"/>
            <a:ext cx="10842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treams</a:t>
            </a:r>
            <a:endParaRPr lang="zh-CN" altLang="en-US"/>
          </a:p>
        </p:txBody>
      </p:sp>
      <p:pic>
        <p:nvPicPr>
          <p:cNvPr id="25608" name="图片 16"/>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1"/>
          <p:cNvSpPr>
            <a:spLocks noChangeArrowheads="1"/>
          </p:cNvSpPr>
          <p:nvPr/>
        </p:nvSpPr>
        <p:spPr bwMode="auto">
          <a:xfrm>
            <a:off x="609600" y="900113"/>
            <a:ext cx="78486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5000"/>
              </a:lnSpc>
            </a:pPr>
            <a:r>
              <a:rPr lang="en-US" altLang="zh-CN" sz="2400" dirty="0">
                <a:latin typeface="Times New Roman" panose="02020603050405020304" pitchFamily="18" charset="0"/>
                <a:ea typeface="黑体" panose="02010609060101010101" pitchFamily="49" charset="-122"/>
              </a:rPr>
              <a:t>the s________  of trees. When autumn comes, the l________  turn brown and f______  in to piles upon the ground. Farmers are busy h________  crops. Winter is the coldest season of the year. White snow c________  the whole earth. And the temperature can d________  below zero.</a:t>
            </a:r>
          </a:p>
        </p:txBody>
      </p:sp>
      <p:sp>
        <p:nvSpPr>
          <p:cNvPr id="2" name="矩形 1"/>
          <p:cNvSpPr>
            <a:spLocks noChangeArrowheads="1"/>
          </p:cNvSpPr>
          <p:nvPr/>
        </p:nvSpPr>
        <p:spPr bwMode="auto">
          <a:xfrm>
            <a:off x="1219200" y="989013"/>
            <a:ext cx="8175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hade</a:t>
            </a:r>
            <a:endParaRPr lang="zh-CN" altLang="en-US"/>
          </a:p>
        </p:txBody>
      </p:sp>
      <p:sp>
        <p:nvSpPr>
          <p:cNvPr id="8" name="矩形 7"/>
          <p:cNvSpPr>
            <a:spLocks noChangeArrowheads="1"/>
          </p:cNvSpPr>
          <p:nvPr/>
        </p:nvSpPr>
        <p:spPr bwMode="auto">
          <a:xfrm>
            <a:off x="7075488" y="976313"/>
            <a:ext cx="884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eaves</a:t>
            </a:r>
            <a:endParaRPr lang="zh-CN" altLang="en-US"/>
          </a:p>
        </p:txBody>
      </p:sp>
      <p:sp>
        <p:nvSpPr>
          <p:cNvPr id="9" name="矩形 8"/>
          <p:cNvSpPr>
            <a:spLocks noChangeArrowheads="1"/>
          </p:cNvSpPr>
          <p:nvPr/>
        </p:nvSpPr>
        <p:spPr bwMode="auto">
          <a:xfrm>
            <a:off x="2714625" y="1489075"/>
            <a:ext cx="508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all</a:t>
            </a:r>
            <a:endParaRPr lang="zh-CN" altLang="en-US"/>
          </a:p>
        </p:txBody>
      </p:sp>
      <p:sp>
        <p:nvSpPr>
          <p:cNvPr id="10" name="矩形 9"/>
          <p:cNvSpPr>
            <a:spLocks noChangeArrowheads="1"/>
          </p:cNvSpPr>
          <p:nvPr/>
        </p:nvSpPr>
        <p:spPr bwMode="auto">
          <a:xfrm>
            <a:off x="1884363" y="1962150"/>
            <a:ext cx="13985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arvesting</a:t>
            </a:r>
            <a:endParaRPr lang="zh-CN" altLang="en-US"/>
          </a:p>
        </p:txBody>
      </p:sp>
      <p:sp>
        <p:nvSpPr>
          <p:cNvPr id="11" name="矩形 10"/>
          <p:cNvSpPr>
            <a:spLocks noChangeArrowheads="1"/>
          </p:cNvSpPr>
          <p:nvPr/>
        </p:nvSpPr>
        <p:spPr bwMode="auto">
          <a:xfrm>
            <a:off x="3270250" y="2455863"/>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overs</a:t>
            </a:r>
            <a:endParaRPr lang="zh-CN" altLang="en-US"/>
          </a:p>
        </p:txBody>
      </p:sp>
      <p:sp>
        <p:nvSpPr>
          <p:cNvPr id="19" name="矩形 18"/>
          <p:cNvSpPr>
            <a:spLocks noChangeArrowheads="1"/>
          </p:cNvSpPr>
          <p:nvPr/>
        </p:nvSpPr>
        <p:spPr bwMode="auto">
          <a:xfrm>
            <a:off x="2797175" y="2951163"/>
            <a:ext cx="641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rop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1066800" y="971550"/>
            <a:ext cx="71628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deep, land, throw, everywhere</a:t>
            </a:r>
          </a:p>
        </p:txBody>
      </p:sp>
      <p:pic>
        <p:nvPicPr>
          <p:cNvPr id="27650"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7" descr="http://img1.cache.netease.com/house/2012/2/9/201202090912534f02b.jpg"/>
          <p:cNvPicPr>
            <a:picLocks noChangeAspect="1" noChangeArrowheads="1"/>
          </p:cNvPicPr>
          <p:nvPr/>
        </p:nvPicPr>
        <p:blipFill>
          <a:blip r:embed="rId2" cstate="email"/>
          <a:srcRect/>
          <a:stretch>
            <a:fillRect/>
          </a:stretch>
        </p:blipFill>
        <p:spPr bwMode="auto">
          <a:xfrm>
            <a:off x="5283200" y="3160713"/>
            <a:ext cx="245427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0" name="Picture 9" descr="http://www.hlj.gov.cn/pic/0/10/16/57/10165775_544340.jpg"/>
          <p:cNvPicPr>
            <a:picLocks noChangeAspect="1" noChangeArrowheads="1"/>
          </p:cNvPicPr>
          <p:nvPr/>
        </p:nvPicPr>
        <p:blipFill>
          <a:blip r:embed="rId3" cstate="email"/>
          <a:srcRect/>
          <a:stretch>
            <a:fillRect/>
          </a:stretch>
        </p:blipFill>
        <p:spPr bwMode="auto">
          <a:xfrm>
            <a:off x="6157913" y="1404938"/>
            <a:ext cx="2284412"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11" descr="http://img.mp.itc.cn/upload/20170109/150ca59471914dc1aa84727017fcdd02_th.png"/>
          <p:cNvPicPr>
            <a:picLocks noChangeAspect="1" noChangeArrowheads="1"/>
          </p:cNvPicPr>
          <p:nvPr/>
        </p:nvPicPr>
        <p:blipFill>
          <a:blip r:embed="rId4" cstate="email"/>
          <a:srcRect/>
          <a:stretch>
            <a:fillRect/>
          </a:stretch>
        </p:blipFill>
        <p:spPr bwMode="auto">
          <a:xfrm>
            <a:off x="838200" y="1374775"/>
            <a:ext cx="2219325"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13" descr="http://www.eedu.org.cn/travel/uploadfiles/200912/20091221154833252.jpg"/>
          <p:cNvPicPr>
            <a:picLocks noChangeAspect="1" noChangeArrowheads="1"/>
          </p:cNvPicPr>
          <p:nvPr/>
        </p:nvPicPr>
        <p:blipFill>
          <a:blip r:embed="rId5" cstate="email"/>
          <a:srcRect/>
          <a:stretch>
            <a:fillRect/>
          </a:stretch>
        </p:blipFill>
        <p:spPr bwMode="auto">
          <a:xfrm>
            <a:off x="1203325" y="3103563"/>
            <a:ext cx="277018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7" descr="http://images.3158.cn/data/attachment/shanghai/article/2017/01/03/1c200d5f70b0213a8f4bbcacb4c81c83.jpg"/>
          <p:cNvPicPr>
            <a:picLocks noChangeAspect="1" noChangeArrowheads="1"/>
          </p:cNvPicPr>
          <p:nvPr/>
        </p:nvPicPr>
        <p:blipFill>
          <a:blip r:embed="rId6" cstate="email"/>
          <a:srcRect/>
          <a:stretch>
            <a:fillRect/>
          </a:stretch>
        </p:blipFill>
        <p:spPr bwMode="auto">
          <a:xfrm>
            <a:off x="3557588" y="1404938"/>
            <a:ext cx="19939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矩形 1"/>
          <p:cNvSpPr>
            <a:spLocks noChangeArrowheads="1"/>
          </p:cNvSpPr>
          <p:nvPr/>
        </p:nvSpPr>
        <p:spPr bwMode="auto">
          <a:xfrm>
            <a:off x="1217613" y="752475"/>
            <a:ext cx="6859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dirty="0">
                <a:latin typeface="Times New Roman" panose="02020603050405020304" pitchFamily="18" charset="0"/>
                <a:ea typeface="黑体" panose="02010609060101010101" pitchFamily="49" charset="-122"/>
              </a:rPr>
              <a:t>Harbin International Ice and Snow Festival</a:t>
            </a: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TextBox 3"/>
          <p:cNvSpPr txBox="1">
            <a:spLocks noChangeArrowheads="1"/>
          </p:cNvSpPr>
          <p:nvPr/>
        </p:nvSpPr>
        <p:spPr bwMode="auto">
          <a:xfrm>
            <a:off x="533400" y="514350"/>
            <a:ext cx="487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400" b="1" dirty="0">
                <a:solidFill>
                  <a:srgbClr val="0070C0"/>
                </a:solidFill>
                <a:latin typeface="Times New Roman" panose="02020603050405020304" pitchFamily="18" charset="0"/>
              </a:rPr>
              <a:t>Task</a:t>
            </a:r>
            <a:endParaRPr lang="en-US" altLang="zh-CN" sz="2400" b="1" dirty="0">
              <a:solidFill>
                <a:srgbClr val="0070C0"/>
              </a:solidFill>
              <a:latin typeface="Times New Roman" panose="02020603050405020304" pitchFamily="18" charset="0"/>
              <a:cs typeface="Times New Roman" panose="02020603050405020304" pitchFamily="18" charset="0"/>
            </a:endParaRPr>
          </a:p>
        </p:txBody>
      </p:sp>
      <p:sp>
        <p:nvSpPr>
          <p:cNvPr id="13315" name="TextBox 3"/>
          <p:cNvSpPr txBox="1">
            <a:spLocks noChangeArrowheads="1"/>
          </p:cNvSpPr>
          <p:nvPr/>
        </p:nvSpPr>
        <p:spPr bwMode="auto">
          <a:xfrm>
            <a:off x="503238" y="1017588"/>
            <a:ext cx="81835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5305" indent="-53530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10000"/>
              </a:lnSpc>
            </a:pPr>
            <a:r>
              <a:rPr lang="en-US" altLang="zh-CN" sz="2400" b="1" dirty="0">
                <a:latin typeface="Times New Roman" panose="02020603050405020304" pitchFamily="18" charset="0"/>
              </a:rPr>
              <a:t>A)Simon is reading an article about the winter in Harbin on the Internet.</a:t>
            </a:r>
            <a:endParaRPr lang="en-US" altLang="zh-CN" sz="2400" b="1" dirty="0">
              <a:latin typeface="Times New Roman" panose="02020603050405020304" pitchFamily="18" charset="0"/>
              <a:cs typeface="Times New Roman" panose="02020603050405020304" pitchFamily="18" charset="0"/>
            </a:endParaRPr>
          </a:p>
        </p:txBody>
      </p:sp>
      <p:sp>
        <p:nvSpPr>
          <p:cNvPr id="7" name="TextBox 3"/>
          <p:cNvSpPr txBox="1">
            <a:spLocks noChangeArrowheads="1"/>
          </p:cNvSpPr>
          <p:nvPr/>
        </p:nvSpPr>
        <p:spPr bwMode="auto">
          <a:xfrm>
            <a:off x="685800" y="1581150"/>
            <a:ext cx="7929563" cy="306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5305" indent="-53530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defRPr/>
            </a:pPr>
            <a:r>
              <a:rPr lang="en-US" altLang="zh-CN" sz="2300" b="1" dirty="0" smtClean="0">
                <a:latin typeface="Times New Roman" panose="02020603050405020304" pitchFamily="18" charset="0"/>
                <a:cs typeface="Times New Roman" panose="02020603050405020304" pitchFamily="18" charset="0"/>
              </a:rPr>
              <a:t>I love winter</a:t>
            </a:r>
          </a:p>
          <a:p>
            <a:pPr marL="0" indent="535305" algn="just" eaLnBrk="1" hangingPunct="1">
              <a:lnSpc>
                <a:spcPct val="120000"/>
              </a:lnSpc>
              <a:buFontTx/>
              <a:buNone/>
              <a:defRPr/>
            </a:pPr>
            <a:r>
              <a:rPr lang="en-US" altLang="zh-CN" sz="2300" dirty="0" smtClean="0">
                <a:latin typeface="Times New Roman" panose="02020603050405020304" pitchFamily="18" charset="0"/>
                <a:cs typeface="Times New Roman" panose="02020603050405020304" pitchFamily="18" charset="0"/>
              </a:rPr>
              <a:t>Winter is my favourite season. It is very cold and everyone has to wear thick warm clothes, but I always enjoy the winter here in Harbin.</a:t>
            </a:r>
          </a:p>
          <a:p>
            <a:pPr marL="0" indent="535305" algn="just" eaLnBrk="1" hangingPunct="1">
              <a:lnSpc>
                <a:spcPct val="120000"/>
              </a:lnSpc>
              <a:buFontTx/>
              <a:buNone/>
              <a:defRPr/>
            </a:pPr>
            <a:r>
              <a:rPr lang="zh-CN" altLang="en-US" sz="2300" dirty="0" smtClean="0">
                <a:latin typeface="Times New Roman" panose="02020603050405020304" pitchFamily="18" charset="0"/>
                <a:cs typeface="Times New Roman" panose="02020603050405020304" pitchFamily="18" charset="0"/>
              </a:rPr>
              <a:t>　</a:t>
            </a:r>
            <a:r>
              <a:rPr lang="en-US" altLang="zh-CN" sz="2300" dirty="0" smtClean="0">
                <a:latin typeface="Times New Roman" panose="02020603050405020304" pitchFamily="18" charset="0"/>
                <a:cs typeface="Times New Roman" panose="02020603050405020304" pitchFamily="18" charset="0"/>
              </a:rPr>
              <a:t>The temperature is usually below zero and it is often snowy. Everything is covered in deep white snow, and the lakes and rivers are frozen. During this season, you cannot see beautiful</a:t>
            </a:r>
          </a:p>
        </p:txBody>
      </p:sp>
      <p:pic>
        <p:nvPicPr>
          <p:cNvPr id="13317" name="Picture 2">
            <a:hlinkClick r:id="rId3" action="ppaction://hlinkfile"/>
          </p:cNvPr>
          <p:cNvPicPr>
            <a:picLocks noChangeAspect="1" noChangeArrowheads="1"/>
          </p:cNvPicPr>
          <p:nvPr/>
        </p:nvPicPr>
        <p:blipFill>
          <a:blip r:embed="rId4" cstate="email"/>
          <a:srcRect/>
          <a:stretch>
            <a:fillRect/>
          </a:stretch>
        </p:blipFill>
        <p:spPr bwMode="auto">
          <a:xfrm>
            <a:off x="6792913" y="1466850"/>
            <a:ext cx="15144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图片 1"/>
          <p:cNvPicPr>
            <a:picLocks noChangeAspect="1" noChangeArrowheads="1"/>
          </p:cNvPicPr>
          <p:nvPr/>
        </p:nvPicPr>
        <p:blipFill>
          <a:blip r:embed="rId5"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3"/>
          <p:cNvSpPr txBox="1">
            <a:spLocks noChangeArrowheads="1"/>
          </p:cNvSpPr>
          <p:nvPr/>
        </p:nvSpPr>
        <p:spPr bwMode="auto">
          <a:xfrm>
            <a:off x="757238" y="742950"/>
            <a:ext cx="7777162" cy="386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5305" indent="-53530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gn="just" eaLnBrk="1" hangingPunct="1">
              <a:lnSpc>
                <a:spcPct val="135000"/>
              </a:lnSpc>
              <a:buFontTx/>
              <a:buNone/>
              <a:defRPr/>
            </a:pPr>
            <a:r>
              <a:rPr lang="en-US" altLang="zh-CN" sz="2300" dirty="0" smtClean="0">
                <a:latin typeface="Times New Roman" panose="02020603050405020304" pitchFamily="18" charset="0"/>
                <a:cs typeface="Times New Roman" panose="02020603050405020304" pitchFamily="18" charset="0"/>
              </a:rPr>
              <a:t>flowers or green trees, but the land is quiet and beautiful.</a:t>
            </a:r>
          </a:p>
          <a:p>
            <a:pPr marL="0" indent="535305" algn="just" eaLnBrk="1" hangingPunct="1">
              <a:lnSpc>
                <a:spcPct val="135000"/>
              </a:lnSpc>
              <a:buFontTx/>
              <a:buNone/>
              <a:defRPr/>
            </a:pPr>
            <a:r>
              <a:rPr lang="en-US" altLang="zh-CN" sz="2300" dirty="0" smtClean="0">
                <a:latin typeface="Times New Roman" panose="02020603050405020304" pitchFamily="18" charset="0"/>
                <a:cs typeface="Times New Roman" panose="02020603050405020304" pitchFamily="18" charset="0"/>
              </a:rPr>
              <a:t>My friends and I love playing outside in winter. It is exciting to have big snowball fights. We throw snowballs at each other, screaming and laughing. We also make snowmen and use carrots for their noses. They look funny. Moreover, I enjoy the Ice Festival each year. There are beautiful ice lanterns everywhere. It is really wonderful.</a:t>
            </a:r>
          </a:p>
          <a:p>
            <a:pPr marL="0" indent="535305" algn="just" eaLnBrk="1" hangingPunct="1">
              <a:lnSpc>
                <a:spcPct val="135000"/>
              </a:lnSpc>
              <a:buFontTx/>
              <a:buNone/>
              <a:defRPr/>
            </a:pPr>
            <a:r>
              <a:rPr lang="en-US" altLang="zh-CN" sz="2300" dirty="0" smtClean="0">
                <a:latin typeface="Times New Roman" panose="02020603050405020304" pitchFamily="18" charset="0"/>
                <a:cs typeface="Times New Roman" panose="02020603050405020304" pitchFamily="18" charset="0"/>
              </a:rPr>
              <a:t>Winter is great!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Box 3"/>
          <p:cNvSpPr txBox="1">
            <a:spLocks noChangeArrowheads="1"/>
          </p:cNvSpPr>
          <p:nvPr/>
        </p:nvSpPr>
        <p:spPr bwMode="auto">
          <a:xfrm>
            <a:off x="1419225" y="779463"/>
            <a:ext cx="6505575" cy="38322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5305" indent="-53530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40000"/>
              </a:lnSpc>
            </a:pPr>
            <a:r>
              <a:rPr lang="en-US" altLang="zh-CN" sz="2200" b="1" dirty="0">
                <a:latin typeface="Times New Roman" panose="02020603050405020304" pitchFamily="18" charset="0"/>
              </a:rPr>
              <a:t> Useful expressions</a:t>
            </a:r>
          </a:p>
          <a:p>
            <a:pPr>
              <a:lnSpc>
                <a:spcPct val="140000"/>
              </a:lnSpc>
            </a:pPr>
            <a:r>
              <a:rPr lang="en-US" altLang="zh-CN" sz="2200" b="1" dirty="0">
                <a:latin typeface="Times New Roman" panose="02020603050405020304" pitchFamily="18" charset="0"/>
              </a:rPr>
              <a:t>... is my </a:t>
            </a:r>
            <a:r>
              <a:rPr lang="en-US" altLang="zh-CN" sz="2200" b="1" dirty="0" err="1">
                <a:latin typeface="Times New Roman" panose="02020603050405020304" pitchFamily="18" charset="0"/>
              </a:rPr>
              <a:t>favourite</a:t>
            </a:r>
            <a:r>
              <a:rPr lang="en-US" altLang="zh-CN" sz="2200" b="1" dirty="0">
                <a:latin typeface="Times New Roman" panose="02020603050405020304" pitchFamily="18" charset="0"/>
              </a:rPr>
              <a:t> season.</a:t>
            </a:r>
          </a:p>
          <a:p>
            <a:pPr>
              <a:lnSpc>
                <a:spcPct val="140000"/>
              </a:lnSpc>
            </a:pPr>
            <a:r>
              <a:rPr lang="en-US" altLang="zh-CN" sz="2200" b="1" dirty="0">
                <a:latin typeface="Times New Roman" panose="02020603050405020304" pitchFamily="18" charset="0"/>
              </a:rPr>
              <a:t> I always enjoy....</a:t>
            </a:r>
          </a:p>
          <a:p>
            <a:pPr>
              <a:lnSpc>
                <a:spcPct val="140000"/>
              </a:lnSpc>
            </a:pPr>
            <a:r>
              <a:rPr lang="en-US" altLang="zh-CN" sz="2200" b="1" dirty="0">
                <a:latin typeface="Times New Roman" panose="02020603050405020304" pitchFamily="18" charset="0"/>
              </a:rPr>
              <a:t> I love spring/summer/autumn/winter because....</a:t>
            </a:r>
          </a:p>
          <a:p>
            <a:pPr>
              <a:lnSpc>
                <a:spcPct val="140000"/>
              </a:lnSpc>
            </a:pPr>
            <a:r>
              <a:rPr lang="en-US" altLang="zh-CN" sz="2200" b="1" dirty="0">
                <a:latin typeface="Times New Roman" panose="02020603050405020304" pitchFamily="18" charset="0"/>
              </a:rPr>
              <a:t> The temperature is usually....</a:t>
            </a:r>
          </a:p>
          <a:p>
            <a:pPr>
              <a:lnSpc>
                <a:spcPct val="140000"/>
              </a:lnSpc>
            </a:pPr>
            <a:r>
              <a:rPr lang="en-US" altLang="zh-CN" sz="2200" b="1" dirty="0">
                <a:latin typeface="Times New Roman" panose="02020603050405020304" pitchFamily="18" charset="0"/>
              </a:rPr>
              <a:t> It is often sunny/windy/rainy....</a:t>
            </a:r>
          </a:p>
          <a:p>
            <a:pPr>
              <a:lnSpc>
                <a:spcPct val="140000"/>
              </a:lnSpc>
            </a:pPr>
            <a:r>
              <a:rPr lang="en-US" altLang="zh-CN" sz="2200" b="1" dirty="0">
                <a:latin typeface="Times New Roman" panose="02020603050405020304" pitchFamily="18" charset="0"/>
              </a:rPr>
              <a:t> During this season, you can/cannot....</a:t>
            </a:r>
          </a:p>
          <a:p>
            <a:pPr>
              <a:lnSpc>
                <a:spcPct val="140000"/>
              </a:lnSpc>
            </a:pPr>
            <a:r>
              <a:rPr lang="en-US" altLang="zh-CN" sz="2200" b="1" dirty="0">
                <a:latin typeface="Times New Roman" panose="02020603050405020304" pitchFamily="18" charset="0"/>
              </a:rPr>
              <a:t> My friends and I often....</a:t>
            </a:r>
            <a:endParaRPr lang="en-US" altLang="zh-CN" sz="2200" b="1" dirty="0">
              <a:latin typeface="Times New Roman" panose="02020603050405020304" pitchFamily="18" charset="0"/>
              <a:cs typeface="Times New Roman" panose="02020603050405020304" pitchFamily="18" charset="0"/>
            </a:endParaRPr>
          </a:p>
        </p:txBody>
      </p:sp>
      <p:pic>
        <p:nvPicPr>
          <p:cNvPr id="15363" name="图片 1"/>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844550"/>
            <a:ext cx="7385050" cy="53181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6386" name="TextBox 39"/>
          <p:cNvSpPr txBox="1">
            <a:spLocks noChangeArrowheads="1"/>
          </p:cNvSpPr>
          <p:nvPr/>
        </p:nvSpPr>
        <p:spPr bwMode="auto">
          <a:xfrm>
            <a:off x="2638425" y="8191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deep /</a:t>
            </a:r>
            <a:r>
              <a:rPr lang="en-US" altLang="zh-CN" sz="2400" b="1" dirty="0" err="1">
                <a:latin typeface="Times New Roman" panose="02020603050405020304" pitchFamily="18" charset="0"/>
                <a:ea typeface="黑体" panose="02010609060101010101" pitchFamily="49" charset="-122"/>
              </a:rPr>
              <a:t>diːp</a:t>
            </a:r>
            <a:r>
              <a:rPr lang="en-US" altLang="zh-CN" sz="2400" b="1" dirty="0">
                <a:latin typeface="Times New Roman" panose="02020603050405020304" pitchFamily="18" charset="0"/>
                <a:ea typeface="黑体" panose="02010609060101010101" pitchFamily="49" charset="-122"/>
              </a:rPr>
              <a:t>/ a</a:t>
            </a:r>
            <a:r>
              <a:rPr lang="en-US" altLang="zh-CN" sz="2400" b="1" i="1" dirty="0">
                <a:latin typeface="Times New Roman" panose="02020603050405020304" pitchFamily="18" charset="0"/>
                <a:ea typeface="黑体" panose="02010609060101010101" pitchFamily="49" charset="-122"/>
              </a:rPr>
              <a:t>dj. </a:t>
            </a:r>
            <a:r>
              <a:rPr lang="zh-CN" altLang="en-US" sz="2400" b="1" dirty="0">
                <a:latin typeface="Times New Roman" panose="02020603050405020304" pitchFamily="18" charset="0"/>
                <a:ea typeface="黑体" panose="02010609060101010101" pitchFamily="49" charset="-122"/>
              </a:rPr>
              <a:t>深的</a:t>
            </a:r>
          </a:p>
        </p:txBody>
      </p:sp>
      <p:sp>
        <p:nvSpPr>
          <p:cNvPr id="16387" name="AutoShape 2"/>
          <p:cNvSpPr>
            <a:spLocks noChangeArrowheads="1"/>
          </p:cNvSpPr>
          <p:nvPr/>
        </p:nvSpPr>
        <p:spPr bwMode="auto">
          <a:xfrm flipH="1">
            <a:off x="850900" y="9302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6388" name="文本框 24"/>
          <p:cNvSpPr txBox="1">
            <a:spLocks noChangeArrowheads="1"/>
          </p:cNvSpPr>
          <p:nvPr/>
        </p:nvSpPr>
        <p:spPr bwMode="auto">
          <a:xfrm>
            <a:off x="952500" y="8683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92233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447800" y="1504950"/>
            <a:ext cx="63960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   </a:t>
            </a: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The water is very deep.  </a:t>
            </a:r>
            <a:r>
              <a:rPr lang="zh-CN" altLang="en-US" sz="2400" b="1" dirty="0">
                <a:latin typeface="Times New Roman" panose="02020603050405020304" pitchFamily="18" charset="0"/>
                <a:ea typeface="黑体" panose="02010609060101010101" pitchFamily="49" charset="-122"/>
              </a:rPr>
              <a:t>水很深。</a:t>
            </a:r>
          </a:p>
        </p:txBody>
      </p:sp>
      <p:sp>
        <p:nvSpPr>
          <p:cNvPr id="13" name="矩形 9"/>
          <p:cNvSpPr>
            <a:spLocks noChangeArrowheads="1"/>
          </p:cNvSpPr>
          <p:nvPr/>
        </p:nvSpPr>
        <p:spPr bwMode="auto">
          <a:xfrm>
            <a:off x="1974850" y="2266950"/>
            <a:ext cx="64071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deep</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还可指“</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颜色</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深的；</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声音</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深沉的”。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 sea is deep blue.</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大海是深蓝色的。</a:t>
            </a:r>
            <a:endParaRPr lang="en-US"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indent="6286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Men usually have deep voices.</a:t>
            </a:r>
          </a:p>
          <a:p>
            <a:pPr indent="6286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男人通常有着低沉的嗓音。</a:t>
            </a:r>
          </a:p>
        </p:txBody>
      </p:sp>
      <p:sp>
        <p:nvSpPr>
          <p:cNvPr id="16392" name="TextBox 39"/>
          <p:cNvSpPr txBox="1">
            <a:spLocks noChangeArrowheads="1"/>
          </p:cNvSpPr>
          <p:nvPr/>
        </p:nvSpPr>
        <p:spPr bwMode="auto">
          <a:xfrm>
            <a:off x="898525" y="2371725"/>
            <a:ext cx="129540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9"/>
          <p:cNvSpPr>
            <a:spLocks noChangeArrowheads="1"/>
          </p:cNvSpPr>
          <p:nvPr/>
        </p:nvSpPr>
        <p:spPr bwMode="auto">
          <a:xfrm>
            <a:off x="1774825" y="865188"/>
            <a:ext cx="64071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deep</a:t>
            </a:r>
            <a:r>
              <a:rPr lang="zh-CN" altLang="en-US" sz="2400" b="1" dirty="0">
                <a:latin typeface="Times New Roman" panose="02020603050405020304" pitchFamily="18" charset="0"/>
                <a:ea typeface="黑体" panose="02010609060101010101" pitchFamily="49" charset="-122"/>
              </a:rPr>
              <a:t>还可作副词，意为“深深地；至深处”。</a:t>
            </a:r>
          </a:p>
          <a:p>
            <a:pPr>
              <a:lnSpc>
                <a:spcPct val="150000"/>
              </a:lnSpc>
            </a:pP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He often works deep into the night.</a:t>
            </a:r>
          </a:p>
          <a:p>
            <a:pPr>
              <a:lnSpc>
                <a:spcPct val="150000"/>
              </a:lnSpc>
            </a:pPr>
            <a:r>
              <a:rPr lang="zh-CN" altLang="en-US" sz="2400" b="1" dirty="0">
                <a:latin typeface="Times New Roman" panose="02020603050405020304" pitchFamily="18" charset="0"/>
                <a:ea typeface="黑体" panose="02010609060101010101" pitchFamily="49" charset="-122"/>
              </a:rPr>
              <a:t>      他常常工作到深夜。</a:t>
            </a:r>
          </a:p>
        </p:txBody>
      </p:sp>
      <p:sp>
        <p:nvSpPr>
          <p:cNvPr id="17410" name="TextBox 39"/>
          <p:cNvSpPr txBox="1">
            <a:spLocks noChangeArrowheads="1"/>
          </p:cNvSpPr>
          <p:nvPr/>
        </p:nvSpPr>
        <p:spPr bwMode="auto">
          <a:xfrm>
            <a:off x="685800" y="922338"/>
            <a:ext cx="1295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考向二</a:t>
            </a:r>
          </a:p>
        </p:txBody>
      </p:sp>
      <p:sp>
        <p:nvSpPr>
          <p:cNvPr id="4" name="矩形 9"/>
          <p:cNvSpPr>
            <a:spLocks noChangeArrowheads="1"/>
          </p:cNvSpPr>
          <p:nvPr/>
        </p:nvSpPr>
        <p:spPr bwMode="auto">
          <a:xfrm>
            <a:off x="1774825" y="2722563"/>
            <a:ext cx="67595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dirty="0">
                <a:latin typeface="Times New Roman" panose="02020603050405020304" pitchFamily="18" charset="0"/>
                <a:ea typeface="黑体" panose="02010609060101010101" pitchFamily="49" charset="-122"/>
              </a:rPr>
              <a:t>当</a:t>
            </a:r>
            <a:r>
              <a:rPr lang="en-US" altLang="zh-CN" sz="2400" b="1" dirty="0">
                <a:latin typeface="Times New Roman" panose="02020603050405020304" pitchFamily="18" charset="0"/>
                <a:ea typeface="黑体" panose="02010609060101010101" pitchFamily="49" charset="-122"/>
              </a:rPr>
              <a:t>deep</a:t>
            </a:r>
            <a:r>
              <a:rPr lang="zh-CN" altLang="en-US" sz="2400" b="1" dirty="0">
                <a:latin typeface="Times New Roman" panose="02020603050405020304" pitchFamily="18" charset="0"/>
                <a:ea typeface="黑体" panose="02010609060101010101" pitchFamily="49" charset="-122"/>
              </a:rPr>
              <a:t>和数词搭配表示“有</a:t>
            </a:r>
            <a:r>
              <a:rPr lang="en-US" altLang="zh-CN" sz="2400"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深的”时，</a:t>
            </a:r>
            <a:r>
              <a:rPr lang="en-US" altLang="zh-CN" sz="2400" b="1" dirty="0">
                <a:latin typeface="Times New Roman" panose="02020603050405020304" pitchFamily="18" charset="0"/>
                <a:ea typeface="黑体" panose="02010609060101010101" pitchFamily="49" charset="-122"/>
              </a:rPr>
              <a:t>deep</a:t>
            </a:r>
            <a:r>
              <a:rPr lang="zh-CN" altLang="en-US" sz="2400" b="1" dirty="0">
                <a:latin typeface="Times New Roman" panose="02020603050405020304" pitchFamily="18" charset="0"/>
                <a:ea typeface="黑体" panose="02010609060101010101" pitchFamily="49" charset="-122"/>
              </a:rPr>
              <a:t>要放在数词和度量单位之后。</a:t>
            </a:r>
          </a:p>
          <a:p>
            <a:pPr>
              <a:lnSpc>
                <a:spcPct val="150000"/>
              </a:lnSpc>
            </a:pP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The lake is three meters deep. </a:t>
            </a:r>
            <a:r>
              <a:rPr lang="zh-CN" altLang="en-US" sz="2400" b="1" dirty="0">
                <a:latin typeface="Times New Roman" panose="02020603050405020304" pitchFamily="18" charset="0"/>
                <a:ea typeface="黑体" panose="02010609060101010101" pitchFamily="49" charset="-122"/>
              </a:rPr>
              <a:t>这个湖有</a:t>
            </a:r>
            <a:r>
              <a:rPr lang="en-US" altLang="zh-CN" sz="2400" b="1" dirty="0">
                <a:latin typeface="Times New Roman" panose="02020603050405020304" pitchFamily="18" charset="0"/>
                <a:ea typeface="黑体" panose="02010609060101010101" pitchFamily="49" charset="-122"/>
              </a:rPr>
              <a:t>3</a:t>
            </a:r>
            <a:r>
              <a:rPr lang="zh-CN" altLang="en-US" sz="2400" b="1" dirty="0">
                <a:latin typeface="Times New Roman" panose="02020603050405020304" pitchFamily="18" charset="0"/>
                <a:ea typeface="黑体" panose="02010609060101010101" pitchFamily="49" charset="-122"/>
              </a:rPr>
              <a:t>米深。</a:t>
            </a:r>
          </a:p>
        </p:txBody>
      </p:sp>
      <p:sp>
        <p:nvSpPr>
          <p:cNvPr id="17412" name="TextBox 39"/>
          <p:cNvSpPr txBox="1">
            <a:spLocks noChangeArrowheads="1"/>
          </p:cNvSpPr>
          <p:nvPr/>
        </p:nvSpPr>
        <p:spPr bwMode="auto">
          <a:xfrm>
            <a:off x="685800" y="2779713"/>
            <a:ext cx="1295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考向三</a:t>
            </a:r>
          </a:p>
        </p:txBody>
      </p:sp>
      <p:pic>
        <p:nvPicPr>
          <p:cNvPr id="17413"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768350"/>
            <a:ext cx="7385050" cy="53181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8434" name="TextBox 39"/>
          <p:cNvSpPr txBox="1">
            <a:spLocks noChangeArrowheads="1"/>
          </p:cNvSpPr>
          <p:nvPr/>
        </p:nvSpPr>
        <p:spPr bwMode="auto">
          <a:xfrm>
            <a:off x="2638425" y="7429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land /</a:t>
            </a:r>
            <a:r>
              <a:rPr lang="en-US" altLang="zh-CN" sz="2400" b="1" dirty="0" err="1">
                <a:latin typeface="Times New Roman" panose="02020603050405020304" pitchFamily="18" charset="0"/>
                <a:ea typeface="黑体" panose="02010609060101010101" pitchFamily="49" charset="-122"/>
              </a:rPr>
              <a:t>lænd</a:t>
            </a:r>
            <a:r>
              <a:rPr lang="en-US" altLang="zh-CN" sz="2400" b="1" dirty="0">
                <a:latin typeface="Times New Roman" panose="02020603050405020304" pitchFamily="18" charset="0"/>
                <a:ea typeface="黑体" panose="02010609060101010101" pitchFamily="49" charset="-122"/>
              </a:rPr>
              <a:t>/ </a:t>
            </a:r>
            <a:r>
              <a:rPr lang="en-US" altLang="zh-CN" sz="2400" b="1" i="1" dirty="0">
                <a:latin typeface="Times New Roman" panose="02020603050405020304" pitchFamily="18" charset="0"/>
                <a:ea typeface="黑体" panose="02010609060101010101" pitchFamily="49" charset="-122"/>
              </a:rPr>
              <a:t>n</a:t>
            </a:r>
            <a:r>
              <a:rPr lang="zh-CN" altLang="en-US" sz="2400" b="1" i="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陆地</a:t>
            </a:r>
          </a:p>
        </p:txBody>
      </p:sp>
      <p:sp>
        <p:nvSpPr>
          <p:cNvPr id="18435" name="AutoShape 2"/>
          <p:cNvSpPr>
            <a:spLocks noChangeArrowheads="1"/>
          </p:cNvSpPr>
          <p:nvPr/>
        </p:nvSpPr>
        <p:spPr bwMode="auto">
          <a:xfrm flipH="1">
            <a:off x="850900" y="8540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8436" name="文本框 24"/>
          <p:cNvSpPr txBox="1">
            <a:spLocks noChangeArrowheads="1"/>
          </p:cNvSpPr>
          <p:nvPr/>
        </p:nvSpPr>
        <p:spPr bwMode="auto">
          <a:xfrm>
            <a:off x="952500" y="7921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7" name="菱形 6"/>
          <p:cNvSpPr/>
          <p:nvPr/>
        </p:nvSpPr>
        <p:spPr>
          <a:xfrm>
            <a:off x="2114550" y="84613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371600" y="1300163"/>
            <a:ext cx="63960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The biggest animal on land is the elephant.</a:t>
            </a:r>
          </a:p>
          <a:p>
            <a:pPr indent="53530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陆地上最大的动物是大象。</a:t>
            </a:r>
          </a:p>
        </p:txBody>
      </p:sp>
      <p:sp>
        <p:nvSpPr>
          <p:cNvPr id="13" name="矩形 9"/>
          <p:cNvSpPr>
            <a:spLocks noChangeArrowheads="1"/>
          </p:cNvSpPr>
          <p:nvPr/>
        </p:nvSpPr>
        <p:spPr bwMode="auto">
          <a:xfrm>
            <a:off x="1604963" y="2419350"/>
            <a:ext cx="6472237"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land</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还可作动词，意为“降落；着陆”。</a:t>
            </a:r>
          </a:p>
          <a:p>
            <a:pPr marL="535305" indent="-53530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The pilot landed the plane safely in the heavy snow.</a:t>
            </a:r>
          </a:p>
          <a:p>
            <a:pPr indent="53530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飞行员在大雪中安全地将飞机降落。</a:t>
            </a:r>
          </a:p>
        </p:txBody>
      </p:sp>
      <p:sp>
        <p:nvSpPr>
          <p:cNvPr id="18440" name="TextBox 39"/>
          <p:cNvSpPr txBox="1">
            <a:spLocks noChangeArrowheads="1"/>
          </p:cNvSpPr>
          <p:nvPr/>
        </p:nvSpPr>
        <p:spPr bwMode="auto">
          <a:xfrm>
            <a:off x="866775" y="2505075"/>
            <a:ext cx="89058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5800" y="909638"/>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9458" name="TextBox 39"/>
          <p:cNvSpPr txBox="1">
            <a:spLocks noChangeArrowheads="1"/>
          </p:cNvSpPr>
          <p:nvPr/>
        </p:nvSpPr>
        <p:spPr bwMode="auto">
          <a:xfrm>
            <a:off x="2473325" y="8953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throw /</a:t>
            </a:r>
            <a:r>
              <a:rPr lang="el-GR" altLang="zh-CN" sz="2400" b="1">
                <a:latin typeface="Times New Roman" panose="02020603050405020304" pitchFamily="18" charset="0"/>
                <a:ea typeface="黑体" panose="02010609060101010101" pitchFamily="49" charset="-122"/>
              </a:rPr>
              <a:t>θ</a:t>
            </a:r>
            <a:r>
              <a:rPr lang="en-US" altLang="zh-CN" sz="2400" b="1">
                <a:latin typeface="Times New Roman" panose="02020603050405020304" pitchFamily="18" charset="0"/>
                <a:ea typeface="黑体" panose="02010609060101010101" pitchFamily="49" charset="-122"/>
              </a:rPr>
              <a:t>rəʊ/ </a:t>
            </a:r>
            <a:r>
              <a:rPr lang="en-US" altLang="zh-CN" sz="2400" b="1" i="1">
                <a:latin typeface="Times New Roman" panose="02020603050405020304" pitchFamily="18" charset="0"/>
                <a:ea typeface="黑体" panose="02010609060101010101" pitchFamily="49" charset="-122"/>
              </a:rPr>
              <a:t>vt.</a:t>
            </a:r>
            <a:r>
              <a:rPr lang="zh-CN" altLang="en-US" sz="2400" b="1">
                <a:latin typeface="Times New Roman" panose="02020603050405020304" pitchFamily="18" charset="0"/>
                <a:ea typeface="黑体" panose="02010609060101010101" pitchFamily="49" charset="-122"/>
              </a:rPr>
              <a:t>扔，投，掷</a:t>
            </a:r>
          </a:p>
        </p:txBody>
      </p:sp>
      <p:sp>
        <p:nvSpPr>
          <p:cNvPr id="19459" name="AutoShape 2"/>
          <p:cNvSpPr>
            <a:spLocks noChangeArrowheads="1"/>
          </p:cNvSpPr>
          <p:nvPr/>
        </p:nvSpPr>
        <p:spPr bwMode="auto">
          <a:xfrm flipH="1">
            <a:off x="685800" y="989013"/>
            <a:ext cx="1450975" cy="379412"/>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460" name="文本框 24"/>
          <p:cNvSpPr txBox="1">
            <a:spLocks noChangeArrowheads="1"/>
          </p:cNvSpPr>
          <p:nvPr/>
        </p:nvSpPr>
        <p:spPr bwMode="auto">
          <a:xfrm>
            <a:off x="787400" y="9445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7" name="菱形 6"/>
          <p:cNvSpPr/>
          <p:nvPr/>
        </p:nvSpPr>
        <p:spPr>
          <a:xfrm>
            <a:off x="1949450" y="9874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762000" y="1676400"/>
            <a:ext cx="7543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 eg: He spent hours throwing a tennis ball against a wall.</a:t>
            </a:r>
          </a:p>
          <a:p>
            <a:pPr>
              <a:lnSpc>
                <a:spcPct val="150000"/>
              </a:lnSpc>
            </a:pPr>
            <a:r>
              <a:rPr lang="zh-CN" altLang="en-US" sz="2400" b="1">
                <a:latin typeface="Times New Roman" panose="02020603050405020304" pitchFamily="18" charset="0"/>
                <a:ea typeface="黑体" panose="02010609060101010101" pitchFamily="49" charset="-122"/>
              </a:rPr>
              <a:t>        他好几个小时都对着一堵墙掷网球。</a:t>
            </a:r>
          </a:p>
        </p:txBody>
      </p:sp>
      <p:sp>
        <p:nvSpPr>
          <p:cNvPr id="11" name="矩形 9"/>
          <p:cNvSpPr>
            <a:spLocks noChangeArrowheads="1"/>
          </p:cNvSpPr>
          <p:nvPr/>
        </p:nvSpPr>
        <p:spPr bwMode="auto">
          <a:xfrm>
            <a:off x="1379538" y="2952750"/>
            <a:ext cx="66135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throw</a:t>
            </a:r>
            <a:r>
              <a:rPr lang="zh-CN" altLang="en-US" sz="2400" b="1">
                <a:latin typeface="Times New Roman" panose="02020603050405020304" pitchFamily="18" charset="0"/>
                <a:ea typeface="黑体" panose="02010609060101010101" pitchFamily="49" charset="-122"/>
              </a:rPr>
              <a:t>的过去式为</a:t>
            </a:r>
            <a:r>
              <a:rPr lang="en-US" altLang="zh-CN" sz="2400" b="1">
                <a:latin typeface="Times New Roman" panose="02020603050405020304" pitchFamily="18" charset="0"/>
                <a:ea typeface="黑体" panose="02010609060101010101" pitchFamily="49" charset="-122"/>
              </a:rPr>
              <a:t>threw</a:t>
            </a:r>
            <a:r>
              <a:rPr lang="zh-CN" altLang="en-US" sz="2400" b="1">
                <a:latin typeface="Times New Roman" panose="02020603050405020304" pitchFamily="18" charset="0"/>
                <a:ea typeface="黑体" panose="02010609060101010101" pitchFamily="49" charset="-122"/>
              </a:rPr>
              <a:t>，过去分词为</a:t>
            </a:r>
            <a:r>
              <a:rPr lang="en-US" altLang="zh-CN" sz="2400" b="1">
                <a:latin typeface="Times New Roman" panose="02020603050405020304" pitchFamily="18" charset="0"/>
                <a:ea typeface="黑体" panose="02010609060101010101" pitchFamily="49" charset="-122"/>
              </a:rPr>
              <a:t>thrown</a:t>
            </a:r>
            <a:r>
              <a:rPr lang="zh-CN" altLang="en-US" sz="2400" b="1">
                <a:latin typeface="Times New Roman" panose="02020603050405020304" pitchFamily="18" charset="0"/>
                <a:ea typeface="黑体" panose="02010609060101010101" pitchFamily="49" charset="-122"/>
              </a:rPr>
              <a:t>。</a:t>
            </a:r>
          </a:p>
        </p:txBody>
      </p:sp>
      <p:sp>
        <p:nvSpPr>
          <p:cNvPr id="19464" name="TextBox 39"/>
          <p:cNvSpPr txBox="1">
            <a:spLocks noChangeArrowheads="1"/>
          </p:cNvSpPr>
          <p:nvPr/>
        </p:nvSpPr>
        <p:spPr bwMode="auto">
          <a:xfrm>
            <a:off x="609600" y="3003550"/>
            <a:ext cx="92233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a:t>
            </a:r>
          </a:p>
        </p:txBody>
      </p:sp>
      <p:sp>
        <p:nvSpPr>
          <p:cNvPr id="10" name="矩形 9"/>
          <p:cNvSpPr>
            <a:spLocks noChangeArrowheads="1"/>
          </p:cNvSpPr>
          <p:nvPr/>
        </p:nvSpPr>
        <p:spPr bwMode="auto">
          <a:xfrm>
            <a:off x="1387475" y="3748088"/>
            <a:ext cx="66135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a:latin typeface="Times New Roman" panose="02020603050405020304" pitchFamily="18" charset="0"/>
                <a:ea typeface="黑体" panose="02010609060101010101" pitchFamily="49" charset="-122"/>
              </a:rPr>
              <a:t>搭配：</a:t>
            </a:r>
            <a:r>
              <a:rPr lang="en-US" altLang="zh-CN" sz="2400" b="1">
                <a:latin typeface="Times New Roman" panose="02020603050405020304" pitchFamily="18" charset="0"/>
                <a:ea typeface="黑体" panose="02010609060101010101" pitchFamily="49" charset="-122"/>
              </a:rPr>
              <a:t>throw away </a:t>
            </a:r>
            <a:r>
              <a:rPr lang="zh-CN" altLang="en-US" sz="2400" b="1">
                <a:latin typeface="Times New Roman" panose="02020603050405020304" pitchFamily="18" charset="0"/>
                <a:ea typeface="黑体" panose="02010609060101010101" pitchFamily="49" charset="-122"/>
              </a:rPr>
              <a:t>扔掉</a:t>
            </a:r>
          </a:p>
        </p:txBody>
      </p:sp>
      <p:pic>
        <p:nvPicPr>
          <p:cNvPr id="19466"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1" grpId="0"/>
      <p:bldP spid="10" grpId="0"/>
    </p:bldLst>
  </p:timing>
</p:sld>
</file>

<file path=ppt/theme/theme1.xml><?xml version="1.0" encoding="utf-8"?>
<a:theme xmlns:a="http://schemas.openxmlformats.org/drawingml/2006/main" name="WWW.2PPT.COM&#10;">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827</Words>
  <Application>Microsoft Office PowerPoint</Application>
  <PresentationFormat>全屏显示(16:9)</PresentationFormat>
  <Paragraphs>94</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Adobe 黑体 Std R</vt: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2018-04-27T09:43:00Z</dcterms:created>
  <dcterms:modified xsi:type="dcterms:W3CDTF">2023-01-16T16:58:42Z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409B41CFCD1241459DB765408E33B68A</vt:lpwstr>
  </property>
  <property fmtid="{A09F084E-AD41-489F-8076-AA5BE3082BCA}" pid="100">
    <vt:ui4>5</vt:ui4>
  </property>
  <property fmtid="{64440492-4C8B-11D1-8B70-080036B11A03}" pid="11">
    <vt:lpwstr>www.2ppt.com-爱PPT提供资源下载</vt:lpwstr>
  </property>
</Properties>
</file>