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CF148-F2D7-4FC8-902D-91BA6AA7535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BD72-2FBB-491E-A3BF-A3A2410FCE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BD72-2FBB-491E-A3BF-A3A2410FCE0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CD6E0-D73C-4001-9984-69E7E1C5A2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1A0D0-BEA2-4FE8-9BFA-AF24BDB4F3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F7FA7-5801-4678-A845-3DCA0C51CC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A452AB-2998-4D09-99BA-CDDE62EB4E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04D25-6D71-46F1-B765-9CBB46B4B9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99C5-C7E4-44AC-8100-3BED5A413E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D4905-7742-47F8-80E5-B43BF0365C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D2F56-27E0-4F5C-89E9-2E273B18D5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11C5A-0A41-47A2-A2C4-8269082DF3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0AC6D-86B3-4176-9730-537FCBA19F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DB25A-2B2D-4069-B124-3FB32CBE85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01C38-8DFA-4B2F-93B8-48B55711CF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AB52262-BAC1-432E-A1FA-C994E150550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 descr="t0123dc05cabd88795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8768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409950" y="2971800"/>
            <a:ext cx="23241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latin typeface="Monotype Corsiva" panose="03010101010201010101" pitchFamily="66" charset="0"/>
              </a:rPr>
              <a:t>Reading 1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0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Unit 5 </a:t>
            </a:r>
            <a:r>
              <a:rPr lang="en-US" altLang="zh-CN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Good </a:t>
            </a:r>
            <a:r>
              <a:rPr lang="en-US" altLang="zh-CN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manners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4" y="54036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524000" y="16764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81925" name="WordArt 5"/>
          <p:cNvSpPr>
            <a:spLocks noChangeArrowheads="1" noChangeShapeType="1" noTextEdit="1"/>
          </p:cNvSpPr>
          <p:nvPr/>
        </p:nvSpPr>
        <p:spPr bwMode="auto">
          <a:xfrm>
            <a:off x="2971800" y="0"/>
            <a:ext cx="3962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When in Rome</a:t>
            </a:r>
            <a:endParaRPr lang="zh-CN" altLang="en-US" sz="32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33400" y="685800"/>
            <a:ext cx="86106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Choose T or F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1. People say “hello” or “nice to meet you” when meeting for the  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first time.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2. They usually greet others with a kiss.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 They start a conversation with talking about age, weight .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4. They hardly queue for something.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5. They say “sorry” if they bump into others.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6.They never shout or laugh loudly in public.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7. They sometimes say “please” or “thank you” at home.</a:t>
            </a:r>
          </a:p>
          <a:p>
            <a:pPr algn="l">
              <a:spcBef>
                <a:spcPct val="50000"/>
              </a:spcBef>
            </a:pP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228600" y="121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28600" y="2286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28600" y="2819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228600" y="3429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228600" y="3962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228600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/>
      <p:bldP spid="81928" grpId="0"/>
      <p:bldP spid="81929" grpId="0"/>
      <p:bldP spid="81930" grpId="0"/>
      <p:bldP spid="81931" grpId="0"/>
      <p:bldP spid="81932" grpId="0"/>
      <p:bldP spid="819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WordArt 3"/>
          <p:cNvSpPr>
            <a:spLocks noChangeArrowheads="1" noChangeShapeType="1" noTextEdit="1"/>
          </p:cNvSpPr>
          <p:nvPr/>
        </p:nvSpPr>
        <p:spPr bwMode="auto">
          <a:xfrm>
            <a:off x="1676400" y="1066800"/>
            <a:ext cx="3962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When in Rome</a:t>
            </a:r>
            <a:endParaRPr lang="zh-CN" altLang="en-US" sz="32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Finish B2, B3 on Page 68, 69.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819400" y="731838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Discussion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85800" y="1676400"/>
            <a:ext cx="6705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Talk about the differences in manners </a:t>
            </a:r>
          </a:p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between the UK and China</a:t>
            </a:r>
            <a:r>
              <a:rPr lang="en-US" altLang="zh-CN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. </a:t>
            </a:r>
            <a:endParaRPr lang="en-US" altLang="zh-CN" sz="36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70866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Read the text frequently  after class.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2. Try to find out more differences about good manners between the UK and China.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09600" y="640556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/>
              <a:t> Free- talk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95325" y="1600200"/>
            <a:ext cx="70866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How do we greet others?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How do we start a conversation?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Do we greet others with a kiss?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Do we always queue in public?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Do we shout or laugh in public?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Do we push past when someone is in our way?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Do we say “sorry” when we bump into someone?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Do we say “please” or “thank you”  at home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?</a:t>
            </a:r>
            <a:endParaRPr lang="en-US" altLang="zh-CN" sz="24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WordArt 5"/>
          <p:cNvSpPr>
            <a:spLocks noChangeArrowheads="1" noChangeShapeType="1" noTextEdit="1"/>
          </p:cNvSpPr>
          <p:nvPr/>
        </p:nvSpPr>
        <p:spPr bwMode="auto">
          <a:xfrm>
            <a:off x="1066800" y="647700"/>
            <a:ext cx="6705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Talk about manners in the UK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pic>
        <p:nvPicPr>
          <p:cNvPr id="74758" name="Picture 6" descr="t01ccf3346ee7463c2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419600"/>
            <a:ext cx="2819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759" name="Group 7"/>
          <p:cNvGrpSpPr/>
          <p:nvPr/>
        </p:nvGrpSpPr>
        <p:grpSpPr bwMode="auto">
          <a:xfrm>
            <a:off x="533400" y="1524000"/>
            <a:ext cx="6705600" cy="2967038"/>
            <a:chOff x="336" y="960"/>
            <a:chExt cx="4224" cy="1869"/>
          </a:xfrm>
        </p:grpSpPr>
        <p:pic>
          <p:nvPicPr>
            <p:cNvPr id="74760" name="Picture 8" descr="t019ff9958548b2322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4" y="1392"/>
              <a:ext cx="1680" cy="14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336" y="960"/>
              <a:ext cx="42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meet for the first time</a:t>
              </a:r>
              <a:r>
                <a:rPr lang="en-US" altLang="zh-CN" dirty="0"/>
                <a:t> </a:t>
              </a:r>
            </a:p>
          </p:txBody>
        </p:sp>
      </p:grp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3657600" y="2362200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Monotype Corsiva" panose="03010101010201010101" pitchFamily="66" charset="0"/>
              </a:rPr>
              <a:t>say “hello” or “nice to meet you”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3733800" y="3124200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Monotype Corsiva" panose="03010101010201010101" pitchFamily="66" charset="0"/>
              </a:rPr>
              <a:t>Shake others’ hand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3276600" y="4876800"/>
            <a:ext cx="548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Monotype Corsiva" panose="03010101010201010101" pitchFamily="66" charset="0"/>
              </a:rPr>
              <a:t>greet relatives or </a:t>
            </a:r>
            <a:r>
              <a:rPr lang="en-US" altLang="zh-CN" sz="2800" b="1">
                <a:solidFill>
                  <a:schemeClr val="accent2"/>
                </a:solidFill>
                <a:latin typeface="Monotype Corsiva" panose="03010101010201010101" pitchFamily="66" charset="0"/>
              </a:rPr>
              <a:t>close</a:t>
            </a:r>
            <a:r>
              <a:rPr lang="en-US" altLang="zh-CN" sz="2800" b="1">
                <a:solidFill>
                  <a:srgbClr val="FF0066"/>
                </a:solidFill>
                <a:latin typeface="Monotype Corsiva" panose="03010101010201010101" pitchFamily="66" charset="0"/>
              </a:rPr>
              <a:t> friends with a kiss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WordArt 5"/>
          <p:cNvSpPr>
            <a:spLocks noChangeArrowheads="1" noChangeShapeType="1" noTextEdit="1"/>
          </p:cNvSpPr>
          <p:nvPr/>
        </p:nvSpPr>
        <p:spPr bwMode="auto">
          <a:xfrm>
            <a:off x="1066800" y="609600"/>
            <a:ext cx="6705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Talk about manners in the UK</a:t>
            </a:r>
            <a:endParaRPr lang="zh-CN" altLang="en-US" sz="32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pic>
        <p:nvPicPr>
          <p:cNvPr id="75782" name="Picture 6" descr="t015a93bae000ea754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4572000"/>
            <a:ext cx="28956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3" name="Picture 7" descr="t01923d1858cedede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286000"/>
            <a:ext cx="28956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609600" y="16002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Start a conversation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733800" y="2590800"/>
            <a:ext cx="495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Monotype Corsiva" panose="03010101010201010101" pitchFamily="66" charset="0"/>
              </a:rPr>
              <a:t>talk about the weather, holidays, music, books…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657600" y="48768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Monotype Corsiva" panose="03010101010201010101" pitchFamily="66" charset="0"/>
              </a:rPr>
              <a:t>avoid asking age, weight or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/>
      <p:bldP spid="757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t01e0f87ceaca8304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90800"/>
            <a:ext cx="3124200" cy="210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6" name="WordArt 6"/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6705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Talk about manners in the UK</a:t>
            </a:r>
            <a:endParaRPr lang="zh-CN" altLang="en-US" sz="32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be in public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3733800" y="25908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Monotype Corsiva" panose="03010101010201010101" pitchFamily="66" charset="0"/>
              </a:rPr>
              <a:t>queue for their turn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3733800" y="37338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Monotype Corsiva" panose="03010101010201010101" pitchFamily="66" charset="0"/>
              </a:rPr>
              <a:t>never push in others</a:t>
            </a:r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4572000" y="41910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419600" y="43434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AA4C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/>
              <a:t> cut in</a:t>
            </a:r>
            <a:r>
              <a:rPr lang="en-US" altLang="zh-CN"/>
              <a:t> 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3657600" y="51816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Monotype Corsiva" panose="03010101010201010101" pitchFamily="66" charset="0"/>
              </a:rPr>
              <a:t>never shout or laugh loudly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/>
      <p:bldP spid="76809" grpId="0"/>
      <p:bldP spid="76810" grpId="0" animBg="1"/>
      <p:bldP spid="768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5" descr="t019f0512e7be7a01d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819400"/>
            <a:ext cx="3048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57200" y="17526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be at home</a:t>
            </a:r>
          </a:p>
        </p:txBody>
      </p:sp>
      <p:sp>
        <p:nvSpPr>
          <p:cNvPr id="77831" name="WordArt 7"/>
          <p:cNvSpPr>
            <a:spLocks noChangeArrowheads="1" noChangeShapeType="1" noTextEdit="1"/>
          </p:cNvSpPr>
          <p:nvPr/>
        </p:nvSpPr>
        <p:spPr bwMode="auto">
          <a:xfrm>
            <a:off x="1066800" y="838200"/>
            <a:ext cx="6705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Talk about manners in the UK</a:t>
            </a:r>
            <a:endParaRPr lang="zh-CN" altLang="en-US" sz="32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581400" y="29718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Monotype Corsiva" panose="03010101010201010101" pitchFamily="66" charset="0"/>
              </a:rPr>
              <a:t>be polite as well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3429000" y="36576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Monotype Corsiva" panose="03010101010201010101" pitchFamily="66" charset="0"/>
              </a:rPr>
              <a:t>say “please” or “thank you” all the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/>
      <p:bldP spid="778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WordArt 5"/>
          <p:cNvSpPr>
            <a:spLocks noChangeArrowheads="1" noChangeShapeType="1" noTextEdit="1"/>
          </p:cNvSpPr>
          <p:nvPr/>
        </p:nvSpPr>
        <p:spPr bwMode="auto">
          <a:xfrm>
            <a:off x="2286000" y="381000"/>
            <a:ext cx="3962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When in Rome</a:t>
            </a:r>
            <a:endParaRPr lang="zh-CN" altLang="en-US" sz="32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latin typeface="Arial Black" panose="020B0A04020102020204" pitchFamily="34" charset="0"/>
              </a:rPr>
              <a:t>Skimming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609600" y="2209800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How can we be polite in other countries?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85800" y="3276600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  <a:latin typeface="Monotype Corsiva" panose="03010101010201010101" pitchFamily="66" charset="0"/>
              </a:rPr>
              <a:t>When in Rome, do as the Romans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WordArt 5"/>
          <p:cNvSpPr>
            <a:spLocks noChangeArrowheads="1" noChangeShapeType="1" noTextEdit="1"/>
          </p:cNvSpPr>
          <p:nvPr/>
        </p:nvSpPr>
        <p:spPr bwMode="auto">
          <a:xfrm>
            <a:off x="2286000" y="0"/>
            <a:ext cx="3962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When in Rome</a:t>
            </a:r>
            <a:endParaRPr lang="zh-CN" altLang="en-US" sz="32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 Black" panose="020B0A04020102020204" pitchFamily="34" charset="0"/>
              </a:rPr>
              <a:t>Scanning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304800" y="1143000"/>
            <a:ext cx="81534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How do people greet others for the first time?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How do people start a conversation?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How do people behave politely in public?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How do people be polite at home?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533400" y="16764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Monotype Corsiva" panose="03010101010201010101" pitchFamily="66" charset="0"/>
              </a:rPr>
              <a:t>They say “hello” or “nice to meet you” and shake hands.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33400" y="3048000"/>
            <a:ext cx="807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Monotype Corsiva" panose="03010101010201010101" pitchFamily="66" charset="0"/>
              </a:rPr>
              <a:t>They talk about the weather, holidays, music, books or something else.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457200" y="4495800"/>
            <a:ext cx="807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Monotype Corsiva" panose="03010101010201010101" pitchFamily="66" charset="0"/>
              </a:rPr>
              <a:t>They queue,  keep their voice down, say “sorry” or “excuse me”…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609600" y="60198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Monotype Corsiva" panose="03010101010201010101" pitchFamily="66" charset="0"/>
              </a:rPr>
              <a:t>They say “please” or “thank you” all the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2971800" y="0"/>
            <a:ext cx="3962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When in Rome</a:t>
            </a:r>
            <a:endParaRPr lang="zh-CN" altLang="en-US" sz="32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228600" y="4572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/>
              <a:t>Fill in the table</a:t>
            </a:r>
          </a:p>
        </p:txBody>
      </p:sp>
      <p:graphicFrame>
        <p:nvGraphicFramePr>
          <p:cNvPr id="80963" name="Group 67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534400" cy="5395596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don’t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Greeting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say</a:t>
                      </a:r>
                      <a:r>
                        <a:rPr kumimoji="0" lang="en-US" altLang="zh-CN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           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greet others 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8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talk about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talk about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public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always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       before others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8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say</a:t>
                      </a:r>
                      <a:r>
                        <a:rPr kumimoji="0" lang="en-US" altLang="zh-CN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bumping into someone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8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say</a:t>
                      </a:r>
                      <a:r>
                        <a:rPr kumimoji="0" lang="en-US" altLang="zh-CN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                      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someone is in their way.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or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past.</a:t>
                      </a:r>
                      <a:endParaRPr kumimoji="0" lang="en-US" altLang="zh-CN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keep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or</a:t>
                      </a:r>
                      <a:r>
                        <a:rPr kumimoji="0" lang="en-US" altLang="zh-CN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loudly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 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say</a:t>
                      </a:r>
                      <a:r>
                        <a:rPr kumimoji="0" lang="en-US" altLang="zh-CN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                  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all the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0939" name="Line 43"/>
          <p:cNvSpPr>
            <a:spLocks noChangeShapeType="1"/>
          </p:cNvSpPr>
          <p:nvPr/>
        </p:nvSpPr>
        <p:spPr bwMode="auto">
          <a:xfrm>
            <a:off x="2514600" y="2057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40" name="Line 44"/>
          <p:cNvSpPr>
            <a:spLocks noChangeShapeType="1"/>
          </p:cNvSpPr>
          <p:nvPr/>
        </p:nvSpPr>
        <p:spPr bwMode="auto">
          <a:xfrm>
            <a:off x="2819400" y="2590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41" name="Line 45"/>
          <p:cNvSpPr>
            <a:spLocks noChangeShapeType="1"/>
          </p:cNvSpPr>
          <p:nvPr/>
        </p:nvSpPr>
        <p:spPr bwMode="auto">
          <a:xfrm>
            <a:off x="3429000" y="3276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42" name="Line 46"/>
          <p:cNvSpPr>
            <a:spLocks noChangeShapeType="1"/>
          </p:cNvSpPr>
          <p:nvPr/>
        </p:nvSpPr>
        <p:spPr bwMode="auto">
          <a:xfrm>
            <a:off x="6705600" y="3200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43" name="Line 47"/>
          <p:cNvSpPr>
            <a:spLocks noChangeShapeType="1"/>
          </p:cNvSpPr>
          <p:nvPr/>
        </p:nvSpPr>
        <p:spPr bwMode="auto">
          <a:xfrm>
            <a:off x="7391400" y="205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44" name="Line 48"/>
          <p:cNvSpPr>
            <a:spLocks noChangeShapeType="1"/>
          </p:cNvSpPr>
          <p:nvPr/>
        </p:nvSpPr>
        <p:spPr bwMode="auto">
          <a:xfrm>
            <a:off x="2895600" y="3733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45" name="Line 49"/>
          <p:cNvSpPr>
            <a:spLocks noChangeShapeType="1"/>
          </p:cNvSpPr>
          <p:nvPr/>
        </p:nvSpPr>
        <p:spPr bwMode="auto">
          <a:xfrm flipV="1">
            <a:off x="5486400" y="3733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46" name="Line 50"/>
          <p:cNvSpPr>
            <a:spLocks noChangeShapeType="1"/>
          </p:cNvSpPr>
          <p:nvPr/>
        </p:nvSpPr>
        <p:spPr bwMode="auto">
          <a:xfrm>
            <a:off x="2743200" y="5638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47" name="Text Box 51"/>
          <p:cNvSpPr txBox="1">
            <a:spLocks noChangeArrowheads="1"/>
          </p:cNvSpPr>
          <p:nvPr/>
        </p:nvSpPr>
        <p:spPr bwMode="auto">
          <a:xfrm>
            <a:off x="2209800" y="16764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“hello” or “nice to meet you”</a:t>
            </a:r>
          </a:p>
        </p:txBody>
      </p:sp>
      <p:sp>
        <p:nvSpPr>
          <p:cNvPr id="80948" name="Text Box 52"/>
          <p:cNvSpPr txBox="1">
            <a:spLocks noChangeArrowheads="1"/>
          </p:cNvSpPr>
          <p:nvPr/>
        </p:nvSpPr>
        <p:spPr bwMode="auto">
          <a:xfrm>
            <a:off x="7467600" y="1676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with a kiss</a:t>
            </a:r>
          </a:p>
        </p:txBody>
      </p:sp>
      <p:sp>
        <p:nvSpPr>
          <p:cNvPr id="80949" name="Text Box 53"/>
          <p:cNvSpPr txBox="1">
            <a:spLocks noChangeArrowheads="1"/>
          </p:cNvSpPr>
          <p:nvPr/>
        </p:nvSpPr>
        <p:spPr bwMode="auto">
          <a:xfrm>
            <a:off x="6629400" y="26670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age, weight or money</a:t>
            </a:r>
          </a:p>
        </p:txBody>
      </p:sp>
      <p:sp>
        <p:nvSpPr>
          <p:cNvPr id="80950" name="Line 54"/>
          <p:cNvSpPr>
            <a:spLocks noChangeShapeType="1"/>
          </p:cNvSpPr>
          <p:nvPr/>
        </p:nvSpPr>
        <p:spPr bwMode="auto">
          <a:xfrm>
            <a:off x="3048000" y="3124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3048000" y="2590800"/>
            <a:ext cx="2667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the weather, holiday</a:t>
            </a:r>
          </a:p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Music, books…</a:t>
            </a:r>
          </a:p>
        </p:txBody>
      </p:sp>
      <p:sp>
        <p:nvSpPr>
          <p:cNvPr id="80952" name="Text Box 56"/>
          <p:cNvSpPr txBox="1">
            <a:spLocks noChangeArrowheads="1"/>
          </p:cNvSpPr>
          <p:nvPr/>
        </p:nvSpPr>
        <p:spPr bwMode="auto">
          <a:xfrm>
            <a:off x="5562600" y="33528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push in</a:t>
            </a:r>
          </a:p>
        </p:txBody>
      </p:sp>
      <p:sp>
        <p:nvSpPr>
          <p:cNvPr id="80953" name="Text Box 57"/>
          <p:cNvSpPr txBox="1">
            <a:spLocks noChangeArrowheads="1"/>
          </p:cNvSpPr>
          <p:nvPr/>
        </p:nvSpPr>
        <p:spPr bwMode="auto">
          <a:xfrm>
            <a:off x="2971800" y="3352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queue</a:t>
            </a:r>
          </a:p>
        </p:txBody>
      </p:sp>
      <p:sp>
        <p:nvSpPr>
          <p:cNvPr id="80954" name="Text Box 58"/>
          <p:cNvSpPr txBox="1">
            <a:spLocks noChangeArrowheads="1"/>
          </p:cNvSpPr>
          <p:nvPr/>
        </p:nvSpPr>
        <p:spPr bwMode="auto">
          <a:xfrm>
            <a:off x="3124200" y="22860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the hand</a:t>
            </a:r>
          </a:p>
        </p:txBody>
      </p:sp>
      <p:sp>
        <p:nvSpPr>
          <p:cNvPr id="80955" name="Text Box 59"/>
          <p:cNvSpPr txBox="1">
            <a:spLocks noChangeArrowheads="1"/>
          </p:cNvSpPr>
          <p:nvPr/>
        </p:nvSpPr>
        <p:spPr bwMode="auto">
          <a:xfrm>
            <a:off x="2514600" y="3810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sorry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2743200" y="4495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“excuse me”</a:t>
            </a:r>
          </a:p>
        </p:txBody>
      </p:sp>
      <p:sp>
        <p:nvSpPr>
          <p:cNvPr id="80957" name="Text Box 61"/>
          <p:cNvSpPr txBox="1">
            <a:spLocks noChangeArrowheads="1"/>
          </p:cNvSpPr>
          <p:nvPr/>
        </p:nvSpPr>
        <p:spPr bwMode="auto">
          <a:xfrm>
            <a:off x="5638800" y="4572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touch</a:t>
            </a:r>
          </a:p>
        </p:txBody>
      </p:sp>
      <p:sp>
        <p:nvSpPr>
          <p:cNvPr id="80958" name="Text Box 62"/>
          <p:cNvSpPr txBox="1">
            <a:spLocks noChangeArrowheads="1"/>
          </p:cNvSpPr>
          <p:nvPr/>
        </p:nvSpPr>
        <p:spPr bwMode="auto">
          <a:xfrm>
            <a:off x="6858000" y="4572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push</a:t>
            </a:r>
          </a:p>
        </p:txBody>
      </p:sp>
      <p:sp>
        <p:nvSpPr>
          <p:cNvPr id="80959" name="Text Box 63"/>
          <p:cNvSpPr txBox="1">
            <a:spLocks noChangeArrowheads="1"/>
          </p:cNvSpPr>
          <p:nvPr/>
        </p:nvSpPr>
        <p:spPr bwMode="auto">
          <a:xfrm>
            <a:off x="2743200" y="5257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the  voice down</a:t>
            </a:r>
          </a:p>
        </p:txBody>
      </p:sp>
      <p:sp>
        <p:nvSpPr>
          <p:cNvPr id="80960" name="Text Box 64"/>
          <p:cNvSpPr txBox="1">
            <a:spLocks noChangeArrowheads="1"/>
          </p:cNvSpPr>
          <p:nvPr/>
        </p:nvSpPr>
        <p:spPr bwMode="auto">
          <a:xfrm>
            <a:off x="5486400" y="5257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shout</a:t>
            </a:r>
          </a:p>
        </p:txBody>
      </p:sp>
      <p:sp>
        <p:nvSpPr>
          <p:cNvPr id="80961" name="Text Box 65"/>
          <p:cNvSpPr txBox="1">
            <a:spLocks noChangeArrowheads="1"/>
          </p:cNvSpPr>
          <p:nvPr/>
        </p:nvSpPr>
        <p:spPr bwMode="auto">
          <a:xfrm>
            <a:off x="6934200" y="5257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laugh</a:t>
            </a:r>
          </a:p>
        </p:txBody>
      </p:sp>
      <p:sp>
        <p:nvSpPr>
          <p:cNvPr id="80962" name="Text Box 66"/>
          <p:cNvSpPr txBox="1">
            <a:spLocks noChangeArrowheads="1"/>
          </p:cNvSpPr>
          <p:nvPr/>
        </p:nvSpPr>
        <p:spPr bwMode="auto">
          <a:xfrm>
            <a:off x="2286000" y="57150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FF0066"/>
                </a:solidFill>
              </a:rPr>
              <a:t>“please” or “thank you”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0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0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0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0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全屏显示(4:3)</PresentationFormat>
  <Paragraphs>112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宋体</vt:lpstr>
      <vt:lpstr>微软雅黑</vt:lpstr>
      <vt:lpstr>Arial</vt:lpstr>
      <vt:lpstr>Arial Black</vt:lpstr>
      <vt:lpstr>Calibri</vt:lpstr>
      <vt:lpstr>Monotype Corsiva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FD1EAF427C9E4169B30FE01F792C566F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