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8" r:id="rId2"/>
    <p:sldId id="269" r:id="rId3"/>
    <p:sldId id="298" r:id="rId4"/>
    <p:sldId id="299" r:id="rId5"/>
    <p:sldId id="274" r:id="rId6"/>
    <p:sldId id="276" r:id="rId7"/>
    <p:sldId id="271" r:id="rId8"/>
    <p:sldId id="300" r:id="rId9"/>
    <p:sldId id="277" r:id="rId10"/>
    <p:sldId id="309" r:id="rId11"/>
    <p:sldId id="279" r:id="rId12"/>
    <p:sldId id="303" r:id="rId13"/>
    <p:sldId id="275" r:id="rId14"/>
    <p:sldId id="305" r:id="rId15"/>
    <p:sldId id="281" r:id="rId16"/>
    <p:sldId id="307" r:id="rId17"/>
    <p:sldId id="294" r:id="rId18"/>
    <p:sldId id="295" r:id="rId19"/>
    <p:sldId id="308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F1E81-754F-4E54-829F-5A5B513B53D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6AE3A-B445-492F-848C-EB7B45F048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AE3A-B445-492F-848C-EB7B45F0483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-1" y="2411092"/>
            <a:ext cx="9143999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5"/>
          <p:cNvSpPr txBox="1"/>
          <p:nvPr/>
        </p:nvSpPr>
        <p:spPr>
          <a:xfrm>
            <a:off x="527427" y="178138"/>
            <a:ext cx="5236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Save 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2" y="543866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9417" y="1254445"/>
            <a:ext cx="8744584" cy="2241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11</a:t>
            </a:r>
            <a:r>
              <a:rPr lang="zh-CN" altLang="en-US" sz="2400" b="1" dirty="0"/>
              <a:t>．你们应该把垃圾分成不同的堆。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	You </a:t>
            </a:r>
            <a:r>
              <a:rPr lang="en-US" altLang="zh-CN" sz="2400" b="1" dirty="0"/>
              <a:t>should ________ the garbage ________ different piles.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12</a:t>
            </a:r>
            <a:r>
              <a:rPr lang="zh-CN" altLang="en-US" sz="2400" b="1" dirty="0"/>
              <a:t>．保护环境是我们的职责。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	________ </a:t>
            </a:r>
            <a:r>
              <a:rPr lang="en-US" altLang="zh-CN" sz="2400" b="1" dirty="0"/>
              <a:t>our duty ________ ________ the environment.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347476" y="2870519"/>
            <a:ext cx="52157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It’s			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to </a:t>
            </a:r>
            <a:r>
              <a:rPr lang="en-US" altLang="zh-CN" sz="2400" b="1" dirty="0">
                <a:solidFill>
                  <a:srgbClr val="FF0000"/>
                </a:solidFill>
              </a:rPr>
              <a:t>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protect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3033062" y="1802550"/>
            <a:ext cx="4618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divide		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into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8103" y="894081"/>
            <a:ext cx="2853737" cy="845185"/>
            <a:chOff x="77471" y="894080"/>
            <a:chExt cx="3804982" cy="845185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7471" y="894080"/>
              <a:ext cx="3804982" cy="845185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/>
          <p:nvPr/>
        </p:nvSpPr>
        <p:spPr>
          <a:xfrm>
            <a:off x="541499" y="1515661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  <a:sym typeface="宋体" panose="02010600030101010101" pitchFamily="2" charset="-122"/>
              </a:rPr>
              <a:t>单词回顾</a:t>
            </a:r>
            <a:r>
              <a:rPr lang="zh-CN" altLang="en-US" sz="2400" b="1" dirty="0">
                <a:solidFill>
                  <a:srgbClr val="00A6AD"/>
                </a:solidFill>
              </a:rPr>
              <a:t> 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6903" y="16793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3380" y="2212422"/>
            <a:ext cx="8914266" cy="3900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Ⅰ.</a:t>
            </a:r>
            <a:r>
              <a:rPr lang="zh-CN" altLang="en-US" sz="2400" b="1" dirty="0"/>
              <a:t>根据句意及汉语提示完成句子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 f________ produces 1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000 cars a week.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She is u________ her mother. She is tall but her mother is very short.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 ________(</a:t>
            </a:r>
            <a:r>
              <a:rPr lang="zh-CN" altLang="en-US" sz="2400" b="1" dirty="0"/>
              <a:t>货车</a:t>
            </a:r>
            <a:r>
              <a:rPr lang="en-US" altLang="zh-CN" sz="2400" b="1" dirty="0"/>
              <a:t>) driver refused to take any more goods.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Without air, all living things will ________ (</a:t>
            </a:r>
            <a:r>
              <a:rPr lang="zh-CN" altLang="en-US" sz="2400" b="1" dirty="0"/>
              <a:t>死亡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Let's ________(</a:t>
            </a:r>
            <a:r>
              <a:rPr lang="zh-CN" altLang="en-US" sz="2400" b="1" dirty="0"/>
              <a:t>划分</a:t>
            </a:r>
            <a:r>
              <a:rPr lang="en-US" altLang="zh-CN" sz="2400" b="1" dirty="0"/>
              <a:t>) the children into two groups.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278969" y="2938228"/>
            <a:ext cx="1361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actory</a:t>
            </a:r>
            <a:r>
              <a:rPr lang="en-US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927203" y="3399893"/>
            <a:ext cx="14267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nlike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358320" y="4359021"/>
            <a:ext cx="1703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truck　</a:t>
            </a:r>
          </a:p>
        </p:txBody>
      </p:sp>
      <p:sp>
        <p:nvSpPr>
          <p:cNvPr id="2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036691" y="5023706"/>
            <a:ext cx="3013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die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55486" y="5551686"/>
            <a:ext cx="3013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 autoUpdateAnimBg="0"/>
      <p:bldP spid="17" grpId="0" autoUpdateAnimBg="0"/>
      <p:bldP spid="18" grpId="0" autoUpdateAnimBg="0"/>
      <p:bldP spid="14" grpId="0" autoUpdateAnimBg="0"/>
      <p:bldP spid="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18873" y="1000592"/>
            <a:ext cx="8411765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/>
              <a:t>Ⅱ.</a:t>
            </a:r>
            <a:r>
              <a:rPr lang="zh-CN" altLang="en-US" sz="2400" b="1" dirty="0"/>
              <a:t>用所给单词的适当形式填空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My uncle bought a ________(use) car last month.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There is a lot of  ________ (rubbish) on the floor.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He eats ________ (little) of all the boys, so he is the thinnest.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He ________ (shut) down the door angrily.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They have ________ (sort) the garbage.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3407392" y="2037656"/>
            <a:ext cx="10935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used　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033739" y="2750592"/>
            <a:ext cx="12121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rubbish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156205" y="3438197"/>
            <a:ext cx="782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least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593310" y="4159556"/>
            <a:ext cx="7505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shut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525989" y="4779932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utoUpdateAnimBg="0"/>
      <p:bldP spid="20" grpId="0" autoUpdateAnimBg="0"/>
      <p:bldP spid="6" grpId="0" autoUpdateAnimBg="0"/>
      <p:bldP spid="7" grpId="0" autoUpdateAnimBg="0"/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5181" y="930557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>
                <a:solidFill>
                  <a:srgbClr val="FF6600"/>
                </a:solidFill>
              </a:rPr>
              <a:t>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128" y="109420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13709" y="1837631"/>
            <a:ext cx="8547964" cy="41919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 dirty="0"/>
              <a:t>用方框中所给短语的适当形式填空</a:t>
            </a:r>
            <a:endParaRPr lang="en-US" altLang="zh-CN" sz="2400" b="1" dirty="0"/>
          </a:p>
          <a:p>
            <a:pPr>
              <a:lnSpc>
                <a:spcPct val="170000"/>
              </a:lnSpc>
            </a:pPr>
            <a:endParaRPr lang="en-US" altLang="zh-CN" sz="2400" b="1" dirty="0"/>
          </a:p>
          <a:p>
            <a:pPr>
              <a:lnSpc>
                <a:spcPct val="170000"/>
              </a:lnSpc>
            </a:pPr>
            <a:r>
              <a:rPr lang="en-US" altLang="zh-CN" sz="2400" b="1" dirty="0"/>
              <a:t>1. Our class are____________ eight groups.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Lily ____________ a piece of leaf and put it into her book.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Don't ____________ the box. It's still useful for us.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Kate played the same piece of music____________. How boring </a:t>
            </a:r>
            <a:r>
              <a:rPr lang="en-US" altLang="zh-CN" sz="2400" b="1" dirty="0" smtClean="0"/>
              <a:t>it was</a:t>
            </a:r>
            <a:r>
              <a:rPr lang="en-US" altLang="zh-CN" sz="2400" b="1" dirty="0"/>
              <a:t>!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556612" y="3271912"/>
            <a:ext cx="1806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divided into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818269" y="3738978"/>
            <a:ext cx="14766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picked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13709" y="2504470"/>
          <a:ext cx="848462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pick up, draw one's attention, a bit of, clean up, throw away, shut down, again and again, live off, die off, divide…into…</a:t>
                      </a:r>
                      <a:endParaRPr lang="zh-CN" altLang="zh-CN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818269" y="4321874"/>
            <a:ext cx="21207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throw away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652985" y="4914986"/>
            <a:ext cx="287939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again and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 autoUpdateAnimBg="0"/>
      <p:bldP spid="17" grpId="0" autoUpdateAnimBg="0"/>
      <p:bldP spid="9" grpId="0" autoUpdateAnimBg="0"/>
      <p:bldP spid="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19533" y="1505855"/>
            <a:ext cx="8631546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All the living things ____________  the sun for their growth.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If we don't protect the animals, they will ____________ soon.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We should ____________ our classroom more often.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There is ____________ milk in the bottle and we don't need to </a:t>
            </a:r>
            <a:r>
              <a:rPr lang="en-US" altLang="zh-CN" sz="2400" b="1" dirty="0" smtClean="0"/>
              <a:t>buy any </a:t>
            </a:r>
            <a:r>
              <a:rPr lang="en-US" altLang="zh-CN" sz="2400" b="1" dirty="0"/>
              <a:t>now.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 singer_____________. I felt surprised to see her.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It was blowing hard. He ____________ all the windows.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359456" y="2206057"/>
            <a:ext cx="87395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die off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441471" y="2624829"/>
            <a:ext cx="20677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clean up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402132" y="3290959"/>
            <a:ext cx="95250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a bit of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183487" y="4338412"/>
            <a:ext cx="218700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drew my attention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615144" y="1512747"/>
            <a:ext cx="1188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live off　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4370496" y="4946225"/>
            <a:ext cx="131799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shut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9" grpId="0" autoUpdateAnimBg="0"/>
      <p:bldP spid="7" grpId="0" autoUpdateAnimBg="0"/>
      <p:bldP spid="13" grpId="0" autoUpdateAnimBg="0"/>
      <p:bldP spid="16" grpId="0" autoUpdateAnimBg="0"/>
      <p:bldP spid="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91247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>
                <a:solidFill>
                  <a:srgbClr val="FF6600"/>
                </a:solidFill>
              </a:rPr>
              <a:t>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75" y="104708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2630" y="2048653"/>
            <a:ext cx="8433027" cy="39039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Ⅰ.</a:t>
            </a:r>
            <a:r>
              <a:rPr lang="zh-CN" altLang="en-US" sz="2400" b="1" dirty="0"/>
              <a:t>按要求完成下列各题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It's a cold, snowy day today.(</a:t>
            </a:r>
            <a:r>
              <a:rPr lang="zh-CN" altLang="en-US" sz="2400" b="1" dirty="0"/>
              <a:t>改为感叹句</a:t>
            </a:r>
            <a:r>
              <a:rPr lang="en-US" altLang="zh-CN" sz="24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________ </a:t>
            </a:r>
            <a:r>
              <a:rPr lang="en-US" altLang="zh-CN" sz="2400" b="1" dirty="0"/>
              <a:t>________ cold, snowy day it is today!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There is little water in the bottle.(</a:t>
            </a:r>
            <a:r>
              <a:rPr lang="zh-CN" altLang="en-US" sz="2400" b="1" dirty="0"/>
              <a:t>改为反意疑问句</a:t>
            </a:r>
            <a:r>
              <a:rPr lang="en-US" altLang="zh-CN" sz="24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There </a:t>
            </a:r>
            <a:r>
              <a:rPr lang="en-US" altLang="zh-CN" sz="2400" b="1" dirty="0"/>
              <a:t>is little water in the bottle, ________ ________</a:t>
            </a:r>
            <a:r>
              <a:rPr lang="zh-CN" altLang="en-US" sz="2400" b="1" dirty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They started to work a moment ago. (</a:t>
            </a:r>
            <a:r>
              <a:rPr lang="zh-CN" altLang="en-US" sz="2400" b="1" dirty="0"/>
              <a:t>改为一般疑问句</a:t>
            </a:r>
            <a:r>
              <a:rPr lang="en-US" altLang="zh-CN" sz="24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________ </a:t>
            </a:r>
            <a:r>
              <a:rPr lang="en-US" altLang="zh-CN" sz="2400" b="1" dirty="0"/>
              <a:t>they ________ to work a moment ago?</a:t>
            </a:r>
          </a:p>
        </p:txBody>
      </p:sp>
      <p:sp>
        <p:nvSpPr>
          <p:cNvPr id="1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05259" y="3119206"/>
            <a:ext cx="388766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	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961377" y="4362290"/>
            <a:ext cx="26865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 		there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60278" y="5370820"/>
            <a:ext cx="3051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Did		     start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145" grpId="0"/>
      <p:bldP spid="6146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917" y="1542565"/>
            <a:ext cx="8762227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What does “clean up” mean</a:t>
            </a:r>
            <a:r>
              <a:rPr lang="zh-CN" altLang="en-US" sz="2400" b="1" dirty="0"/>
              <a:t>？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改为同义句</a:t>
            </a:r>
            <a:r>
              <a:rPr lang="en-US" altLang="zh-CN" sz="24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What's </a:t>
            </a:r>
            <a:r>
              <a:rPr lang="en-US" altLang="zh-CN" sz="2400" b="1" dirty="0"/>
              <a:t>the ________ ________ “clean up”</a:t>
            </a:r>
            <a:r>
              <a:rPr lang="zh-CN" altLang="en-US" sz="2400" b="1" dirty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 ride my bike to school every day. (</a:t>
            </a:r>
            <a:r>
              <a:rPr lang="zh-CN" altLang="en-US" sz="2400" b="1" dirty="0"/>
              <a:t>改为同义句</a:t>
            </a:r>
            <a:r>
              <a:rPr lang="en-US" altLang="zh-CN" sz="24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I </a:t>
            </a:r>
            <a:r>
              <a:rPr lang="en-US" altLang="zh-CN" sz="2400" b="1" dirty="0"/>
              <a:t>________ to school ________ bike every day.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We have cleaned some rooms. (</a:t>
            </a:r>
            <a:r>
              <a:rPr lang="zh-CN" altLang="en-US" sz="2400" b="1" dirty="0"/>
              <a:t>改为否定句</a:t>
            </a:r>
            <a:r>
              <a:rPr lang="en-US" altLang="zh-CN" sz="24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  We </a:t>
            </a:r>
            <a:r>
              <a:rPr lang="en-US" altLang="zh-CN" sz="2400" b="1" dirty="0"/>
              <a:t>________ cleaned ________ rooms.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His mother died ten years ago. (</a:t>
            </a:r>
            <a:r>
              <a:rPr lang="zh-CN" altLang="en-US" sz="2400" b="1" dirty="0"/>
              <a:t>改为同义句</a:t>
            </a:r>
            <a:r>
              <a:rPr lang="en-US" altLang="zh-CN" sz="24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  His </a:t>
            </a:r>
            <a:r>
              <a:rPr lang="en-US" altLang="zh-CN" sz="2400" b="1" dirty="0"/>
              <a:t>mother has________ dead ________ ten years.</a:t>
            </a:r>
          </a:p>
        </p:txBody>
      </p:sp>
      <p:sp>
        <p:nvSpPr>
          <p:cNvPr id="14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17640" y="2094366"/>
            <a:ext cx="29862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meaning 	    of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32667" y="3214744"/>
            <a:ext cx="434176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	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by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9445" y="4313644"/>
            <a:ext cx="45208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haven’t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any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65077" y="5425656"/>
            <a:ext cx="464245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been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1" grpId="0"/>
      <p:bldP spid="7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8114" y="1433759"/>
            <a:ext cx="8422481" cy="33499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8．My sister takes a shower </a:t>
            </a:r>
            <a:r>
              <a:rPr lang="en-US" altLang="en-US" sz="2400" b="1" u="sng" dirty="0"/>
              <a:t>twice a week</a:t>
            </a:r>
            <a:r>
              <a:rPr lang="en-US" altLang="en-US" sz="2400" b="1" dirty="0"/>
              <a:t>. (</a:t>
            </a:r>
            <a:r>
              <a:rPr lang="zh-CN" altLang="en-US" sz="2400" b="1" dirty="0"/>
              <a:t>对画线部分提问</a:t>
            </a:r>
            <a:r>
              <a:rPr lang="en-US" altLang="zh-CN" sz="2400" b="1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________ ________ </a:t>
            </a:r>
            <a:r>
              <a:rPr lang="en-US" altLang="en-US" sz="2400" b="1" dirty="0"/>
              <a:t>does your sister ________ a shower?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9．Can you tell me? Where is the garbage? (</a:t>
            </a:r>
            <a:r>
              <a:rPr lang="zh-CN" altLang="en-US" sz="2400" b="1" dirty="0"/>
              <a:t>改为复合句</a:t>
            </a:r>
            <a:r>
              <a:rPr lang="en-US" altLang="zh-CN" sz="2400" b="1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Can you tell me where________ ________ ________？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10．It took us </a:t>
            </a:r>
            <a:r>
              <a:rPr lang="en-US" altLang="en-US" sz="2400" b="1" u="sng" dirty="0"/>
              <a:t>four hours </a:t>
            </a:r>
            <a:r>
              <a:rPr lang="en-US" altLang="en-US" sz="2400" b="1" dirty="0"/>
              <a:t>to travel to Beijing.(</a:t>
            </a:r>
            <a:r>
              <a:rPr lang="zh-CN" altLang="en-US" sz="2400" b="1" dirty="0"/>
              <a:t>对画线部分提问</a:t>
            </a:r>
            <a:r>
              <a:rPr lang="en-US" altLang="zh-CN" sz="2400" b="1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________ ________ </a:t>
            </a:r>
            <a:r>
              <a:rPr lang="en-US" altLang="en-US" sz="2400" b="1" dirty="0"/>
              <a:t>did it ________ you to travel to Beijing?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368899" y="1869634"/>
            <a:ext cx="699295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How 	often		 	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take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3555037" y="3088562"/>
            <a:ext cx="4478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	   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garbage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540632" y="4163356"/>
            <a:ext cx="51604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How	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long		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utoUpdateAnimBg="0"/>
      <p:bldP spid="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5314" y="1407209"/>
            <a:ext cx="8292362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Ⅱ.</a:t>
            </a:r>
            <a:r>
              <a:rPr lang="zh-CN" altLang="en-US" sz="2400" b="1" dirty="0"/>
              <a:t>连词成句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/>
              <a:t>将所给词语连成句子，标点已给出，词语不得重复使用。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1. it, right,  to, is, not,  waste,  things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________________________________________________?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2. we, we, saw, up, should, the, pick, garbage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________________________________________________?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3. people,  should, I, think, more, ride, bikes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________________________________________________.</a:t>
            </a:r>
            <a:endParaRPr lang="en-US" altLang="zh-CN" sz="2400" b="1" dirty="0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71180" y="3105999"/>
            <a:ext cx="51835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It is not right to waste things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12060" y="4213045"/>
            <a:ext cx="52572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We should pick up the garbage we saw</a:t>
            </a: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96922" y="5323618"/>
            <a:ext cx="5087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I think more people should ride bikes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utoUpdateAnimBg="0"/>
      <p:bldP spid="10" grpId="0" autoUpdateAnimBg="0"/>
      <p:bldP spid="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52032" y="1399165"/>
            <a:ext cx="8357167" cy="2241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4．we, much, away, shouldn't, throw, too, rubbish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________________________________________________.</a:t>
            </a:r>
            <a:endParaRPr lang="en-US" altLang="en-US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5．Danny, of, out, made, a, car, garbage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________________________________________________.</a:t>
            </a:r>
            <a:endParaRPr lang="en-US" altLang="en-US" sz="2400" b="1" dirty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310647" y="1830460"/>
            <a:ext cx="790962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 shouldn't throw away too much rubbish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324777" y="2984667"/>
            <a:ext cx="519940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Danny made a car out of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garbage 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541499" y="173139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75" y="185194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5676" y="2536025"/>
            <a:ext cx="8725977" cy="388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 dirty="0"/>
              <a:t>根据汉语提示，写出下列单词及变形</a:t>
            </a:r>
            <a:endParaRPr lang="en-US" altLang="zh-CN" sz="2800" b="1" dirty="0"/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．注意；留心</a:t>
            </a:r>
            <a:r>
              <a:rPr lang="en-US" altLang="zh-CN" sz="2800" b="1" dirty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．垃圾；废物</a:t>
            </a:r>
            <a:r>
              <a:rPr lang="en-US" altLang="zh-CN" sz="2800" b="1" dirty="0"/>
              <a:t>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3</a:t>
            </a:r>
            <a:r>
              <a:rPr lang="zh-CN" altLang="en-US" sz="2800" b="1" dirty="0"/>
              <a:t>．污染</a:t>
            </a:r>
            <a:r>
              <a:rPr lang="en-US" altLang="zh-CN" sz="2800" b="1" dirty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4</a:t>
            </a:r>
            <a:r>
              <a:rPr lang="zh-CN" altLang="en-US" sz="2800" b="1" dirty="0"/>
              <a:t>．解释</a:t>
            </a:r>
            <a:r>
              <a:rPr lang="en-US" altLang="zh-CN" sz="2800" b="1" dirty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5</a:t>
            </a:r>
            <a:r>
              <a:rPr lang="zh-CN" altLang="en-US" sz="2800" b="1" dirty="0"/>
              <a:t>．最少的</a:t>
            </a:r>
            <a:r>
              <a:rPr lang="en-US" altLang="zh-CN" sz="2800" b="1" dirty="0"/>
              <a:t>(</a:t>
            </a:r>
            <a:r>
              <a:rPr lang="zh-CN" altLang="en-US" sz="2800" b="1" dirty="0"/>
              <a:t>地</a:t>
            </a:r>
            <a:r>
              <a:rPr lang="en-US" altLang="zh-CN" sz="2800" b="1" dirty="0"/>
              <a:t>)</a:t>
            </a:r>
            <a:r>
              <a:rPr lang="zh-CN" altLang="en-US" sz="2800" b="1" dirty="0"/>
              <a:t>；最小的</a:t>
            </a:r>
            <a:r>
              <a:rPr lang="en-US" altLang="zh-CN" sz="2800" b="1" dirty="0"/>
              <a:t>(</a:t>
            </a:r>
            <a:r>
              <a:rPr lang="zh-CN" altLang="en-US" sz="2800" b="1" dirty="0"/>
              <a:t>地</a:t>
            </a:r>
            <a:r>
              <a:rPr lang="en-US" altLang="zh-CN" sz="2800" b="1" dirty="0"/>
              <a:t>)________ →________(</a:t>
            </a:r>
            <a:r>
              <a:rPr lang="zh-CN" altLang="en-US" sz="2800" b="1" dirty="0"/>
              <a:t>原级</a:t>
            </a:r>
            <a:r>
              <a:rPr lang="en-US" altLang="zh-CN" sz="2800" b="1" dirty="0"/>
              <a:t>)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175601" y="3153259"/>
            <a:ext cx="198259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attention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748541" y="3954835"/>
            <a:ext cx="12121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rubbish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659144" y="4592474"/>
            <a:ext cx="13644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pollution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700346" y="5258980"/>
            <a:ext cx="11416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explain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835276" y="5863698"/>
            <a:ext cx="30285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least		 little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 autoUpdateAnimBg="0"/>
      <p:bldP spid="19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79155" y="1496958"/>
            <a:ext cx="8764845" cy="4534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/>
              <a:t>6</a:t>
            </a:r>
            <a:r>
              <a:rPr lang="zh-CN" altLang="en-US" sz="2800" b="1" dirty="0"/>
              <a:t>．污染；弄脏</a:t>
            </a:r>
            <a:r>
              <a:rPr lang="en-US" altLang="zh-CN" sz="2800" b="1" dirty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7</a:t>
            </a:r>
            <a:r>
              <a:rPr lang="zh-CN" altLang="en-US" sz="2800" b="1" dirty="0"/>
              <a:t>．浪费</a:t>
            </a:r>
            <a:r>
              <a:rPr lang="en-US" altLang="zh-CN" sz="2800" b="1" dirty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8</a:t>
            </a:r>
            <a:r>
              <a:rPr lang="zh-CN" altLang="en-US" sz="2800" b="1" dirty="0"/>
              <a:t>．关上；合上</a:t>
            </a:r>
            <a:r>
              <a:rPr lang="en-US" altLang="zh-CN" sz="2800" b="1" dirty="0"/>
              <a:t>________→ ________(</a:t>
            </a:r>
            <a:r>
              <a:rPr lang="zh-CN" altLang="en-US" sz="2800" b="1" dirty="0"/>
              <a:t>过去式</a:t>
            </a:r>
            <a:r>
              <a:rPr lang="en-US" altLang="zh-CN" sz="2800" b="1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9</a:t>
            </a:r>
            <a:r>
              <a:rPr lang="zh-CN" altLang="en-US" sz="2800" b="1" dirty="0"/>
              <a:t>．</a:t>
            </a:r>
            <a:r>
              <a:rPr lang="en-US" altLang="zh-CN" sz="2800" b="1" dirty="0"/>
              <a:t>v.</a:t>
            </a:r>
            <a:r>
              <a:rPr lang="zh-CN" altLang="en-US" sz="2800" b="1" dirty="0"/>
              <a:t>把</a:t>
            </a:r>
            <a:r>
              <a:rPr lang="en-US" altLang="zh-CN" sz="2800" b="1" dirty="0"/>
              <a:t>……</a:t>
            </a:r>
            <a:r>
              <a:rPr lang="zh-CN" altLang="en-US" sz="2800" b="1" dirty="0"/>
              <a:t>弄空 </a:t>
            </a:r>
            <a:r>
              <a:rPr lang="en-US" altLang="zh-CN" sz="2800" b="1" dirty="0"/>
              <a:t>adj.</a:t>
            </a:r>
            <a:r>
              <a:rPr lang="zh-CN" altLang="en-US" sz="2800" b="1" dirty="0"/>
              <a:t>空的</a:t>
            </a:r>
            <a:r>
              <a:rPr lang="en-US" altLang="zh-CN" sz="2800" b="1" dirty="0"/>
              <a:t>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10</a:t>
            </a:r>
            <a:r>
              <a:rPr lang="zh-CN" altLang="en-US" sz="2800" b="1" dirty="0"/>
              <a:t>．</a:t>
            </a:r>
            <a:r>
              <a:rPr lang="en-US" altLang="zh-CN" sz="2800" b="1" dirty="0"/>
              <a:t>n.</a:t>
            </a:r>
            <a:r>
              <a:rPr lang="zh-CN" altLang="en-US" sz="2800" b="1" dirty="0"/>
              <a:t>垃圾 </a:t>
            </a:r>
            <a:r>
              <a:rPr lang="en-US" altLang="zh-CN" sz="2800" b="1" dirty="0"/>
              <a:t>v</a:t>
            </a:r>
            <a:r>
              <a:rPr lang="zh-CN" altLang="en-US" sz="2800" b="1" dirty="0"/>
              <a:t>．使乱七八糟；乱扔</a:t>
            </a:r>
            <a:r>
              <a:rPr lang="en-US" altLang="zh-CN" sz="2800" b="1" dirty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11</a:t>
            </a:r>
            <a:r>
              <a:rPr lang="zh-CN" altLang="en-US" sz="2800" b="1" dirty="0"/>
              <a:t>．货车；手推车</a:t>
            </a:r>
            <a:r>
              <a:rPr lang="en-US" altLang="zh-CN" sz="2800" b="1" dirty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12</a:t>
            </a:r>
            <a:r>
              <a:rPr lang="zh-CN" altLang="en-US" sz="2800" b="1" dirty="0"/>
              <a:t>．工厂</a:t>
            </a:r>
            <a:r>
              <a:rPr lang="en-US" altLang="zh-CN" sz="2800" b="1" dirty="0"/>
              <a:t>________ →________(</a:t>
            </a:r>
            <a:r>
              <a:rPr lang="zh-CN" altLang="en-US" sz="2800" b="1" dirty="0"/>
              <a:t>复数</a:t>
            </a:r>
            <a:r>
              <a:rPr lang="en-US" altLang="zh-CN" sz="2800" b="1" dirty="0"/>
              <a:t>)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827332" y="5411587"/>
            <a:ext cx="35625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factory	 factories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882943" y="2226779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waste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872855" y="2850959"/>
            <a:ext cx="33803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shut		 shut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4301775" y="3533540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empty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5923469" y="4093836"/>
            <a:ext cx="8322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litter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3488676" y="4849211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truck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3007516" y="1571256"/>
            <a:ext cx="29159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pollute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utoUpdateAnimBg="0"/>
      <p:bldP spid="27" grpId="0" autoUpdateAnimBg="0"/>
      <p:bldP spid="28" grpId="0" autoUpdateAnimBg="0"/>
      <p:bldP spid="26" grpId="0" autoUpdateAnimBg="0"/>
      <p:bldP spid="29" grpId="0" autoUpdateAnimBg="0"/>
      <p:bldP spid="9" grpId="0" autoUpdateAnimBg="0"/>
      <p:bldP spid="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9301" y="1448484"/>
            <a:ext cx="8568087" cy="4534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/>
              <a:t>13</a:t>
            </a:r>
            <a:r>
              <a:rPr lang="zh-CN" altLang="en-US" sz="2800" b="1" dirty="0"/>
              <a:t>．蚂蚁</a:t>
            </a:r>
            <a:r>
              <a:rPr lang="en-US" altLang="zh-CN" sz="2800" b="1" dirty="0"/>
              <a:t>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14</a:t>
            </a:r>
            <a:r>
              <a:rPr lang="zh-CN" altLang="en-US" sz="2800" b="1" dirty="0"/>
              <a:t>．死</a:t>
            </a:r>
            <a:r>
              <a:rPr lang="en-US" altLang="zh-CN" sz="2800" b="1" dirty="0"/>
              <a:t>________→ ________(</a:t>
            </a:r>
            <a:r>
              <a:rPr lang="zh-CN" altLang="en-US" sz="2800" b="1" dirty="0"/>
              <a:t>现在分词</a:t>
            </a:r>
            <a:r>
              <a:rPr lang="en-US" altLang="zh-CN" sz="2800" b="1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15</a:t>
            </a:r>
            <a:r>
              <a:rPr lang="zh-CN" altLang="en-US" sz="2800" b="1" dirty="0"/>
              <a:t>．死的</a:t>
            </a:r>
            <a:r>
              <a:rPr lang="en-US" altLang="zh-CN" sz="2800" b="1" dirty="0"/>
              <a:t>________ →________(n.)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16</a:t>
            </a:r>
            <a:r>
              <a:rPr lang="zh-CN" altLang="en-US" sz="2800" b="1" dirty="0"/>
              <a:t>．用过的；旧的；二手的</a:t>
            </a:r>
            <a:r>
              <a:rPr lang="en-US" altLang="zh-CN" sz="2800" b="1" dirty="0"/>
              <a:t>________→ ________(v.)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17</a:t>
            </a:r>
            <a:r>
              <a:rPr lang="zh-CN" altLang="en-US" sz="2800" b="1" dirty="0"/>
              <a:t>．分开；分割</a:t>
            </a:r>
            <a:r>
              <a:rPr lang="en-US" altLang="zh-CN" sz="2800" b="1" dirty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18</a:t>
            </a:r>
            <a:r>
              <a:rPr lang="zh-CN" altLang="en-US" sz="2800" b="1" dirty="0"/>
              <a:t>．座位</a:t>
            </a:r>
            <a:r>
              <a:rPr lang="en-US" altLang="zh-CN" sz="2800" b="1" dirty="0"/>
              <a:t>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19</a:t>
            </a:r>
            <a:r>
              <a:rPr lang="zh-CN" altLang="en-US" sz="2800" b="1" dirty="0"/>
              <a:t>．吨</a:t>
            </a:r>
            <a:r>
              <a:rPr lang="en-US" altLang="zh-CN" sz="2800" b="1" dirty="0"/>
              <a:t>________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836956" y="1503739"/>
            <a:ext cx="9989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ant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1836956" y="2827524"/>
            <a:ext cx="28440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dead		 death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75941" y="2152662"/>
            <a:ext cx="27671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die		dying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220883" y="3480485"/>
            <a:ext cx="2536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used		 use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071253" y="4146346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divide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975542" y="4780631"/>
            <a:ext cx="10839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seat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836956" y="5365037"/>
            <a:ext cx="6126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2" grpId="0" autoUpdateAnimBg="0"/>
      <p:bldP spid="14" grpId="0" autoUpdateAnimBg="0"/>
      <p:bldP spid="15" grpId="0" autoUpdateAnimBg="0"/>
      <p:bldP spid="16" grpId="0" autoUpdateAnimBg="0"/>
      <p:bldP spid="9" grpId="0" autoUpdateAnimBg="0"/>
      <p:bldP spid="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596180" y="178754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2" name="Rectangle 9"/>
          <p:cNvSpPr/>
          <p:nvPr/>
        </p:nvSpPr>
        <p:spPr>
          <a:xfrm>
            <a:off x="541499" y="86441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3989" y="102806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4857" y="1393370"/>
            <a:ext cx="8315154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b="1" dirty="0"/>
              <a:t>根据汉语意思，写出相应的英文短语</a:t>
            </a:r>
            <a:endParaRPr lang="en-US" altLang="zh-CN" sz="2400" b="1" dirty="0"/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．打扫；把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打扫干净</a:t>
            </a:r>
            <a:r>
              <a:rPr lang="en-US" altLang="zh-CN" sz="2400" b="1" dirty="0" smtClean="0"/>
              <a:t>_______________</a:t>
            </a:r>
            <a:endParaRPr lang="en-US" altLang="zh-CN" sz="2400" b="1" dirty="0"/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．引起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的注意</a:t>
            </a:r>
            <a:r>
              <a:rPr lang="en-US" altLang="zh-CN" sz="2400" b="1" dirty="0"/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．拣起；拿起</a:t>
            </a:r>
            <a:r>
              <a:rPr lang="en-US" altLang="zh-CN" sz="2400" b="1" dirty="0" smtClean="0"/>
              <a:t>________________</a:t>
            </a:r>
            <a:endParaRPr lang="en-US" altLang="zh-CN" sz="2400" b="1" dirty="0"/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．一点儿</a:t>
            </a:r>
            <a:r>
              <a:rPr lang="en-US" altLang="zh-CN" sz="2400" b="1" dirty="0" smtClean="0"/>
              <a:t>_______________</a:t>
            </a:r>
            <a:endParaRPr lang="en-US" altLang="zh-CN" sz="2400" b="1" dirty="0"/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．扔掉</a:t>
            </a:r>
            <a:r>
              <a:rPr lang="en-US" altLang="zh-CN" sz="2400" b="1" dirty="0" smtClean="0"/>
              <a:t>_________________</a:t>
            </a:r>
            <a:endParaRPr lang="en-US" altLang="zh-CN" sz="2400" b="1" dirty="0"/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．关闭；停下</a:t>
            </a:r>
            <a:r>
              <a:rPr lang="en-US" altLang="zh-CN" sz="2400" b="1" dirty="0"/>
              <a:t>__________________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4134640" y="2442986"/>
            <a:ext cx="15969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clean up　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012692" y="3139865"/>
            <a:ext cx="28696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draw one's attention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532110" y="3817614"/>
            <a:ext cx="11689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pick up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2310539" y="4502839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 bit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2097171" y="5180588"/>
            <a:ext cx="17275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throw away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2082466" y="5773481"/>
            <a:ext cx="326820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shut down/turn off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27133" y="813105"/>
            <a:ext cx="8299847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．再三地；反复地</a:t>
            </a:r>
            <a:r>
              <a:rPr lang="en-US" altLang="zh-CN" sz="2400" b="1" dirty="0"/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．启程，出发；开始做</a:t>
            </a:r>
            <a:r>
              <a:rPr lang="en-US" altLang="zh-CN" sz="2400" b="1" dirty="0"/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．以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为食；以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为生</a:t>
            </a:r>
            <a:r>
              <a:rPr lang="en-US" altLang="zh-CN" sz="2400" b="1" dirty="0" smtClean="0"/>
              <a:t>_______________</a:t>
            </a:r>
            <a:endParaRPr lang="en-US" altLang="zh-CN" sz="2400" b="1" dirty="0"/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．相继死去；灭绝</a:t>
            </a:r>
            <a:r>
              <a:rPr lang="en-US" altLang="zh-CN" sz="2400" b="1" dirty="0"/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11</a:t>
            </a:r>
            <a:r>
              <a:rPr lang="zh-CN" altLang="en-US" sz="2400" b="1" dirty="0"/>
              <a:t>．把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分成</a:t>
            </a:r>
            <a:r>
              <a:rPr lang="en-US" altLang="zh-CN" sz="2400" b="1" dirty="0"/>
              <a:t>……__________________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4293661" y="1765212"/>
            <a:ext cx="13051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start 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287964" y="1078257"/>
            <a:ext cx="27209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again and again 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500889" y="2491932"/>
            <a:ext cx="10807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live off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3157927" y="3757106"/>
            <a:ext cx="304378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divide…into…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618467" y="3178888"/>
            <a:ext cx="13997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die off 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utoUpdateAnimBg="0"/>
      <p:bldP spid="23" grpId="0" autoUpdateAnimBg="0"/>
      <p:bldP spid="24" grpId="0" autoUpdateAnimBg="0"/>
      <p:bldP spid="8" grpId="0" autoUpdateAnimBg="0"/>
      <p:bldP spid="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8685" y="112449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2962" y="1946080"/>
            <a:ext cx="8358077" cy="39039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/>
              <a:t>根据汉语意思完成句子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．有些纸只使用了一面。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Some </a:t>
            </a:r>
            <a:r>
              <a:rPr lang="en-US" altLang="zh-CN" sz="2400" b="1" dirty="0"/>
              <a:t>paper ________ only ________ ________ one side.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．他昨晚冲了个澡。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He </a:t>
            </a:r>
            <a:r>
              <a:rPr lang="en-US" altLang="zh-CN" sz="2400" b="1" dirty="0"/>
              <a:t>________ a ________  last night.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．这些玻璃被制成新的东西。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The </a:t>
            </a:r>
            <a:r>
              <a:rPr lang="en-US" altLang="zh-CN" sz="2400" b="1" dirty="0"/>
              <a:t>glass  ________ ________  ________ new things.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739772" y="3012311"/>
            <a:ext cx="44821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is		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used 	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on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556338" y="4175768"/>
            <a:ext cx="39651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took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shower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431489" y="5209867"/>
            <a:ext cx="5299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is 	     made 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into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7" grpId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27031" y="1294379"/>
            <a:ext cx="8816969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．在所有的女孩中，莉莉是最高的。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Lily </a:t>
            </a:r>
            <a:r>
              <a:rPr lang="en-US" altLang="zh-CN" sz="2400" b="1" dirty="0"/>
              <a:t>is ________ ________ ________ of all the girls.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．在所有种类的交通工具中，自行车制造的污染是最少的。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A </a:t>
            </a:r>
            <a:r>
              <a:rPr lang="en-US" altLang="zh-CN" sz="2400" b="1" dirty="0"/>
              <a:t>bike makes  ________ ________ ________ of all types </a:t>
            </a:r>
            <a:r>
              <a:rPr lang="en-US" altLang="zh-CN" sz="2400" b="1" dirty="0" smtClean="0"/>
              <a:t>of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transportation</a:t>
            </a:r>
            <a:r>
              <a:rPr lang="en-US" altLang="zh-CN" sz="2400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．午饭后我们扔掉了多少垃圾？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________ </a:t>
            </a:r>
            <a:r>
              <a:rPr lang="en-US" altLang="zh-CN" sz="2400" b="1" dirty="0"/>
              <a:t>________ rubbish do we ________ ________ after lunch?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969338" y="1948622"/>
            <a:ext cx="4922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the 	       tallest 	      one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756023" y="2954392"/>
            <a:ext cx="47924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the 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least </a:t>
            </a:r>
            <a:r>
              <a:rPr lang="en-US" altLang="zh-CN" sz="2400" b="1" dirty="0">
                <a:solidFill>
                  <a:srgbClr val="FF0000"/>
                </a:solidFill>
              </a:rPr>
              <a:t>	         pollution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001178" y="4613980"/>
            <a:ext cx="75083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How 	      much 		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throw </a:t>
            </a:r>
            <a:r>
              <a:rPr lang="en-US" altLang="zh-CN" sz="2400" b="1" dirty="0">
                <a:solidFill>
                  <a:srgbClr val="FF0000"/>
                </a:solidFill>
              </a:rPr>
              <a:t>		away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utoUpdateAnimBg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470" y="1309733"/>
            <a:ext cx="8820529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．那个演员为什么引起了你们的注意？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Why </a:t>
            </a:r>
            <a:r>
              <a:rPr lang="en-US" altLang="zh-CN" sz="2400" b="1" dirty="0"/>
              <a:t>does the actor ________ ________ ________</a:t>
            </a:r>
            <a:r>
              <a:rPr lang="zh-CN" altLang="en-US" sz="2400" b="1" dirty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．当你不用电脑时，请把它关掉。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Please </a:t>
            </a:r>
            <a:r>
              <a:rPr lang="en-US" altLang="zh-CN" sz="2400" b="1" dirty="0"/>
              <a:t>________ ________ the computer when you are not using it.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．浪费东西是不对的。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It's </a:t>
            </a:r>
            <a:r>
              <a:rPr lang="en-US" altLang="zh-CN" sz="2400" b="1" dirty="0"/>
              <a:t>not right ________ ________ ________</a:t>
            </a:r>
            <a:r>
              <a:rPr lang="zh-CN" altLang="en-US" sz="2400" b="1" dirty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．如果鸟吃了病鱼或死鱼，它们可能会相继灭绝。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If </a:t>
            </a:r>
            <a:r>
              <a:rPr lang="en-US" altLang="zh-CN" sz="2400" b="1" dirty="0"/>
              <a:t>the birds eat the sick or dead fish, they may </a:t>
            </a:r>
            <a:r>
              <a:rPr lang="en-US" altLang="zh-CN" sz="2400" b="1" dirty="0" smtClean="0"/>
              <a:t>_____ ______</a:t>
            </a:r>
            <a:r>
              <a:rPr lang="zh-CN" altLang="en-US" sz="2400" b="1" dirty="0" smtClean="0"/>
              <a:t>．</a:t>
            </a:r>
            <a:endParaRPr lang="zh-CN" altLang="en-US" sz="2400" b="1" dirty="0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714427" y="2993727"/>
            <a:ext cx="31789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shut down/turn off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699869" y="1943191"/>
            <a:ext cx="47308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draw 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your </a:t>
            </a:r>
            <a:r>
              <a:rPr lang="en-US" altLang="zh-CN" sz="2400" b="1" dirty="0">
                <a:solidFill>
                  <a:srgbClr val="FF0000"/>
                </a:solidFill>
              </a:rPr>
              <a:t>	   attention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676310" y="4692233"/>
            <a:ext cx="4424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to 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waste </a:t>
            </a:r>
            <a:r>
              <a:rPr lang="en-US" altLang="zh-CN" sz="2400" b="1" dirty="0">
                <a:solidFill>
                  <a:srgbClr val="FF0000"/>
                </a:solidFill>
              </a:rPr>
              <a:t>	     things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841093" y="5838320"/>
            <a:ext cx="24888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die 	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off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8">
      <a:majorFont>
        <a:latin typeface="Calibri Light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1533</Words>
  <Application>Microsoft Office PowerPoint</Application>
  <PresentationFormat>全屏显示(4:3)</PresentationFormat>
  <Paragraphs>234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C2F837BB42F54A8BB5A441682A9572A1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