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56" r:id="rId3"/>
    <p:sldId id="278" r:id="rId4"/>
    <p:sldId id="257" r:id="rId5"/>
    <p:sldId id="260" r:id="rId6"/>
    <p:sldId id="263" r:id="rId7"/>
    <p:sldId id="269" r:id="rId8"/>
    <p:sldId id="270" r:id="rId9"/>
  </p:sldIdLst>
  <p:sldSz cx="9144000" cy="6858000" type="screen4x3"/>
  <p:notesSz cx="6858000" cy="9144000"/>
  <p:defaultTextStyle>
    <a:defPPr>
      <a:defRPr lang="zh-CN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FF99"/>
    <a:srgbClr val="9EFB6B"/>
    <a:srgbClr val="13FF13"/>
    <a:srgbClr val="FF0000"/>
    <a:srgbClr val="000000"/>
    <a:srgbClr val="0033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53AE3-8424-43AE-A1DE-8112E76528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406B8-A85B-4566-BEF2-4237C07F3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406B8-A85B-4566-BEF2-4237C07F3AF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0DBDA-DAE9-4318-AE75-712E2EEDD2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23182-E3AE-418F-A528-B3E5BA8CBF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C78D1-9F53-4962-AC87-D3E25D025A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D287C-45E7-4BF3-A2BE-49301F2F6A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71C56-C7F6-46D3-9ACB-960CC8DFFE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5D222-FB6A-47A3-B115-0DD83050EE7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CE6CE-66CB-4BE2-86E9-05C88AF56C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7FA05-FC2A-401E-A682-ED45C9B5E57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7717-28F8-4CCF-B5E6-5DC4E23A9D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35C14-A538-4FAA-A6E8-9C1FAB728F3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/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6867" name="Freeform 3"/>
            <p:cNvSpPr/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6868" name="Group 4"/>
            <p:cNvGrpSpPr/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6869" name="Freeform 5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70" name="Freeform 6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71" name="Freeform 7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6872" name="Freeform 8"/>
            <p:cNvSpPr/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6873" name="Group 9"/>
            <p:cNvGrpSpPr/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6874" name="Freeform 10"/>
              <p:cNvSpPr/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75" name="Freeform 11"/>
              <p:cNvSpPr/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76" name="Freeform 12"/>
              <p:cNvSpPr/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77" name="Freeform 13"/>
              <p:cNvSpPr/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78" name="Freeform 14"/>
              <p:cNvSpPr/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6879" name="Group 15"/>
              <p:cNvGrpSpPr/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6880" name="Freeform 16"/>
                <p:cNvSpPr/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81" name="Freeform 17"/>
                <p:cNvSpPr/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882" name="Freeform 18"/>
                <p:cNvSpPr/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6883" name="Group 19"/>
            <p:cNvGrpSpPr/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6884" name="Freeform 20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5" name="Freeform 21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6" name="Freeform 22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887" name="Group 23"/>
            <p:cNvGrpSpPr/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6888" name="Freeform 24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9" name="Freeform 25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0" name="Freeform 26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891" name="Group 27"/>
            <p:cNvGrpSpPr/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6892" name="Freeform 28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3" name="Freeform 29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4" name="Freeform 30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6895" name="Freeform 31"/>
            <p:cNvSpPr/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96" name="Freeform 32"/>
            <p:cNvSpPr/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97" name="Freeform 33"/>
            <p:cNvSpPr/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98" name="Freeform 34"/>
            <p:cNvSpPr/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99" name="Freeform 35"/>
            <p:cNvSpPr/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0" name="Freeform 36"/>
            <p:cNvSpPr/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1" name="Freeform 37"/>
            <p:cNvSpPr/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2" name="Freeform 38"/>
            <p:cNvSpPr/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3" name="Freeform 39"/>
            <p:cNvSpPr/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4" name="Freeform 40"/>
            <p:cNvSpPr/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5" name="Freeform 41"/>
            <p:cNvSpPr/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6" name="Freeform 42"/>
            <p:cNvSpPr/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7" name="Freeform 43"/>
            <p:cNvSpPr/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8" name="Freeform 44"/>
            <p:cNvSpPr/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90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691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91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3691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3691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D9AB18F6-A594-41D6-8DE5-FF7E721F7EB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8" name="WordArt 12"/>
          <p:cNvSpPr>
            <a:spLocks noChangeArrowheads="1" noChangeShapeType="1" noTextEdit="1"/>
          </p:cNvSpPr>
          <p:nvPr/>
        </p:nvSpPr>
        <p:spPr bwMode="auto">
          <a:xfrm>
            <a:off x="1116013" y="2060848"/>
            <a:ext cx="6840363" cy="115207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 smtClean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中圆简" pitchFamily="49" charset="-122"/>
                <a:ea typeface="汉仪中圆简" pitchFamily="49" charset="-122"/>
              </a:rPr>
              <a:t>三</a:t>
            </a:r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中圆简" pitchFamily="49" charset="-122"/>
                <a:ea typeface="汉仪中圆简" pitchFamily="49" charset="-122"/>
              </a:rPr>
              <a:t>角形的尺规作图</a:t>
            </a:r>
          </a:p>
        </p:txBody>
      </p:sp>
      <p:sp>
        <p:nvSpPr>
          <p:cNvPr id="8" name="矩形 7"/>
          <p:cNvSpPr/>
          <p:nvPr/>
        </p:nvSpPr>
        <p:spPr>
          <a:xfrm>
            <a:off x="2789134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71550" y="1916113"/>
            <a:ext cx="5688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11188" y="1052513"/>
            <a:ext cx="78136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已知：∠</a:t>
            </a:r>
            <a:r>
              <a:rPr lang="en-US" altLang="zh-CN" sz="36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AOB</a:t>
            </a:r>
            <a:r>
              <a:rPr lang="zh-CN" altLang="en-US" sz="36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，求作∠</a:t>
            </a:r>
            <a:r>
              <a:rPr lang="en-US" altLang="zh-CN" sz="36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A′O′B′</a:t>
            </a:r>
            <a:r>
              <a:rPr lang="zh-CN" altLang="en-US" sz="36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，使∠</a:t>
            </a:r>
            <a:r>
              <a:rPr lang="en-US" altLang="zh-CN" sz="36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A′O′B′</a:t>
            </a:r>
            <a:r>
              <a:rPr lang="zh-CN" altLang="en-US" sz="36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＝∠</a:t>
            </a:r>
            <a:r>
              <a:rPr lang="en-US" altLang="zh-CN" sz="36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AOB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4643438" y="3500438"/>
            <a:ext cx="2736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V="1">
            <a:off x="4643438" y="2349500"/>
            <a:ext cx="1944687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0" name="Arc 12"/>
          <p:cNvSpPr/>
          <p:nvPr/>
        </p:nvSpPr>
        <p:spPr bwMode="auto">
          <a:xfrm rot="1471695">
            <a:off x="1447800" y="2192338"/>
            <a:ext cx="1752600" cy="1246187"/>
          </a:xfrm>
          <a:custGeom>
            <a:avLst/>
            <a:gdLst>
              <a:gd name="G0" fmla="+- 0 0 0"/>
              <a:gd name="G1" fmla="+- 18744 0 0"/>
              <a:gd name="G2" fmla="+- 21600 0 0"/>
              <a:gd name="T0" fmla="*/ 10735 w 21600"/>
              <a:gd name="T1" fmla="*/ 0 h 20433"/>
              <a:gd name="T2" fmla="*/ 21534 w 21600"/>
              <a:gd name="T3" fmla="*/ 20433 h 20433"/>
              <a:gd name="T4" fmla="*/ 0 w 21600"/>
              <a:gd name="T5" fmla="*/ 18744 h 20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433" fill="none" extrusionOk="0">
                <a:moveTo>
                  <a:pt x="10734" y="0"/>
                </a:moveTo>
                <a:cubicBezTo>
                  <a:pt x="17454" y="3848"/>
                  <a:pt x="21600" y="11000"/>
                  <a:pt x="21600" y="18744"/>
                </a:cubicBezTo>
                <a:cubicBezTo>
                  <a:pt x="21600" y="19307"/>
                  <a:pt x="21577" y="19871"/>
                  <a:pt x="21533" y="20432"/>
                </a:cubicBezTo>
              </a:path>
              <a:path w="21600" h="20433" stroke="0" extrusionOk="0">
                <a:moveTo>
                  <a:pt x="10734" y="0"/>
                </a:moveTo>
                <a:cubicBezTo>
                  <a:pt x="17454" y="3848"/>
                  <a:pt x="21600" y="11000"/>
                  <a:pt x="21600" y="18744"/>
                </a:cubicBezTo>
                <a:cubicBezTo>
                  <a:pt x="21600" y="19307"/>
                  <a:pt x="21577" y="19871"/>
                  <a:pt x="21533" y="20432"/>
                </a:cubicBezTo>
                <a:lnTo>
                  <a:pt x="0" y="1874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3" name="Arc 15"/>
          <p:cNvSpPr/>
          <p:nvPr/>
        </p:nvSpPr>
        <p:spPr bwMode="auto">
          <a:xfrm rot="13540917" flipV="1">
            <a:off x="5847557" y="2307431"/>
            <a:ext cx="901700" cy="1141413"/>
          </a:xfrm>
          <a:custGeom>
            <a:avLst/>
            <a:gdLst>
              <a:gd name="G0" fmla="+- 0 0 0"/>
              <a:gd name="G1" fmla="+- 19930 0 0"/>
              <a:gd name="G2" fmla="+- 21600 0 0"/>
              <a:gd name="T0" fmla="*/ 8328 w 21286"/>
              <a:gd name="T1" fmla="*/ 0 h 19930"/>
              <a:gd name="T2" fmla="*/ 21286 w 21286"/>
              <a:gd name="T3" fmla="*/ 16258 h 19930"/>
              <a:gd name="T4" fmla="*/ 0 w 21286"/>
              <a:gd name="T5" fmla="*/ 19930 h 19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6" h="19930" fill="none" extrusionOk="0">
                <a:moveTo>
                  <a:pt x="8327" y="0"/>
                </a:moveTo>
                <a:cubicBezTo>
                  <a:pt x="15142" y="2847"/>
                  <a:pt x="20030" y="8979"/>
                  <a:pt x="21285" y="16258"/>
                </a:cubicBezTo>
              </a:path>
              <a:path w="21286" h="19930" stroke="0" extrusionOk="0">
                <a:moveTo>
                  <a:pt x="8327" y="0"/>
                </a:moveTo>
                <a:cubicBezTo>
                  <a:pt x="15142" y="2847"/>
                  <a:pt x="20030" y="8979"/>
                  <a:pt x="21285" y="16258"/>
                </a:cubicBezTo>
                <a:lnTo>
                  <a:pt x="0" y="1993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79" name="Group 31"/>
          <p:cNvGrpSpPr/>
          <p:nvPr/>
        </p:nvGrpSpPr>
        <p:grpSpPr bwMode="auto">
          <a:xfrm>
            <a:off x="755650" y="1916113"/>
            <a:ext cx="3481388" cy="1954212"/>
            <a:chOff x="476" y="1207"/>
            <a:chExt cx="2193" cy="1231"/>
          </a:xfrm>
        </p:grpSpPr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748" y="2115"/>
              <a:ext cx="16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V="1">
              <a:off x="748" y="1389"/>
              <a:ext cx="1316" cy="7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476" y="1979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2400" b="1">
                  <a:solidFill>
                    <a:schemeClr val="tx2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2215" y="2150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2400" b="1">
                  <a:solidFill>
                    <a:schemeClr val="tx2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1837" y="1207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2400" b="1">
                  <a:solidFill>
                    <a:schemeClr val="tx2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</p:grp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555875" y="3357563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359025" y="2290763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tx2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176713" y="3395663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O</a:t>
            </a:r>
            <a:r>
              <a:rPr lang="en-US" altLang="zh-CN" sz="2000" b="1">
                <a:solidFill>
                  <a:schemeClr val="tx2"/>
                </a:solidFill>
                <a:latin typeface="Comic Sans MS" panose="030F0702030302020204" pitchFamily="66" charset="0"/>
              </a:rPr>
              <a:t>′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7088188" y="3598863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tx2"/>
                </a:solidFill>
                <a:latin typeface="Comic Sans MS" panose="030F0702030302020204" pitchFamily="66" charset="0"/>
              </a:rPr>
              <a:t>B′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546850" y="2176463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tx2"/>
                </a:solidFill>
                <a:latin typeface="Comic Sans MS" panose="030F0702030302020204" pitchFamily="66" charset="0"/>
              </a:rPr>
              <a:t>A′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6070600" y="2157413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tx2"/>
                </a:solidFill>
                <a:latin typeface="Comic Sans MS" panose="030F0702030302020204" pitchFamily="66" charset="0"/>
              </a:rPr>
              <a:t>D′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6454775" y="343535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tx2"/>
                </a:solidFill>
                <a:latin typeface="Comic Sans MS" panose="030F0702030302020204" pitchFamily="66" charset="0"/>
              </a:rPr>
              <a:t>C′</a:t>
            </a:r>
          </a:p>
        </p:txBody>
      </p:sp>
      <p:sp>
        <p:nvSpPr>
          <p:cNvPr id="2075" name="Arc 27"/>
          <p:cNvSpPr/>
          <p:nvPr/>
        </p:nvSpPr>
        <p:spPr bwMode="auto">
          <a:xfrm rot="1471695">
            <a:off x="4932363" y="2349500"/>
            <a:ext cx="1752600" cy="1246188"/>
          </a:xfrm>
          <a:custGeom>
            <a:avLst/>
            <a:gdLst>
              <a:gd name="G0" fmla="+- 0 0 0"/>
              <a:gd name="G1" fmla="+- 18744 0 0"/>
              <a:gd name="G2" fmla="+- 21600 0 0"/>
              <a:gd name="T0" fmla="*/ 10735 w 21600"/>
              <a:gd name="T1" fmla="*/ 0 h 20433"/>
              <a:gd name="T2" fmla="*/ 21534 w 21600"/>
              <a:gd name="T3" fmla="*/ 20433 h 20433"/>
              <a:gd name="T4" fmla="*/ 0 w 21600"/>
              <a:gd name="T5" fmla="*/ 18744 h 20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433" fill="none" extrusionOk="0">
                <a:moveTo>
                  <a:pt x="10734" y="0"/>
                </a:moveTo>
                <a:cubicBezTo>
                  <a:pt x="17454" y="3848"/>
                  <a:pt x="21600" y="11000"/>
                  <a:pt x="21600" y="18744"/>
                </a:cubicBezTo>
                <a:cubicBezTo>
                  <a:pt x="21600" y="19307"/>
                  <a:pt x="21577" y="19871"/>
                  <a:pt x="21533" y="20432"/>
                </a:cubicBezTo>
              </a:path>
              <a:path w="21600" h="20433" stroke="0" extrusionOk="0">
                <a:moveTo>
                  <a:pt x="10734" y="0"/>
                </a:moveTo>
                <a:cubicBezTo>
                  <a:pt x="17454" y="3848"/>
                  <a:pt x="21600" y="11000"/>
                  <a:pt x="21600" y="18744"/>
                </a:cubicBezTo>
                <a:cubicBezTo>
                  <a:pt x="21600" y="19307"/>
                  <a:pt x="21577" y="19871"/>
                  <a:pt x="21533" y="20432"/>
                </a:cubicBezTo>
                <a:lnTo>
                  <a:pt x="0" y="1874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114" name="Group 66"/>
          <p:cNvGrpSpPr/>
          <p:nvPr/>
        </p:nvGrpSpPr>
        <p:grpSpPr bwMode="auto">
          <a:xfrm>
            <a:off x="0" y="260350"/>
            <a:ext cx="3028950" cy="831850"/>
            <a:chOff x="249" y="300"/>
            <a:chExt cx="1908" cy="524"/>
          </a:xfrm>
        </p:grpSpPr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249" y="300"/>
              <a:ext cx="1908" cy="524"/>
            </a:xfrm>
            <a:prstGeom prst="ellipse">
              <a:avLst/>
            </a:prstGeom>
            <a:solidFill>
              <a:schemeClr val="hlink"/>
            </a:solidFill>
            <a:ln w="57150">
              <a:solidFill>
                <a:schemeClr val="tx2"/>
              </a:solidFill>
              <a:prstDash val="sys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476" y="346"/>
              <a:ext cx="149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zh-CN" altLang="en-US" sz="4000" b="1" dirty="0">
                  <a:latin typeface="Comic Sans MS" panose="030F0702030302020204" pitchFamily="66" charset="0"/>
                </a:rPr>
                <a:t>复习引入</a:t>
              </a:r>
            </a:p>
          </p:txBody>
        </p:sp>
      </p:grpSp>
      <p:grpSp>
        <p:nvGrpSpPr>
          <p:cNvPr id="2086" name="Group 38"/>
          <p:cNvGrpSpPr/>
          <p:nvPr/>
        </p:nvGrpSpPr>
        <p:grpSpPr bwMode="auto">
          <a:xfrm>
            <a:off x="0" y="5734050"/>
            <a:ext cx="9144000" cy="1123950"/>
            <a:chOff x="0" y="3612"/>
            <a:chExt cx="5760" cy="708"/>
          </a:xfrm>
        </p:grpSpPr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0" y="3612"/>
              <a:ext cx="5760" cy="708"/>
            </a:xfrm>
            <a:prstGeom prst="rect">
              <a:avLst/>
            </a:prstGeom>
            <a:solidFill>
              <a:srgbClr val="00B200"/>
            </a:solidFill>
            <a:ln w="57150">
              <a:solidFill>
                <a:schemeClr val="tx2"/>
              </a:solidFill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1111" y="3718"/>
              <a:ext cx="315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（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1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）做射线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O′B′ </a:t>
              </a:r>
            </a:p>
          </p:txBody>
        </p:sp>
      </p:grpSp>
      <p:grpSp>
        <p:nvGrpSpPr>
          <p:cNvPr id="2091" name="Group 43"/>
          <p:cNvGrpSpPr/>
          <p:nvPr/>
        </p:nvGrpSpPr>
        <p:grpSpPr bwMode="auto">
          <a:xfrm>
            <a:off x="0" y="5491163"/>
            <a:ext cx="9144000" cy="1366837"/>
            <a:chOff x="-250" y="4609"/>
            <a:chExt cx="5760" cy="861"/>
          </a:xfrm>
        </p:grpSpPr>
        <p:grpSp>
          <p:nvGrpSpPr>
            <p:cNvPr id="2088" name="Group 40"/>
            <p:cNvGrpSpPr/>
            <p:nvPr/>
          </p:nvGrpSpPr>
          <p:grpSpPr bwMode="auto">
            <a:xfrm>
              <a:off x="-250" y="4609"/>
              <a:ext cx="5760" cy="861"/>
              <a:chOff x="0" y="3612"/>
              <a:chExt cx="5760" cy="708"/>
            </a:xfrm>
          </p:grpSpPr>
          <p:sp>
            <p:nvSpPr>
              <p:cNvPr id="2089" name="Rectangle 41"/>
              <p:cNvSpPr>
                <a:spLocks noChangeArrowheads="1"/>
              </p:cNvSpPr>
              <p:nvPr/>
            </p:nvSpPr>
            <p:spPr bwMode="auto">
              <a:xfrm>
                <a:off x="0" y="3612"/>
                <a:ext cx="5760" cy="708"/>
              </a:xfrm>
              <a:prstGeom prst="rect">
                <a:avLst/>
              </a:prstGeom>
              <a:solidFill>
                <a:srgbClr val="00B200"/>
              </a:solidFill>
              <a:ln w="57150">
                <a:solidFill>
                  <a:schemeClr val="tx2"/>
                </a:solidFill>
                <a:prstDash val="sysDot"/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0" name="Rectangle 42"/>
              <p:cNvSpPr>
                <a:spLocks noChangeArrowheads="1"/>
              </p:cNvSpPr>
              <p:nvPr/>
            </p:nvSpPr>
            <p:spPr bwMode="auto">
              <a:xfrm>
                <a:off x="1111" y="3718"/>
                <a:ext cx="255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zh-CN" sz="4000" b="1">
                    <a:solidFill>
                      <a:schemeClr val="tx2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</a:p>
            </p:txBody>
          </p:sp>
        </p:grp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-250" y="4609"/>
              <a:ext cx="563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/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（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2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）以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O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为圆心，任意长为半径画弧，交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OA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于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D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点，交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OB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于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C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点。</a:t>
              </a:r>
            </a:p>
          </p:txBody>
        </p:sp>
      </p:grpSp>
      <p:grpSp>
        <p:nvGrpSpPr>
          <p:cNvPr id="2092" name="Group 44"/>
          <p:cNvGrpSpPr/>
          <p:nvPr/>
        </p:nvGrpSpPr>
        <p:grpSpPr bwMode="auto">
          <a:xfrm>
            <a:off x="0" y="5491163"/>
            <a:ext cx="9144000" cy="1366837"/>
            <a:chOff x="-250" y="4609"/>
            <a:chExt cx="5760" cy="861"/>
          </a:xfrm>
        </p:grpSpPr>
        <p:grpSp>
          <p:nvGrpSpPr>
            <p:cNvPr id="2093" name="Group 45"/>
            <p:cNvGrpSpPr/>
            <p:nvPr/>
          </p:nvGrpSpPr>
          <p:grpSpPr bwMode="auto">
            <a:xfrm>
              <a:off x="-250" y="4609"/>
              <a:ext cx="5760" cy="861"/>
              <a:chOff x="0" y="3612"/>
              <a:chExt cx="5760" cy="708"/>
            </a:xfrm>
          </p:grpSpPr>
          <p:sp>
            <p:nvSpPr>
              <p:cNvPr id="2094" name="Rectangle 46"/>
              <p:cNvSpPr>
                <a:spLocks noChangeArrowheads="1"/>
              </p:cNvSpPr>
              <p:nvPr/>
            </p:nvSpPr>
            <p:spPr bwMode="auto">
              <a:xfrm>
                <a:off x="0" y="3612"/>
                <a:ext cx="5760" cy="708"/>
              </a:xfrm>
              <a:prstGeom prst="rect">
                <a:avLst/>
              </a:prstGeom>
              <a:solidFill>
                <a:srgbClr val="00B200"/>
              </a:solidFill>
              <a:ln w="57150">
                <a:solidFill>
                  <a:schemeClr val="tx2"/>
                </a:solidFill>
                <a:prstDash val="sysDot"/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5" name="Rectangle 47"/>
              <p:cNvSpPr>
                <a:spLocks noChangeArrowheads="1"/>
              </p:cNvSpPr>
              <p:nvPr/>
            </p:nvSpPr>
            <p:spPr bwMode="auto">
              <a:xfrm>
                <a:off x="1111" y="3718"/>
                <a:ext cx="255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zh-CN" sz="4000" b="1">
                    <a:solidFill>
                      <a:schemeClr val="tx2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</a:p>
            </p:txBody>
          </p:sp>
        </p:grp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-250" y="4609"/>
              <a:ext cx="563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/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（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3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）以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O′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为圆心，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OC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长为半径画弧，交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O′B′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于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C′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点 。</a:t>
              </a:r>
            </a:p>
          </p:txBody>
        </p:sp>
      </p:grpSp>
      <p:grpSp>
        <p:nvGrpSpPr>
          <p:cNvPr id="2097" name="Group 49"/>
          <p:cNvGrpSpPr/>
          <p:nvPr/>
        </p:nvGrpSpPr>
        <p:grpSpPr bwMode="auto">
          <a:xfrm>
            <a:off x="0" y="5491163"/>
            <a:ext cx="9144000" cy="1366837"/>
            <a:chOff x="-250" y="4609"/>
            <a:chExt cx="5760" cy="861"/>
          </a:xfrm>
        </p:grpSpPr>
        <p:grpSp>
          <p:nvGrpSpPr>
            <p:cNvPr id="2098" name="Group 50"/>
            <p:cNvGrpSpPr/>
            <p:nvPr/>
          </p:nvGrpSpPr>
          <p:grpSpPr bwMode="auto">
            <a:xfrm>
              <a:off x="-250" y="4609"/>
              <a:ext cx="5760" cy="861"/>
              <a:chOff x="0" y="3612"/>
              <a:chExt cx="5760" cy="708"/>
            </a:xfrm>
          </p:grpSpPr>
          <p:sp>
            <p:nvSpPr>
              <p:cNvPr id="2099" name="Rectangle 51"/>
              <p:cNvSpPr>
                <a:spLocks noChangeArrowheads="1"/>
              </p:cNvSpPr>
              <p:nvPr/>
            </p:nvSpPr>
            <p:spPr bwMode="auto">
              <a:xfrm>
                <a:off x="0" y="3612"/>
                <a:ext cx="5760" cy="708"/>
              </a:xfrm>
              <a:prstGeom prst="rect">
                <a:avLst/>
              </a:prstGeom>
              <a:solidFill>
                <a:srgbClr val="00B200"/>
              </a:solidFill>
              <a:ln w="57150">
                <a:solidFill>
                  <a:schemeClr val="tx2"/>
                </a:solidFill>
                <a:prstDash val="sysDot"/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0" name="Rectangle 52"/>
              <p:cNvSpPr>
                <a:spLocks noChangeArrowheads="1"/>
              </p:cNvSpPr>
              <p:nvPr/>
            </p:nvSpPr>
            <p:spPr bwMode="auto">
              <a:xfrm>
                <a:off x="1111" y="3718"/>
                <a:ext cx="255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zh-CN" sz="4000" b="1">
                    <a:solidFill>
                      <a:schemeClr val="tx2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</a:p>
            </p:txBody>
          </p:sp>
        </p:grp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-250" y="4609"/>
              <a:ext cx="563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/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（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4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）以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C′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为圆心，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DC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长为半径画弧，交前弧于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D′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点 。</a:t>
              </a:r>
            </a:p>
          </p:txBody>
        </p:sp>
      </p:grpSp>
      <p:grpSp>
        <p:nvGrpSpPr>
          <p:cNvPr id="2107" name="Group 59"/>
          <p:cNvGrpSpPr/>
          <p:nvPr/>
        </p:nvGrpSpPr>
        <p:grpSpPr bwMode="auto">
          <a:xfrm>
            <a:off x="0" y="5429250"/>
            <a:ext cx="9144000" cy="1428750"/>
            <a:chOff x="-499" y="5098"/>
            <a:chExt cx="5760" cy="972"/>
          </a:xfrm>
        </p:grpSpPr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-499" y="5098"/>
              <a:ext cx="5760" cy="972"/>
            </a:xfrm>
            <a:prstGeom prst="rect">
              <a:avLst/>
            </a:prstGeom>
            <a:solidFill>
              <a:srgbClr val="00B200"/>
            </a:solidFill>
            <a:ln w="57150">
              <a:solidFill>
                <a:schemeClr val="tx2"/>
              </a:solidFill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612" y="5244"/>
              <a:ext cx="255" cy="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 </a:t>
              </a:r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-341" y="5335"/>
              <a:ext cx="5449" cy="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/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（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5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）过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D′</a:t>
              </a:r>
              <a:r>
                <a:rPr lang="zh-CN" altLang="en-US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做射线</a:t>
              </a: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O′A′  </a:t>
              </a:r>
            </a:p>
          </p:txBody>
        </p:sp>
      </p:grpSp>
      <p:grpSp>
        <p:nvGrpSpPr>
          <p:cNvPr id="2108" name="Group 60"/>
          <p:cNvGrpSpPr/>
          <p:nvPr/>
        </p:nvGrpSpPr>
        <p:grpSpPr bwMode="auto">
          <a:xfrm>
            <a:off x="0" y="5429250"/>
            <a:ext cx="9144000" cy="1428750"/>
            <a:chOff x="-499" y="5098"/>
            <a:chExt cx="5760" cy="972"/>
          </a:xfrm>
        </p:grpSpPr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-499" y="5098"/>
              <a:ext cx="5760" cy="972"/>
            </a:xfrm>
            <a:prstGeom prst="rect">
              <a:avLst/>
            </a:prstGeom>
            <a:solidFill>
              <a:srgbClr val="00B200"/>
            </a:solidFill>
            <a:ln w="57150">
              <a:solidFill>
                <a:schemeClr val="tx2"/>
              </a:solidFill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612" y="5244"/>
              <a:ext cx="255" cy="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4000" b="1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 </a:t>
              </a:r>
            </a:p>
          </p:txBody>
        </p:sp>
        <p:sp>
          <p:nvSpPr>
            <p:cNvPr id="2111" name="Rectangle 63"/>
            <p:cNvSpPr>
              <a:spLocks noChangeArrowheads="1"/>
            </p:cNvSpPr>
            <p:nvPr/>
          </p:nvSpPr>
          <p:spPr bwMode="auto">
            <a:xfrm>
              <a:off x="-341" y="5335"/>
              <a:ext cx="5449" cy="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/>
              <a:r>
                <a:rPr lang="zh-CN" altLang="en-US" sz="4000" b="1" dirty="0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则∠</a:t>
              </a:r>
              <a:r>
                <a:rPr lang="en-US" altLang="zh-CN" sz="4000" b="1" dirty="0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A′O′B′</a:t>
              </a:r>
              <a:r>
                <a:rPr lang="zh-CN" altLang="en-US" sz="4000" b="1" dirty="0">
                  <a:solidFill>
                    <a:schemeClr val="tx2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为所求作的角　  </a:t>
              </a:r>
            </a:p>
          </p:txBody>
        </p:sp>
      </p:grpSp>
      <p:grpSp>
        <p:nvGrpSpPr>
          <p:cNvPr id="2113" name="Group 65"/>
          <p:cNvGrpSpPr/>
          <p:nvPr/>
        </p:nvGrpSpPr>
        <p:grpSpPr bwMode="auto">
          <a:xfrm>
            <a:off x="0" y="4005263"/>
            <a:ext cx="3887788" cy="935037"/>
            <a:chOff x="295" y="2614"/>
            <a:chExt cx="2449" cy="589"/>
          </a:xfrm>
        </p:grpSpPr>
        <p:sp>
          <p:nvSpPr>
            <p:cNvPr id="2112" name="Cloud"/>
            <p:cNvSpPr>
              <a:spLocks noChangeAspect="1" noEditPoints="1" noChangeArrowheads="1"/>
            </p:cNvSpPr>
            <p:nvPr/>
          </p:nvSpPr>
          <p:spPr bwMode="auto">
            <a:xfrm>
              <a:off x="295" y="2614"/>
              <a:ext cx="2041" cy="58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CCFF"/>
            </a:solidFill>
            <a:ln w="57150">
              <a:solidFill>
                <a:schemeClr val="tx2"/>
              </a:solidFill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476" y="2659"/>
              <a:ext cx="22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/>
              <a:r>
                <a:rPr lang="zh-CN" altLang="en-US" sz="4000" b="1" dirty="0">
                  <a:latin typeface="Comic Sans MS" panose="030F0702030302020204" pitchFamily="66" charset="0"/>
                  <a:ea typeface="华文行楷" panose="02010800040101010101" pitchFamily="2" charset="-122"/>
                </a:rPr>
                <a:t>作法与提示：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21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7" dur="2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5" dur="2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3" dur="2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1" dur="2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8" grpId="0" animBg="1"/>
      <p:bldP spid="2059" grpId="0" animBg="1"/>
      <p:bldP spid="2060" grpId="0" animBg="1"/>
      <p:bldP spid="2063" grpId="0" animBg="1"/>
      <p:bldP spid="2068" grpId="0"/>
      <p:bldP spid="2069" grpId="0"/>
      <p:bldP spid="2070" grpId="0"/>
      <p:bldP spid="2071" grpId="0"/>
      <p:bldP spid="20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2971800" y="0"/>
            <a:ext cx="396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已知三角形的三边求作三角形</a:t>
            </a:r>
          </a:p>
        </p:txBody>
      </p:sp>
      <p:grpSp>
        <p:nvGrpSpPr>
          <p:cNvPr id="83974" name="Group 6"/>
          <p:cNvGrpSpPr/>
          <p:nvPr/>
        </p:nvGrpSpPr>
        <p:grpSpPr bwMode="auto">
          <a:xfrm>
            <a:off x="0" y="1196975"/>
            <a:ext cx="2665413" cy="722313"/>
            <a:chOff x="657" y="1888"/>
            <a:chExt cx="1679" cy="455"/>
          </a:xfrm>
        </p:grpSpPr>
        <p:sp>
          <p:nvSpPr>
            <p:cNvPr id="83975" name="Oval 7"/>
            <p:cNvSpPr>
              <a:spLocks noChangeArrowheads="1"/>
            </p:cNvSpPr>
            <p:nvPr/>
          </p:nvSpPr>
          <p:spPr bwMode="auto">
            <a:xfrm>
              <a:off x="657" y="1933"/>
              <a:ext cx="1679" cy="410"/>
            </a:xfrm>
            <a:prstGeom prst="ellipse">
              <a:avLst/>
            </a:prstGeom>
            <a:solidFill>
              <a:srgbClr val="2ABC12"/>
            </a:solidFill>
            <a:ln w="57150" algn="ctr">
              <a:solidFill>
                <a:srgbClr val="FF0000"/>
              </a:solidFill>
              <a:prstDash val="sys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748" y="1888"/>
              <a:ext cx="14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4000" b="1"/>
                <a:t>设置疑问</a:t>
              </a:r>
            </a:p>
          </p:txBody>
        </p:sp>
      </p:grp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3132138" y="1557338"/>
            <a:ext cx="2663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已知</a:t>
            </a:r>
            <a:r>
              <a:rPr lang="en-US" altLang="zh-CN" sz="2800" b="1" dirty="0"/>
              <a:t>:</a:t>
            </a:r>
            <a:r>
              <a:rPr lang="zh-CN" altLang="en-US" sz="2800" b="1" dirty="0"/>
              <a:t>线段</a:t>
            </a:r>
            <a:r>
              <a:rPr lang="en-US" altLang="zh-CN" sz="2800" b="1" dirty="0" err="1"/>
              <a:t>a,b,c</a:t>
            </a:r>
            <a:endParaRPr lang="en-US" altLang="zh-CN" sz="2800" b="1" dirty="0"/>
          </a:p>
        </p:txBody>
      </p:sp>
      <p:grpSp>
        <p:nvGrpSpPr>
          <p:cNvPr id="83978" name="Group 10"/>
          <p:cNvGrpSpPr/>
          <p:nvPr/>
        </p:nvGrpSpPr>
        <p:grpSpPr bwMode="auto">
          <a:xfrm>
            <a:off x="5867400" y="1268413"/>
            <a:ext cx="2447925" cy="966787"/>
            <a:chOff x="1837" y="2251"/>
            <a:chExt cx="1542" cy="609"/>
          </a:xfrm>
        </p:grpSpPr>
        <p:sp>
          <p:nvSpPr>
            <p:cNvPr id="83979" name="Line 11"/>
            <p:cNvSpPr>
              <a:spLocks noChangeShapeType="1"/>
            </p:cNvSpPr>
            <p:nvPr/>
          </p:nvSpPr>
          <p:spPr bwMode="auto">
            <a:xfrm>
              <a:off x="1837" y="2478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80" name="Line 12"/>
            <p:cNvSpPr>
              <a:spLocks noChangeShapeType="1"/>
            </p:cNvSpPr>
            <p:nvPr/>
          </p:nvSpPr>
          <p:spPr bwMode="auto">
            <a:xfrm>
              <a:off x="1837" y="2614"/>
              <a:ext cx="15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81" name="Line 13"/>
            <p:cNvSpPr>
              <a:spLocks noChangeShapeType="1"/>
            </p:cNvSpPr>
            <p:nvPr/>
          </p:nvSpPr>
          <p:spPr bwMode="auto">
            <a:xfrm flipV="1">
              <a:off x="1882" y="2795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82" name="Text Box 14"/>
            <p:cNvSpPr txBox="1">
              <a:spLocks noChangeArrowheads="1"/>
            </p:cNvSpPr>
            <p:nvPr/>
          </p:nvSpPr>
          <p:spPr bwMode="auto">
            <a:xfrm>
              <a:off x="2064" y="2251"/>
              <a:ext cx="4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83983" name="Text Box 15"/>
            <p:cNvSpPr txBox="1">
              <a:spLocks noChangeArrowheads="1"/>
            </p:cNvSpPr>
            <p:nvPr/>
          </p:nvSpPr>
          <p:spPr bwMode="auto">
            <a:xfrm>
              <a:off x="2266" y="2253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/>
                <a:t>a</a:t>
              </a:r>
            </a:p>
          </p:txBody>
        </p:sp>
        <p:sp>
          <p:nvSpPr>
            <p:cNvPr id="83984" name="Text Box 16"/>
            <p:cNvSpPr txBox="1">
              <a:spLocks noChangeArrowheads="1"/>
            </p:cNvSpPr>
            <p:nvPr/>
          </p:nvSpPr>
          <p:spPr bwMode="auto">
            <a:xfrm>
              <a:off x="2896" y="2318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/>
                <a:t> </a:t>
              </a:r>
            </a:p>
          </p:txBody>
        </p:sp>
        <p:sp>
          <p:nvSpPr>
            <p:cNvPr id="83985" name="Text Box 17"/>
            <p:cNvSpPr txBox="1">
              <a:spLocks noChangeArrowheads="1"/>
            </p:cNvSpPr>
            <p:nvPr/>
          </p:nvSpPr>
          <p:spPr bwMode="auto">
            <a:xfrm>
              <a:off x="2880" y="2387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/>
                <a:t>b</a:t>
              </a:r>
            </a:p>
          </p:txBody>
        </p:sp>
        <p:sp>
          <p:nvSpPr>
            <p:cNvPr id="83986" name="Text Box 18"/>
            <p:cNvSpPr txBox="1">
              <a:spLocks noChangeArrowheads="1"/>
            </p:cNvSpPr>
            <p:nvPr/>
          </p:nvSpPr>
          <p:spPr bwMode="auto">
            <a:xfrm>
              <a:off x="2837" y="2572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/>
                <a:t>c</a:t>
              </a:r>
            </a:p>
          </p:txBody>
        </p:sp>
        <p:sp>
          <p:nvSpPr>
            <p:cNvPr id="83987" name="Line 19"/>
            <p:cNvSpPr>
              <a:spLocks noChangeShapeType="1"/>
            </p:cNvSpPr>
            <p:nvPr/>
          </p:nvSpPr>
          <p:spPr bwMode="auto">
            <a:xfrm>
              <a:off x="1837" y="247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88" name="Line 20"/>
            <p:cNvSpPr>
              <a:spLocks noChangeShapeType="1"/>
            </p:cNvSpPr>
            <p:nvPr/>
          </p:nvSpPr>
          <p:spPr bwMode="auto">
            <a:xfrm flipV="1">
              <a:off x="1837" y="2432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89" name="Line 21"/>
            <p:cNvSpPr>
              <a:spLocks noChangeShapeType="1"/>
            </p:cNvSpPr>
            <p:nvPr/>
          </p:nvSpPr>
          <p:spPr bwMode="auto">
            <a:xfrm flipV="1">
              <a:off x="1837" y="2568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90" name="Line 22"/>
            <p:cNvSpPr>
              <a:spLocks noChangeShapeType="1"/>
            </p:cNvSpPr>
            <p:nvPr/>
          </p:nvSpPr>
          <p:spPr bwMode="auto">
            <a:xfrm flipV="1">
              <a:off x="1882" y="2750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91" name="Line 23"/>
            <p:cNvSpPr>
              <a:spLocks noChangeShapeType="1"/>
            </p:cNvSpPr>
            <p:nvPr/>
          </p:nvSpPr>
          <p:spPr bwMode="auto">
            <a:xfrm flipV="1">
              <a:off x="3379" y="2568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92" name="Line 24"/>
            <p:cNvSpPr>
              <a:spLocks noChangeShapeType="1"/>
            </p:cNvSpPr>
            <p:nvPr/>
          </p:nvSpPr>
          <p:spPr bwMode="auto">
            <a:xfrm flipV="1">
              <a:off x="3243" y="2750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93" name="Line 25"/>
            <p:cNvSpPr>
              <a:spLocks noChangeShapeType="1"/>
            </p:cNvSpPr>
            <p:nvPr/>
          </p:nvSpPr>
          <p:spPr bwMode="auto">
            <a:xfrm flipV="1">
              <a:off x="2880" y="2432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2808288" y="2133600"/>
            <a:ext cx="6335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求作</a:t>
            </a:r>
            <a:r>
              <a:rPr lang="en-US" altLang="zh-CN" sz="2800" b="1" dirty="0"/>
              <a:t>:△ABC,</a:t>
            </a:r>
            <a:r>
              <a:rPr lang="zh-CN" altLang="en-US" sz="2800" b="1" dirty="0"/>
              <a:t>使</a:t>
            </a:r>
            <a:r>
              <a:rPr lang="en-US" altLang="zh-CN" sz="2800" b="1" dirty="0"/>
              <a:t>BC</a:t>
            </a:r>
            <a:r>
              <a:rPr lang="zh-CN" altLang="en-US" sz="2800" b="1" dirty="0"/>
              <a:t>＝</a:t>
            </a:r>
            <a:r>
              <a:rPr lang="en-US" altLang="zh-CN" sz="2800" b="1" dirty="0" err="1"/>
              <a:t>a,AC</a:t>
            </a:r>
            <a:r>
              <a:rPr lang="zh-CN" altLang="en-US" sz="2800" b="1" dirty="0"/>
              <a:t>＝</a:t>
            </a:r>
            <a:r>
              <a:rPr lang="en-US" altLang="zh-CN" sz="2800" b="1" dirty="0" err="1"/>
              <a:t>b,AB</a:t>
            </a:r>
            <a:r>
              <a:rPr lang="zh-CN" altLang="en-US" sz="2800" b="1" dirty="0"/>
              <a:t>＝</a:t>
            </a:r>
            <a:r>
              <a:rPr lang="en-US" altLang="zh-CN" sz="2800" b="1" dirty="0"/>
              <a:t>c</a:t>
            </a:r>
          </a:p>
        </p:txBody>
      </p:sp>
      <p:grpSp>
        <p:nvGrpSpPr>
          <p:cNvPr id="83995" name="Group 27"/>
          <p:cNvGrpSpPr/>
          <p:nvPr/>
        </p:nvGrpSpPr>
        <p:grpSpPr bwMode="auto">
          <a:xfrm>
            <a:off x="0" y="2133600"/>
            <a:ext cx="2665413" cy="730250"/>
            <a:chOff x="657" y="2107"/>
            <a:chExt cx="1679" cy="460"/>
          </a:xfrm>
        </p:grpSpPr>
        <p:sp>
          <p:nvSpPr>
            <p:cNvPr id="83996" name="Oval 28"/>
            <p:cNvSpPr>
              <a:spLocks noChangeArrowheads="1"/>
            </p:cNvSpPr>
            <p:nvPr/>
          </p:nvSpPr>
          <p:spPr bwMode="auto">
            <a:xfrm>
              <a:off x="657" y="2160"/>
              <a:ext cx="1679" cy="407"/>
            </a:xfrm>
            <a:prstGeom prst="ellipse">
              <a:avLst/>
            </a:prstGeom>
            <a:solidFill>
              <a:srgbClr val="2ABC12"/>
            </a:solidFill>
            <a:ln w="57150" algn="ctr">
              <a:solidFill>
                <a:srgbClr val="FF0000"/>
              </a:solidFill>
              <a:prstDash val="sys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83997" name="Text Box 29"/>
            <p:cNvSpPr txBox="1">
              <a:spLocks noChangeArrowheads="1"/>
            </p:cNvSpPr>
            <p:nvPr/>
          </p:nvSpPr>
          <p:spPr bwMode="auto">
            <a:xfrm>
              <a:off x="748" y="2107"/>
              <a:ext cx="14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4000" b="1"/>
                <a:t>作法示范</a:t>
              </a:r>
            </a:p>
          </p:txBody>
        </p:sp>
      </p:grpSp>
      <p:grpSp>
        <p:nvGrpSpPr>
          <p:cNvPr id="83998" name="Group 30"/>
          <p:cNvGrpSpPr/>
          <p:nvPr/>
        </p:nvGrpSpPr>
        <p:grpSpPr bwMode="auto">
          <a:xfrm flipH="1">
            <a:off x="7235825" y="2708275"/>
            <a:ext cx="1657350" cy="1008063"/>
            <a:chOff x="1927" y="3158"/>
            <a:chExt cx="1044" cy="555"/>
          </a:xfrm>
        </p:grpSpPr>
        <p:sp>
          <p:nvSpPr>
            <p:cNvPr id="83999" name="PubOvalCallout"/>
            <p:cNvSpPr>
              <a:spLocks noEditPoints="1" noChangeArrowheads="1"/>
            </p:cNvSpPr>
            <p:nvPr/>
          </p:nvSpPr>
          <p:spPr bwMode="auto">
            <a:xfrm>
              <a:off x="1927" y="3158"/>
              <a:ext cx="1044" cy="555"/>
            </a:xfrm>
            <a:custGeom>
              <a:avLst/>
              <a:gdLst>
                <a:gd name="G0" fmla="+- 0 0 0"/>
                <a:gd name="G1" fmla="+- 10766 0 0"/>
                <a:gd name="T0" fmla="*/ 10800 w 21600"/>
                <a:gd name="T1" fmla="*/ 0 h 21600"/>
                <a:gd name="T2" fmla="*/ 0 w 21600"/>
                <a:gd name="T3" fmla="*/ 8105 h 21600"/>
                <a:gd name="T4" fmla="*/ 10766 w 21600"/>
                <a:gd name="T5" fmla="*/ 21600 h 21600"/>
                <a:gd name="T6" fmla="*/ 10800 w 21600"/>
                <a:gd name="T7" fmla="*/ 16210 h 21600"/>
                <a:gd name="T8" fmla="*/ 21600 w 21600"/>
                <a:gd name="T9" fmla="*/ 8105 h 2160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3163 w 21600"/>
                <a:gd name="T16" fmla="*/ 2374 h 21600"/>
                <a:gd name="T17" fmla="*/ 18437 w 21600"/>
                <a:gd name="T18" fmla="*/ 13836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0766" y="21600"/>
                  </a:moveTo>
                  <a:lnTo>
                    <a:pt x="9590" y="16158"/>
                  </a:lnTo>
                  <a:cubicBezTo>
                    <a:pt x="9991" y="16192"/>
                    <a:pt x="10395" y="16210"/>
                    <a:pt x="10800" y="16210"/>
                  </a:cubicBezTo>
                  <a:cubicBezTo>
                    <a:pt x="16764" y="16210"/>
                    <a:pt x="21600" y="12581"/>
                    <a:pt x="21600" y="8105"/>
                  </a:cubicBezTo>
                  <a:cubicBezTo>
                    <a:pt x="21600" y="3628"/>
                    <a:pt x="16764" y="0"/>
                    <a:pt x="10800" y="0"/>
                  </a:cubicBezTo>
                  <a:cubicBezTo>
                    <a:pt x="4835" y="0"/>
                    <a:pt x="0" y="3628"/>
                    <a:pt x="0" y="8105"/>
                  </a:cubicBezTo>
                  <a:cubicBezTo>
                    <a:pt x="-1" y="10568"/>
                    <a:pt x="1493" y="12898"/>
                    <a:pt x="4057" y="14436"/>
                  </a:cubicBezTo>
                  <a:close/>
                </a:path>
              </a:pathLst>
            </a:custGeom>
            <a:solidFill>
              <a:srgbClr val="2ABC12"/>
            </a:solidFill>
            <a:ln w="57150">
              <a:solidFill>
                <a:srgbClr val="FF0000"/>
              </a:solidFill>
              <a:prstDash val="sysDot"/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00" name="Text Box 32"/>
            <p:cNvSpPr txBox="1">
              <a:spLocks noChangeArrowheads="1"/>
            </p:cNvSpPr>
            <p:nvPr/>
          </p:nvSpPr>
          <p:spPr bwMode="auto">
            <a:xfrm>
              <a:off x="2064" y="3158"/>
              <a:ext cx="725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3600" b="1"/>
                <a:t>作法</a:t>
              </a:r>
            </a:p>
          </p:txBody>
        </p:sp>
      </p:grp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3990975" y="3284538"/>
            <a:ext cx="3313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(1)</a:t>
            </a:r>
            <a:r>
              <a:rPr lang="zh-CN" altLang="en-US" sz="2800" b="1" dirty="0"/>
              <a:t>做线段</a:t>
            </a:r>
            <a:r>
              <a:rPr lang="en-US" altLang="zh-CN" sz="2800" b="1" dirty="0"/>
              <a:t>BC</a:t>
            </a:r>
            <a:r>
              <a:rPr lang="zh-CN" altLang="en-US" sz="2800" b="1" dirty="0"/>
              <a:t>＝</a:t>
            </a:r>
            <a:r>
              <a:rPr lang="en-US" altLang="zh-CN" sz="2800" b="1" dirty="0"/>
              <a:t>a, </a:t>
            </a:r>
          </a:p>
        </p:txBody>
      </p:sp>
      <p:sp>
        <p:nvSpPr>
          <p:cNvPr id="84002" name="Text Box 34"/>
          <p:cNvSpPr txBox="1">
            <a:spLocks noChangeArrowheads="1"/>
          </p:cNvSpPr>
          <p:nvPr/>
        </p:nvSpPr>
        <p:spPr bwMode="auto">
          <a:xfrm>
            <a:off x="5219700" y="616585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84003" name="Group 35"/>
          <p:cNvGrpSpPr/>
          <p:nvPr/>
        </p:nvGrpSpPr>
        <p:grpSpPr bwMode="auto">
          <a:xfrm>
            <a:off x="500063" y="5229225"/>
            <a:ext cx="4935537" cy="512763"/>
            <a:chOff x="315" y="3294"/>
            <a:chExt cx="3109" cy="323"/>
          </a:xfrm>
        </p:grpSpPr>
        <p:sp>
          <p:nvSpPr>
            <p:cNvPr id="84004" name="Line 36"/>
            <p:cNvSpPr>
              <a:spLocks noChangeShapeType="1"/>
            </p:cNvSpPr>
            <p:nvPr/>
          </p:nvSpPr>
          <p:spPr bwMode="auto">
            <a:xfrm flipV="1">
              <a:off x="567" y="3339"/>
              <a:ext cx="24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05" name="Line 37"/>
            <p:cNvSpPr>
              <a:spLocks noChangeShapeType="1"/>
            </p:cNvSpPr>
            <p:nvPr/>
          </p:nvSpPr>
          <p:spPr bwMode="auto">
            <a:xfrm flipV="1">
              <a:off x="567" y="329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06" name="Text Box 38"/>
            <p:cNvSpPr txBox="1">
              <a:spLocks noChangeArrowheads="1"/>
            </p:cNvSpPr>
            <p:nvPr/>
          </p:nvSpPr>
          <p:spPr bwMode="auto">
            <a:xfrm>
              <a:off x="315" y="3329"/>
              <a:ext cx="6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solidFill>
                    <a:schemeClr val="tx2"/>
                  </a:solidFill>
                </a:rPr>
                <a:t>B</a:t>
              </a:r>
            </a:p>
          </p:txBody>
        </p:sp>
        <p:sp>
          <p:nvSpPr>
            <p:cNvPr id="84007" name="Text Box 39"/>
            <p:cNvSpPr txBox="1">
              <a:spLocks noChangeArrowheads="1"/>
            </p:cNvSpPr>
            <p:nvPr/>
          </p:nvSpPr>
          <p:spPr bwMode="auto">
            <a:xfrm>
              <a:off x="2789" y="3294"/>
              <a:ext cx="6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solidFill>
                    <a:schemeClr val="tx2"/>
                  </a:solidFill>
                </a:rPr>
                <a:t>M</a:t>
              </a:r>
            </a:p>
          </p:txBody>
        </p:sp>
      </p:grpSp>
      <p:sp>
        <p:nvSpPr>
          <p:cNvPr id="84008" name="Text Box 40"/>
          <p:cNvSpPr txBox="1">
            <a:spLocks noChangeArrowheads="1"/>
          </p:cNvSpPr>
          <p:nvPr/>
        </p:nvSpPr>
        <p:spPr bwMode="auto">
          <a:xfrm>
            <a:off x="1223963" y="2922588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84009" name="Arc 41"/>
          <p:cNvSpPr/>
          <p:nvPr/>
        </p:nvSpPr>
        <p:spPr bwMode="auto">
          <a:xfrm rot="-139811">
            <a:off x="2195513" y="5013325"/>
            <a:ext cx="433387" cy="469900"/>
          </a:xfrm>
          <a:custGeom>
            <a:avLst/>
            <a:gdLst>
              <a:gd name="G0" fmla="+- 0 0 0"/>
              <a:gd name="G1" fmla="+- 7656 0 0"/>
              <a:gd name="G2" fmla="+- 21600 0 0"/>
              <a:gd name="T0" fmla="*/ 20198 w 21600"/>
              <a:gd name="T1" fmla="*/ 0 h 15672"/>
              <a:gd name="T2" fmla="*/ 20058 w 21600"/>
              <a:gd name="T3" fmla="*/ 15672 h 15672"/>
              <a:gd name="T4" fmla="*/ 0 w 21600"/>
              <a:gd name="T5" fmla="*/ 7656 h 15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5672" fill="none" extrusionOk="0">
                <a:moveTo>
                  <a:pt x="20197" y="0"/>
                </a:moveTo>
                <a:cubicBezTo>
                  <a:pt x="21124" y="2446"/>
                  <a:pt x="21600" y="5040"/>
                  <a:pt x="21600" y="7656"/>
                </a:cubicBezTo>
                <a:cubicBezTo>
                  <a:pt x="21600" y="10401"/>
                  <a:pt x="21076" y="13122"/>
                  <a:pt x="20057" y="15671"/>
                </a:cubicBezTo>
              </a:path>
              <a:path w="21600" h="15672" stroke="0" extrusionOk="0">
                <a:moveTo>
                  <a:pt x="20197" y="0"/>
                </a:moveTo>
                <a:cubicBezTo>
                  <a:pt x="21124" y="2446"/>
                  <a:pt x="21600" y="5040"/>
                  <a:pt x="21600" y="7656"/>
                </a:cubicBezTo>
                <a:cubicBezTo>
                  <a:pt x="21600" y="10401"/>
                  <a:pt x="21076" y="13122"/>
                  <a:pt x="20057" y="15671"/>
                </a:cubicBezTo>
                <a:lnTo>
                  <a:pt x="0" y="765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4010" name="Text Box 42"/>
          <p:cNvSpPr txBox="1">
            <a:spLocks noChangeArrowheads="1"/>
          </p:cNvSpPr>
          <p:nvPr/>
        </p:nvSpPr>
        <p:spPr bwMode="auto">
          <a:xfrm>
            <a:off x="2319338" y="5235575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84011" name="Arc 43"/>
          <p:cNvSpPr/>
          <p:nvPr/>
        </p:nvSpPr>
        <p:spPr bwMode="auto">
          <a:xfrm rot="9128515" flipV="1">
            <a:off x="1281113" y="3189288"/>
            <a:ext cx="1582737" cy="2036762"/>
          </a:xfrm>
          <a:custGeom>
            <a:avLst/>
            <a:gdLst>
              <a:gd name="G0" fmla="+- 8616 0 0"/>
              <a:gd name="G1" fmla="+- 21600 0 0"/>
              <a:gd name="G2" fmla="+- 21600 0 0"/>
              <a:gd name="T0" fmla="*/ 0 w 21584"/>
              <a:gd name="T1" fmla="*/ 1793 h 21600"/>
              <a:gd name="T2" fmla="*/ 21584 w 21584"/>
              <a:gd name="T3" fmla="*/ 4326 h 21600"/>
              <a:gd name="T4" fmla="*/ 8616 w 2158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4" h="21600" fill="none" extrusionOk="0">
                <a:moveTo>
                  <a:pt x="-1" y="1792"/>
                </a:moveTo>
                <a:cubicBezTo>
                  <a:pt x="2718" y="610"/>
                  <a:pt x="5651" y="-1"/>
                  <a:pt x="8616" y="0"/>
                </a:cubicBezTo>
                <a:cubicBezTo>
                  <a:pt x="13293" y="0"/>
                  <a:pt x="17843" y="1518"/>
                  <a:pt x="21583" y="4326"/>
                </a:cubicBezTo>
              </a:path>
              <a:path w="21584" h="21600" stroke="0" extrusionOk="0">
                <a:moveTo>
                  <a:pt x="-1" y="1792"/>
                </a:moveTo>
                <a:cubicBezTo>
                  <a:pt x="2718" y="610"/>
                  <a:pt x="5651" y="-1"/>
                  <a:pt x="8616" y="0"/>
                </a:cubicBezTo>
                <a:cubicBezTo>
                  <a:pt x="13293" y="0"/>
                  <a:pt x="17843" y="1518"/>
                  <a:pt x="21583" y="4326"/>
                </a:cubicBezTo>
                <a:lnTo>
                  <a:pt x="8616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4012" name="Arc 44"/>
          <p:cNvSpPr/>
          <p:nvPr/>
        </p:nvSpPr>
        <p:spPr bwMode="auto">
          <a:xfrm rot="15353591" flipV="1">
            <a:off x="558007" y="3405981"/>
            <a:ext cx="2032000" cy="1423987"/>
          </a:xfrm>
          <a:custGeom>
            <a:avLst/>
            <a:gdLst>
              <a:gd name="G0" fmla="+- 0 0 0"/>
              <a:gd name="G1" fmla="+- 15454 0 0"/>
              <a:gd name="G2" fmla="+- 21600 0 0"/>
              <a:gd name="T0" fmla="*/ 15091 w 20925"/>
              <a:gd name="T1" fmla="*/ 0 h 15454"/>
              <a:gd name="T2" fmla="*/ 20925 w 20925"/>
              <a:gd name="T3" fmla="*/ 10097 h 15454"/>
              <a:gd name="T4" fmla="*/ 0 w 20925"/>
              <a:gd name="T5" fmla="*/ 15454 h 15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25" h="15454" fill="none" extrusionOk="0">
                <a:moveTo>
                  <a:pt x="15090" y="0"/>
                </a:moveTo>
                <a:cubicBezTo>
                  <a:pt x="17924" y="2767"/>
                  <a:pt x="19942" y="6260"/>
                  <a:pt x="20925" y="10096"/>
                </a:cubicBezTo>
              </a:path>
              <a:path w="20925" h="15454" stroke="0" extrusionOk="0">
                <a:moveTo>
                  <a:pt x="15090" y="0"/>
                </a:moveTo>
                <a:cubicBezTo>
                  <a:pt x="17924" y="2767"/>
                  <a:pt x="19942" y="6260"/>
                  <a:pt x="20925" y="10096"/>
                </a:cubicBezTo>
                <a:lnTo>
                  <a:pt x="0" y="1545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4013" name="Line 45"/>
          <p:cNvSpPr>
            <a:spLocks noChangeShapeType="1"/>
          </p:cNvSpPr>
          <p:nvPr/>
        </p:nvSpPr>
        <p:spPr bwMode="auto">
          <a:xfrm rot="1056349" flipH="1">
            <a:off x="1244600" y="3217863"/>
            <a:ext cx="92075" cy="2149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4014" name="Line 46"/>
          <p:cNvSpPr>
            <a:spLocks noChangeShapeType="1"/>
          </p:cNvSpPr>
          <p:nvPr/>
        </p:nvSpPr>
        <p:spPr bwMode="auto">
          <a:xfrm>
            <a:off x="1662113" y="3302000"/>
            <a:ext cx="946150" cy="1965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4015" name="Text Box 47"/>
          <p:cNvSpPr txBox="1">
            <a:spLocks noChangeArrowheads="1"/>
          </p:cNvSpPr>
          <p:nvPr/>
        </p:nvSpPr>
        <p:spPr bwMode="auto">
          <a:xfrm>
            <a:off x="4140200" y="3716338"/>
            <a:ext cx="4716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(2)</a:t>
            </a:r>
            <a:r>
              <a:rPr lang="zh-CN" altLang="en-US" sz="2800" b="1" dirty="0"/>
              <a:t>以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为圆心</a:t>
            </a:r>
            <a:r>
              <a:rPr lang="en-US" altLang="zh-CN" sz="2800" b="1" dirty="0"/>
              <a:t>, b</a:t>
            </a:r>
            <a:r>
              <a:rPr lang="zh-CN" altLang="en-US" sz="2800" b="1" dirty="0"/>
              <a:t>为半径画弧</a:t>
            </a:r>
          </a:p>
        </p:txBody>
      </p:sp>
      <p:sp>
        <p:nvSpPr>
          <p:cNvPr id="84016" name="Text Box 48"/>
          <p:cNvSpPr txBox="1">
            <a:spLocks noChangeArrowheads="1"/>
          </p:cNvSpPr>
          <p:nvPr/>
        </p:nvSpPr>
        <p:spPr bwMode="auto">
          <a:xfrm>
            <a:off x="3836988" y="4292600"/>
            <a:ext cx="5364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/>
              <a:t>(3)</a:t>
            </a:r>
            <a:r>
              <a:rPr lang="zh-CN" altLang="en-US" sz="2800" b="1" dirty="0"/>
              <a:t>以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为圆心</a:t>
            </a:r>
            <a:r>
              <a:rPr lang="en-US" altLang="zh-CN" sz="2800" b="1" dirty="0"/>
              <a:t>, C</a:t>
            </a:r>
            <a:r>
              <a:rPr lang="zh-CN" altLang="en-US" sz="2800" b="1" dirty="0"/>
              <a:t>为半径画弧</a:t>
            </a:r>
          </a:p>
        </p:txBody>
      </p:sp>
      <p:sp>
        <p:nvSpPr>
          <p:cNvPr id="84017" name="Text Box 49"/>
          <p:cNvSpPr txBox="1">
            <a:spLocks noChangeArrowheads="1"/>
          </p:cNvSpPr>
          <p:nvPr/>
        </p:nvSpPr>
        <p:spPr bwMode="auto">
          <a:xfrm>
            <a:off x="4572000" y="4797425"/>
            <a:ext cx="2952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两弧相交于点</a:t>
            </a:r>
            <a:r>
              <a:rPr lang="en-US" altLang="zh-CN" sz="2800" b="1" dirty="0"/>
              <a:t>A</a:t>
            </a:r>
          </a:p>
        </p:txBody>
      </p:sp>
      <p:sp>
        <p:nvSpPr>
          <p:cNvPr id="84018" name="Text Box 50"/>
          <p:cNvSpPr txBox="1">
            <a:spLocks noChangeArrowheads="1"/>
          </p:cNvSpPr>
          <p:nvPr/>
        </p:nvSpPr>
        <p:spPr bwMode="auto">
          <a:xfrm>
            <a:off x="4716463" y="5373688"/>
            <a:ext cx="4103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(4)</a:t>
            </a:r>
            <a:r>
              <a:rPr lang="zh-CN" altLang="en-US" sz="2800" b="1" dirty="0"/>
              <a:t>连接</a:t>
            </a:r>
            <a:r>
              <a:rPr lang="en-US" altLang="zh-CN" sz="2800" b="1" dirty="0"/>
              <a:t>AB,AC</a:t>
            </a:r>
          </a:p>
        </p:txBody>
      </p:sp>
      <p:sp>
        <p:nvSpPr>
          <p:cNvPr id="84019" name="Text Box 51"/>
          <p:cNvSpPr txBox="1">
            <a:spLocks noChangeArrowheads="1"/>
          </p:cNvSpPr>
          <p:nvPr/>
        </p:nvSpPr>
        <p:spPr bwMode="auto">
          <a:xfrm>
            <a:off x="3995738" y="5949950"/>
            <a:ext cx="5148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则△</a:t>
            </a:r>
            <a:r>
              <a:rPr lang="en-US" altLang="zh-CN" sz="2800" b="1" dirty="0"/>
              <a:t>ABC</a:t>
            </a:r>
            <a:r>
              <a:rPr lang="zh-CN" altLang="en-US" sz="2800" b="1" dirty="0"/>
              <a:t>为所求作的三角形</a:t>
            </a:r>
          </a:p>
        </p:txBody>
      </p:sp>
      <p:grpSp>
        <p:nvGrpSpPr>
          <p:cNvPr id="84020" name="Group 52"/>
          <p:cNvGrpSpPr/>
          <p:nvPr/>
        </p:nvGrpSpPr>
        <p:grpSpPr bwMode="auto">
          <a:xfrm rot="637240">
            <a:off x="0" y="5734050"/>
            <a:ext cx="2743200" cy="1123950"/>
            <a:chOff x="0" y="3612"/>
            <a:chExt cx="1728" cy="708"/>
          </a:xfrm>
        </p:grpSpPr>
        <p:sp>
          <p:nvSpPr>
            <p:cNvPr id="84021" name="Cloud"/>
            <p:cNvSpPr>
              <a:spLocks noChangeAspect="1" noEditPoints="1" noChangeArrowheads="1"/>
            </p:cNvSpPr>
            <p:nvPr/>
          </p:nvSpPr>
          <p:spPr bwMode="auto">
            <a:xfrm rot="634793">
              <a:off x="0" y="3612"/>
              <a:ext cx="1728" cy="70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57150">
              <a:solidFill>
                <a:schemeClr val="folHlink"/>
              </a:solidFill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022" name="Text Box 54"/>
            <p:cNvSpPr txBox="1">
              <a:spLocks noChangeArrowheads="1"/>
            </p:cNvSpPr>
            <p:nvPr/>
          </p:nvSpPr>
          <p:spPr bwMode="auto">
            <a:xfrm>
              <a:off x="249" y="3657"/>
              <a:ext cx="118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200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2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800" b="1"/>
                <a:t>示范</a:t>
              </a:r>
            </a:p>
          </p:txBody>
        </p:sp>
      </p:grpSp>
      <p:grpSp>
        <p:nvGrpSpPr>
          <p:cNvPr id="84026" name="Group 58"/>
          <p:cNvGrpSpPr/>
          <p:nvPr/>
        </p:nvGrpSpPr>
        <p:grpSpPr bwMode="auto">
          <a:xfrm>
            <a:off x="-180975" y="0"/>
            <a:ext cx="3095625" cy="2781300"/>
            <a:chOff x="0" y="0"/>
            <a:chExt cx="1950" cy="1752"/>
          </a:xfrm>
        </p:grpSpPr>
        <p:sp>
          <p:nvSpPr>
            <p:cNvPr id="84027" name="AutoShape 59"/>
            <p:cNvSpPr>
              <a:spLocks noChangeArrowheads="1"/>
            </p:cNvSpPr>
            <p:nvPr/>
          </p:nvSpPr>
          <p:spPr bwMode="auto">
            <a:xfrm>
              <a:off x="0" y="0"/>
              <a:ext cx="1950" cy="1752"/>
            </a:xfrm>
            <a:custGeom>
              <a:avLst/>
              <a:gdLst>
                <a:gd name="G0" fmla="+- 4866 0 0"/>
                <a:gd name="G1" fmla="+- -10302075 0 0"/>
                <a:gd name="G2" fmla="+- 0 0 -10302075"/>
                <a:gd name="T0" fmla="*/ 0 256 1"/>
                <a:gd name="T1" fmla="*/ 180 256 1"/>
                <a:gd name="G3" fmla="+- -10302075 T0 T1"/>
                <a:gd name="T2" fmla="*/ 0 256 1"/>
                <a:gd name="T3" fmla="*/ 90 256 1"/>
                <a:gd name="G4" fmla="+- -10302075 T2 T3"/>
                <a:gd name="G5" fmla="*/ G4 2 1"/>
                <a:gd name="T4" fmla="*/ 90 256 1"/>
                <a:gd name="T5" fmla="*/ 0 256 1"/>
                <a:gd name="G6" fmla="+- -10302075 T4 T5"/>
                <a:gd name="G7" fmla="*/ G6 2 1"/>
                <a:gd name="G8" fmla="abs -10302075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4866"/>
                <a:gd name="G18" fmla="*/ 4866 1 2"/>
                <a:gd name="G19" fmla="+- G18 5400 0"/>
                <a:gd name="G20" fmla="cos G19 -10302075"/>
                <a:gd name="G21" fmla="sin G19 -10302075"/>
                <a:gd name="G22" fmla="+- G20 10800 0"/>
                <a:gd name="G23" fmla="+- G21 10800 0"/>
                <a:gd name="G24" fmla="+- 10800 0 G20"/>
                <a:gd name="G25" fmla="+- 4866 10800 0"/>
                <a:gd name="G26" fmla="?: G9 G17 G25"/>
                <a:gd name="G27" fmla="?: G9 0 21600"/>
                <a:gd name="G28" fmla="cos 10800 -10302075"/>
                <a:gd name="G29" fmla="sin 10800 -10302075"/>
                <a:gd name="G30" fmla="sin 4866 -10302075"/>
                <a:gd name="G31" fmla="+- G28 10800 0"/>
                <a:gd name="G32" fmla="+- G29 10800 0"/>
                <a:gd name="G33" fmla="+- G30 10800 0"/>
                <a:gd name="G34" fmla="?: G4 0 G31"/>
                <a:gd name="G35" fmla="?: -10302075 G34 0"/>
                <a:gd name="G36" fmla="?: G6 G35 G31"/>
                <a:gd name="G37" fmla="+- 21600 0 G36"/>
                <a:gd name="G38" fmla="?: G4 0 G33"/>
                <a:gd name="G39" fmla="?: -10302075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579 w 21600"/>
                <a:gd name="T15" fmla="*/ 7764 h 21600"/>
                <a:gd name="T16" fmla="*/ 10800 w 21600"/>
                <a:gd name="T17" fmla="*/ 5934 h 21600"/>
                <a:gd name="T18" fmla="*/ 18021 w 21600"/>
                <a:gd name="T19" fmla="*/ 776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6314" y="8914"/>
                  </a:moveTo>
                  <a:cubicBezTo>
                    <a:pt x="7073" y="7108"/>
                    <a:pt x="8841" y="5933"/>
                    <a:pt x="10800" y="5934"/>
                  </a:cubicBezTo>
                  <a:cubicBezTo>
                    <a:pt x="12758" y="5934"/>
                    <a:pt x="14526" y="7108"/>
                    <a:pt x="15285" y="8914"/>
                  </a:cubicBezTo>
                  <a:lnTo>
                    <a:pt x="20755" y="6614"/>
                  </a:lnTo>
                  <a:cubicBezTo>
                    <a:pt x="19071" y="2606"/>
                    <a:pt x="15147" y="-1"/>
                    <a:pt x="10799" y="0"/>
                  </a:cubicBezTo>
                  <a:cubicBezTo>
                    <a:pt x="6452" y="0"/>
                    <a:pt x="2528" y="2606"/>
                    <a:pt x="844" y="6614"/>
                  </a:cubicBezTo>
                  <a:close/>
                </a:path>
              </a:pathLst>
            </a:custGeom>
            <a:solidFill>
              <a:srgbClr val="6CFAFA"/>
            </a:solidFill>
            <a:ln w="57150" cap="rnd">
              <a:solidFill>
                <a:schemeClr val="tx2"/>
              </a:solidFill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028" name="WordArt 60"/>
            <p:cNvSpPr>
              <a:spLocks noChangeArrowheads="1" noChangeShapeType="1" noTextEdit="1"/>
            </p:cNvSpPr>
            <p:nvPr/>
          </p:nvSpPr>
          <p:spPr bwMode="auto">
            <a:xfrm rot="226468">
              <a:off x="360" y="234"/>
              <a:ext cx="1296" cy="57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r>
                <a:rPr lang="zh-CN" altLang="en-US" sz="3600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教学活动</a:t>
              </a:r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39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839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8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84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4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84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8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8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8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84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84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8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0"/>
                                        <p:tgtEl>
                                          <p:spTgt spid="8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2000"/>
                                        <p:tgtEl>
                                          <p:spTgt spid="8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8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7" grpId="0"/>
      <p:bldP spid="83994" grpId="0"/>
      <p:bldP spid="84001" grpId="0"/>
      <p:bldP spid="84008" grpId="0"/>
      <p:bldP spid="84009" grpId="0" animBg="1"/>
      <p:bldP spid="84010" grpId="0"/>
      <p:bldP spid="84011" grpId="0" animBg="1"/>
      <p:bldP spid="84012" grpId="0" animBg="1"/>
      <p:bldP spid="84013" grpId="0" animBg="1"/>
      <p:bldP spid="84014" grpId="0" animBg="1"/>
      <p:bldP spid="84015" grpId="0"/>
      <p:bldP spid="84016" grpId="0"/>
      <p:bldP spid="84017" grpId="0"/>
      <p:bldP spid="84018" grpId="0"/>
      <p:bldP spid="840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95600" y="0"/>
            <a:ext cx="502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tx2"/>
                </a:solidFill>
                <a:latin typeface="Comic Sans MS" panose="030F0702030302020204" pitchFamily="66" charset="0"/>
                <a:ea typeface="华文行楷" panose="02010800040101010101" pitchFamily="2" charset="-122"/>
              </a:rPr>
              <a:t>已知三角形的两边及其夹角，求作三角形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0" y="1196975"/>
            <a:ext cx="8675688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已知：线段</a:t>
            </a: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a</a:t>
            </a: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， </a:t>
            </a: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b</a:t>
            </a: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， ∠</a:t>
            </a: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α </a:t>
            </a: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，求作：△</a:t>
            </a: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ABC</a:t>
            </a: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，使</a:t>
            </a: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BC</a:t>
            </a: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＝ </a:t>
            </a: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a</a:t>
            </a: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，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AB</a:t>
            </a: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＝ </a:t>
            </a: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c</a:t>
            </a: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， ∠</a:t>
            </a: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ABC </a:t>
            </a: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＝∠</a:t>
            </a: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α</a:t>
            </a:r>
          </a:p>
        </p:txBody>
      </p:sp>
      <p:grpSp>
        <p:nvGrpSpPr>
          <p:cNvPr id="6167" name="Group 23"/>
          <p:cNvGrpSpPr/>
          <p:nvPr/>
        </p:nvGrpSpPr>
        <p:grpSpPr bwMode="auto">
          <a:xfrm>
            <a:off x="468313" y="2133600"/>
            <a:ext cx="1655762" cy="419100"/>
            <a:chOff x="295" y="1217"/>
            <a:chExt cx="1043" cy="264"/>
          </a:xfrm>
        </p:grpSpPr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295" y="1480"/>
              <a:ext cx="10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>
              <a:off x="295" y="1434"/>
              <a:ext cx="12" cy="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>
              <a:off x="1317" y="1446"/>
              <a:ext cx="12" cy="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657" y="1217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2000" b="1">
                  <a:latin typeface="Comic Sans MS" panose="030F0702030302020204" pitchFamily="66" charset="0"/>
                </a:rPr>
                <a:t>a</a:t>
              </a:r>
            </a:p>
          </p:txBody>
        </p:sp>
      </p:grpSp>
      <p:grpSp>
        <p:nvGrpSpPr>
          <p:cNvPr id="6168" name="Group 24"/>
          <p:cNvGrpSpPr/>
          <p:nvPr/>
        </p:nvGrpSpPr>
        <p:grpSpPr bwMode="auto">
          <a:xfrm>
            <a:off x="2555875" y="2060575"/>
            <a:ext cx="1025525" cy="454025"/>
            <a:chOff x="1600" y="1207"/>
            <a:chExt cx="646" cy="286"/>
          </a:xfrm>
        </p:grpSpPr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1610" y="1480"/>
              <a:ext cx="6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 flipH="1">
              <a:off x="1600" y="1457"/>
              <a:ext cx="12" cy="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H="1">
              <a:off x="2234" y="1458"/>
              <a:ext cx="12" cy="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1791" y="1207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2000" b="1">
                  <a:latin typeface="Comic Sans MS" panose="030F0702030302020204" pitchFamily="66" charset="0"/>
                </a:rPr>
                <a:t>b</a:t>
              </a:r>
            </a:p>
          </p:txBody>
        </p:sp>
      </p:grpSp>
      <p:grpSp>
        <p:nvGrpSpPr>
          <p:cNvPr id="6169" name="Group 25"/>
          <p:cNvGrpSpPr/>
          <p:nvPr/>
        </p:nvGrpSpPr>
        <p:grpSpPr bwMode="auto">
          <a:xfrm>
            <a:off x="4211638" y="1484313"/>
            <a:ext cx="2519362" cy="1073150"/>
            <a:chOff x="2699" y="845"/>
            <a:chExt cx="1587" cy="676"/>
          </a:xfrm>
        </p:grpSpPr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2699" y="1480"/>
              <a:ext cx="15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 flipV="1">
              <a:off x="2699" y="845"/>
              <a:ext cx="1224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5" name="Arc 21"/>
            <p:cNvSpPr/>
            <p:nvPr/>
          </p:nvSpPr>
          <p:spPr bwMode="auto">
            <a:xfrm rot="7190105" flipH="1">
              <a:off x="2835" y="1434"/>
              <a:ext cx="45" cy="4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2963" y="1233"/>
              <a:ext cx="2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altLang="zh-CN" sz="2400">
                  <a:latin typeface="Comic Sans MS" panose="030F0702030302020204" pitchFamily="66" charset="0"/>
                </a:rPr>
                <a:t>a</a:t>
              </a:r>
            </a:p>
          </p:txBody>
        </p:sp>
      </p:grp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971550" y="4581525"/>
            <a:ext cx="3455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611188" y="4168775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451350" y="4108450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6173" name="Arc 29"/>
          <p:cNvSpPr/>
          <p:nvPr/>
        </p:nvSpPr>
        <p:spPr bwMode="auto">
          <a:xfrm rot="1679233">
            <a:off x="4427538" y="1700213"/>
            <a:ext cx="1130300" cy="1279525"/>
          </a:xfrm>
          <a:custGeom>
            <a:avLst/>
            <a:gdLst>
              <a:gd name="G0" fmla="+- 0 0 0"/>
              <a:gd name="G1" fmla="+- 21300 0 0"/>
              <a:gd name="G2" fmla="+- 21600 0 0"/>
              <a:gd name="T0" fmla="*/ 3586 w 21096"/>
              <a:gd name="T1" fmla="*/ 0 h 21300"/>
              <a:gd name="T2" fmla="*/ 21096 w 21096"/>
              <a:gd name="T3" fmla="*/ 16660 h 21300"/>
              <a:gd name="T4" fmla="*/ 0 w 21096"/>
              <a:gd name="T5" fmla="*/ 21300 h 21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96" h="21300" fill="none" extrusionOk="0">
                <a:moveTo>
                  <a:pt x="3586" y="-1"/>
                </a:moveTo>
                <a:cubicBezTo>
                  <a:pt x="12274" y="1462"/>
                  <a:pt x="19203" y="8055"/>
                  <a:pt x="21095" y="16660"/>
                </a:cubicBezTo>
              </a:path>
              <a:path w="21096" h="21300" stroke="0" extrusionOk="0">
                <a:moveTo>
                  <a:pt x="3586" y="-1"/>
                </a:moveTo>
                <a:cubicBezTo>
                  <a:pt x="12274" y="1462"/>
                  <a:pt x="19203" y="8055"/>
                  <a:pt x="21095" y="16660"/>
                </a:cubicBezTo>
                <a:lnTo>
                  <a:pt x="0" y="213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75" name="Arc 31"/>
          <p:cNvSpPr/>
          <p:nvPr/>
        </p:nvSpPr>
        <p:spPr bwMode="auto">
          <a:xfrm rot="1679233">
            <a:off x="1187450" y="3716338"/>
            <a:ext cx="1130300" cy="1279525"/>
          </a:xfrm>
          <a:custGeom>
            <a:avLst/>
            <a:gdLst>
              <a:gd name="G0" fmla="+- 0 0 0"/>
              <a:gd name="G1" fmla="+- 21300 0 0"/>
              <a:gd name="G2" fmla="+- 21600 0 0"/>
              <a:gd name="T0" fmla="*/ 3586 w 21096"/>
              <a:gd name="T1" fmla="*/ 0 h 21300"/>
              <a:gd name="T2" fmla="*/ 21096 w 21096"/>
              <a:gd name="T3" fmla="*/ 16660 h 21300"/>
              <a:gd name="T4" fmla="*/ 0 w 21096"/>
              <a:gd name="T5" fmla="*/ 21300 h 21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96" h="21300" fill="none" extrusionOk="0">
                <a:moveTo>
                  <a:pt x="3586" y="-1"/>
                </a:moveTo>
                <a:cubicBezTo>
                  <a:pt x="12274" y="1462"/>
                  <a:pt x="19203" y="8055"/>
                  <a:pt x="21095" y="16660"/>
                </a:cubicBezTo>
              </a:path>
              <a:path w="21096" h="21300" stroke="0" extrusionOk="0">
                <a:moveTo>
                  <a:pt x="3586" y="-1"/>
                </a:moveTo>
                <a:cubicBezTo>
                  <a:pt x="12274" y="1462"/>
                  <a:pt x="19203" y="8055"/>
                  <a:pt x="21095" y="16660"/>
                </a:cubicBezTo>
                <a:lnTo>
                  <a:pt x="0" y="213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5435600" y="2565400"/>
            <a:ext cx="865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5110163" y="1509713"/>
            <a:ext cx="865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2103438" y="4537075"/>
            <a:ext cx="865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D′</a:t>
            </a:r>
          </a:p>
        </p:txBody>
      </p:sp>
      <p:sp>
        <p:nvSpPr>
          <p:cNvPr id="6180" name="Arc 36"/>
          <p:cNvSpPr/>
          <p:nvPr/>
        </p:nvSpPr>
        <p:spPr bwMode="auto">
          <a:xfrm rot="12757442" flipV="1">
            <a:off x="1835150" y="3933825"/>
            <a:ext cx="503238" cy="495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979613" y="3644900"/>
            <a:ext cx="865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E′</a:t>
            </a:r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 flipV="1">
            <a:off x="971550" y="3284538"/>
            <a:ext cx="2592388" cy="1296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292475" y="280828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6185" name="Arc 41"/>
          <p:cNvSpPr/>
          <p:nvPr/>
        </p:nvSpPr>
        <p:spPr bwMode="auto">
          <a:xfrm rot="283652">
            <a:off x="2627313" y="4365625"/>
            <a:ext cx="71437" cy="485775"/>
          </a:xfrm>
          <a:custGeom>
            <a:avLst/>
            <a:gdLst>
              <a:gd name="G0" fmla="+- 0 0 0"/>
              <a:gd name="G1" fmla="+- 18218 0 0"/>
              <a:gd name="G2" fmla="+- 21600 0 0"/>
              <a:gd name="T0" fmla="*/ 11605 w 21272"/>
              <a:gd name="T1" fmla="*/ 0 h 18218"/>
              <a:gd name="T2" fmla="*/ 21272 w 21272"/>
              <a:gd name="T3" fmla="*/ 14468 h 18218"/>
              <a:gd name="T4" fmla="*/ 0 w 21272"/>
              <a:gd name="T5" fmla="*/ 18218 h 18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72" h="18218" fill="none" extrusionOk="0">
                <a:moveTo>
                  <a:pt x="11604" y="0"/>
                </a:moveTo>
                <a:cubicBezTo>
                  <a:pt x="16713" y="3254"/>
                  <a:pt x="20220" y="8503"/>
                  <a:pt x="21271" y="14468"/>
                </a:cubicBezTo>
              </a:path>
              <a:path w="21272" h="18218" stroke="0" extrusionOk="0">
                <a:moveTo>
                  <a:pt x="11604" y="0"/>
                </a:moveTo>
                <a:cubicBezTo>
                  <a:pt x="16713" y="3254"/>
                  <a:pt x="20220" y="8503"/>
                  <a:pt x="21271" y="14468"/>
                </a:cubicBezTo>
                <a:lnTo>
                  <a:pt x="0" y="1821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2627313" y="45085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6187" name="Arc 43"/>
          <p:cNvSpPr/>
          <p:nvPr/>
        </p:nvSpPr>
        <p:spPr bwMode="auto">
          <a:xfrm>
            <a:off x="1763713" y="3933825"/>
            <a:ext cx="144462" cy="358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1403350" y="38608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>
            <a:off x="1905000" y="4114800"/>
            <a:ext cx="838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4932363" y="2997200"/>
            <a:ext cx="4211637" cy="3860800"/>
          </a:xfrm>
          <a:prstGeom prst="rect">
            <a:avLst/>
          </a:prstGeom>
          <a:solidFill>
            <a:srgbClr val="9EFB6B"/>
          </a:solidFill>
          <a:ln w="76200">
            <a:solidFill>
              <a:schemeClr val="tx2"/>
            </a:solidFill>
            <a:prstDash val="sysDot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4932363" y="4005263"/>
            <a:ext cx="478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 (1)</a:t>
            </a: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作∠</a:t>
            </a: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MBN</a:t>
            </a: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＝ ∠</a:t>
            </a: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α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4932363" y="4437063"/>
            <a:ext cx="42116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(2)</a:t>
            </a:r>
            <a:r>
              <a:rPr lang="zh-CN" altLang="en-US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在射线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B M</a:t>
            </a:r>
            <a:r>
              <a:rPr lang="zh-CN" altLang="en-US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上截取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BC</a:t>
            </a:r>
            <a:r>
              <a:rPr lang="zh-CN" altLang="en-US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＝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a,</a:t>
            </a:r>
            <a:r>
              <a:rPr lang="zh-CN" altLang="en-US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在射线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B N</a:t>
            </a:r>
            <a:r>
              <a:rPr lang="zh-CN" altLang="en-US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上截取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BA</a:t>
            </a:r>
            <a:r>
              <a:rPr lang="zh-CN" altLang="en-US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＝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b</a:t>
            </a:r>
            <a:r>
              <a:rPr lang="zh-CN" altLang="en-US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， 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5148263" y="5373688"/>
            <a:ext cx="3671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(3)</a:t>
            </a: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连接</a:t>
            </a: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AC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5148263" y="6035675"/>
            <a:ext cx="399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则△</a:t>
            </a:r>
            <a:r>
              <a:rPr lang="en-US" altLang="zh-CN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ABC</a:t>
            </a:r>
            <a:r>
              <a:rPr lang="zh-CN" altLang="en-US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为所求作的三角形</a:t>
            </a:r>
          </a:p>
        </p:txBody>
      </p:sp>
      <p:sp>
        <p:nvSpPr>
          <p:cNvPr id="6153" name="Cloud"/>
          <p:cNvSpPr>
            <a:spLocks noChangeAspect="1" noEditPoints="1" noChangeArrowheads="1"/>
          </p:cNvSpPr>
          <p:nvPr/>
        </p:nvSpPr>
        <p:spPr bwMode="auto">
          <a:xfrm>
            <a:off x="4787900" y="2924175"/>
            <a:ext cx="1547813" cy="10017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38100">
            <a:solidFill>
              <a:schemeClr val="folHlink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l" eaLnBrk="1" hangingPunct="1"/>
            <a:r>
              <a:rPr lang="zh-CN" altLang="en-US" sz="2800" b="1">
                <a:solidFill>
                  <a:schemeClr val="tx2"/>
                </a:solidFill>
                <a:latin typeface="Comic Sans MS" panose="030F0702030302020204" pitchFamily="66" charset="0"/>
              </a:rPr>
              <a:t>作法</a:t>
            </a:r>
          </a:p>
        </p:txBody>
      </p:sp>
      <p:grpSp>
        <p:nvGrpSpPr>
          <p:cNvPr id="6198" name="Group 54"/>
          <p:cNvGrpSpPr/>
          <p:nvPr/>
        </p:nvGrpSpPr>
        <p:grpSpPr bwMode="auto">
          <a:xfrm>
            <a:off x="323850" y="2852738"/>
            <a:ext cx="2447925" cy="792162"/>
            <a:chOff x="204" y="1797"/>
            <a:chExt cx="1542" cy="499"/>
          </a:xfrm>
        </p:grpSpPr>
        <p:sp>
          <p:nvSpPr>
            <p:cNvPr id="6197" name="Oval 53"/>
            <p:cNvSpPr>
              <a:spLocks noChangeArrowheads="1"/>
            </p:cNvSpPr>
            <p:nvPr/>
          </p:nvSpPr>
          <p:spPr bwMode="auto">
            <a:xfrm>
              <a:off x="204" y="1797"/>
              <a:ext cx="1497" cy="499"/>
            </a:xfrm>
            <a:prstGeom prst="ellipse">
              <a:avLst/>
            </a:prstGeom>
            <a:solidFill>
              <a:srgbClr val="9EFB6B"/>
            </a:solidFill>
            <a:ln w="57150">
              <a:solidFill>
                <a:schemeClr val="tx2"/>
              </a:solidFill>
              <a:prstDash val="sys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95" name="Text Box 51"/>
            <p:cNvSpPr txBox="1">
              <a:spLocks noChangeArrowheads="1"/>
            </p:cNvSpPr>
            <p:nvPr/>
          </p:nvSpPr>
          <p:spPr bwMode="auto">
            <a:xfrm>
              <a:off x="277" y="1888"/>
              <a:ext cx="146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Comic Sans MS" panose="030F0702030302020204" pitchFamily="66" charset="0"/>
                </a:rPr>
                <a:t>作法与示范</a:t>
              </a:r>
            </a:p>
          </p:txBody>
        </p:sp>
      </p:grpSp>
      <p:grpSp>
        <p:nvGrpSpPr>
          <p:cNvPr id="6203" name="Group 59"/>
          <p:cNvGrpSpPr/>
          <p:nvPr/>
        </p:nvGrpSpPr>
        <p:grpSpPr bwMode="auto">
          <a:xfrm rot="-191288">
            <a:off x="-252413" y="0"/>
            <a:ext cx="3484563" cy="3592513"/>
            <a:chOff x="46" y="1071"/>
            <a:chExt cx="2195" cy="2263"/>
          </a:xfrm>
        </p:grpSpPr>
        <p:sp>
          <p:nvSpPr>
            <p:cNvPr id="6204" name="AutoShape 60"/>
            <p:cNvSpPr>
              <a:spLocks noChangeArrowheads="1"/>
            </p:cNvSpPr>
            <p:nvPr/>
          </p:nvSpPr>
          <p:spPr bwMode="auto">
            <a:xfrm rot="221385">
              <a:off x="46" y="1071"/>
              <a:ext cx="2177" cy="2263"/>
            </a:xfrm>
            <a:custGeom>
              <a:avLst/>
              <a:gdLst>
                <a:gd name="G0" fmla="+- 5922 0 0"/>
                <a:gd name="G1" fmla="+- -9837054 0 0"/>
                <a:gd name="G2" fmla="+- 0 0 -9837054"/>
                <a:gd name="T0" fmla="*/ 0 256 1"/>
                <a:gd name="T1" fmla="*/ 180 256 1"/>
                <a:gd name="G3" fmla="+- -9837054 T0 T1"/>
                <a:gd name="T2" fmla="*/ 0 256 1"/>
                <a:gd name="T3" fmla="*/ 90 256 1"/>
                <a:gd name="G4" fmla="+- -9837054 T2 T3"/>
                <a:gd name="G5" fmla="*/ G4 2 1"/>
                <a:gd name="T4" fmla="*/ 90 256 1"/>
                <a:gd name="T5" fmla="*/ 0 256 1"/>
                <a:gd name="G6" fmla="+- -9837054 T4 T5"/>
                <a:gd name="G7" fmla="*/ G6 2 1"/>
                <a:gd name="G8" fmla="abs -9837054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922"/>
                <a:gd name="G18" fmla="*/ 5922 1 2"/>
                <a:gd name="G19" fmla="+- G18 5400 0"/>
                <a:gd name="G20" fmla="cos G19 -9837054"/>
                <a:gd name="G21" fmla="sin G19 -9837054"/>
                <a:gd name="G22" fmla="+- G20 10800 0"/>
                <a:gd name="G23" fmla="+- G21 10800 0"/>
                <a:gd name="G24" fmla="+- 10800 0 G20"/>
                <a:gd name="G25" fmla="+- 5922 10800 0"/>
                <a:gd name="G26" fmla="?: G9 G17 G25"/>
                <a:gd name="G27" fmla="?: G9 0 21600"/>
                <a:gd name="G28" fmla="cos 10800 -9837054"/>
                <a:gd name="G29" fmla="sin 10800 -9837054"/>
                <a:gd name="G30" fmla="sin 5922 -9837054"/>
                <a:gd name="G31" fmla="+- G28 10800 0"/>
                <a:gd name="G32" fmla="+- G29 10800 0"/>
                <a:gd name="G33" fmla="+- G30 10800 0"/>
                <a:gd name="G34" fmla="?: G4 0 G31"/>
                <a:gd name="G35" fmla="?: -9837054 G34 0"/>
                <a:gd name="G36" fmla="?: G6 G35 G31"/>
                <a:gd name="G37" fmla="+- 21600 0 G36"/>
                <a:gd name="G38" fmla="?: G4 0 G33"/>
                <a:gd name="G39" fmla="?: -9837054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551 w 21600"/>
                <a:gd name="T15" fmla="*/ 6632 h 21600"/>
                <a:gd name="T16" fmla="*/ 10800 w 21600"/>
                <a:gd name="T17" fmla="*/ 4878 h 21600"/>
                <a:gd name="T18" fmla="*/ 18049 w 21600"/>
                <a:gd name="T19" fmla="*/ 6632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666" y="7848"/>
                  </a:moveTo>
                  <a:cubicBezTo>
                    <a:pt x="6722" y="6010"/>
                    <a:pt x="8680" y="4877"/>
                    <a:pt x="10800" y="4878"/>
                  </a:cubicBezTo>
                  <a:cubicBezTo>
                    <a:pt x="12919" y="4878"/>
                    <a:pt x="14877" y="6010"/>
                    <a:pt x="15933" y="7848"/>
                  </a:cubicBezTo>
                  <a:lnTo>
                    <a:pt x="20162" y="5416"/>
                  </a:lnTo>
                  <a:cubicBezTo>
                    <a:pt x="18235" y="2065"/>
                    <a:pt x="14665" y="-1"/>
                    <a:pt x="10799" y="0"/>
                  </a:cubicBezTo>
                  <a:cubicBezTo>
                    <a:pt x="6934" y="0"/>
                    <a:pt x="3364" y="2065"/>
                    <a:pt x="1437" y="5416"/>
                  </a:cubicBezTo>
                  <a:close/>
                </a:path>
              </a:pathLst>
            </a:custGeom>
            <a:solidFill>
              <a:srgbClr val="2ABC12"/>
            </a:solidFill>
            <a:ln w="57150">
              <a:solidFill>
                <a:srgbClr val="FF0000"/>
              </a:solidFill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6205" name="WordArt 61"/>
            <p:cNvSpPr>
              <a:spLocks noChangeArrowheads="1" noChangeShapeType="1" noTextEdit="1"/>
            </p:cNvSpPr>
            <p:nvPr/>
          </p:nvSpPr>
          <p:spPr bwMode="auto">
            <a:xfrm rot="10800000" flipH="1" flipV="1">
              <a:off x="81" y="1380"/>
              <a:ext cx="2160" cy="191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576150"/>
                </a:avLst>
              </a:prstTxWarp>
            </a:bodyPr>
            <a:lstStyle/>
            <a:p>
              <a:r>
                <a:rPr lang="zh-CN" altLang="en-US" sz="3600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教学活动</a:t>
              </a:r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2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4" grpId="0" autoUpdateAnimBg="0"/>
      <p:bldP spid="6170" grpId="0" animBg="1"/>
      <p:bldP spid="6171" grpId="0" autoUpdateAnimBg="0"/>
      <p:bldP spid="6172" grpId="0" autoUpdateAnimBg="0"/>
      <p:bldP spid="6173" grpId="0" animBg="1"/>
      <p:bldP spid="6175" grpId="0" animBg="1"/>
      <p:bldP spid="6177" grpId="0" autoUpdateAnimBg="0"/>
      <p:bldP spid="6178" grpId="0" autoUpdateAnimBg="0"/>
      <p:bldP spid="6179" grpId="0" autoUpdateAnimBg="0"/>
      <p:bldP spid="6180" grpId="0" animBg="1"/>
      <p:bldP spid="6181" grpId="0" autoUpdateAnimBg="0"/>
      <p:bldP spid="6182" grpId="0" animBg="1"/>
      <p:bldP spid="6183" grpId="0" autoUpdateAnimBg="0"/>
      <p:bldP spid="6185" grpId="0" animBg="1"/>
      <p:bldP spid="6186" grpId="0" autoUpdateAnimBg="0"/>
      <p:bldP spid="6187" grpId="0" animBg="1"/>
      <p:bldP spid="6188" grpId="0" autoUpdateAnimBg="0"/>
      <p:bldP spid="6189" grpId="0" animBg="1"/>
      <p:bldP spid="6191" grpId="0" animBg="1"/>
      <p:bldP spid="6190" grpId="0" autoUpdateAnimBg="0"/>
      <p:bldP spid="6192" grpId="0" autoUpdateAnimBg="0"/>
      <p:bldP spid="6193" grpId="0" autoUpdateAnimBg="0"/>
      <p:bldP spid="6194" grpId="0" autoUpdateAnimBg="0"/>
      <p:bldP spid="615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916238" y="0"/>
            <a:ext cx="62277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ea typeface="华文行楷" panose="02010800040101010101" pitchFamily="2" charset="-122"/>
              </a:rPr>
              <a:t>已知</a:t>
            </a:r>
            <a:r>
              <a:rPr lang="en-US" altLang="zh-CN" sz="4000" b="1">
                <a:solidFill>
                  <a:srgbClr val="FF0000"/>
                </a:solidFill>
                <a:ea typeface="华文行楷" panose="02010800040101010101" pitchFamily="2" charset="-122"/>
              </a:rPr>
              <a:t>:</a:t>
            </a:r>
            <a:r>
              <a:rPr lang="zh-CN" altLang="en-US" sz="4000" b="1">
                <a:solidFill>
                  <a:srgbClr val="FF0000"/>
                </a:solidFill>
                <a:ea typeface="华文行楷" panose="02010800040101010101" pitchFamily="2" charset="-122"/>
              </a:rPr>
              <a:t>三角形的两角及它们的夹边</a:t>
            </a:r>
            <a:r>
              <a:rPr lang="en-US" altLang="zh-CN" sz="4000" b="1">
                <a:solidFill>
                  <a:srgbClr val="FF0000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4000" b="1">
                <a:solidFill>
                  <a:srgbClr val="FF0000"/>
                </a:solidFill>
                <a:ea typeface="华文行楷" panose="02010800040101010101" pitchFamily="2" charset="-122"/>
              </a:rPr>
              <a:t>求作 三角形</a:t>
            </a:r>
          </a:p>
        </p:txBody>
      </p:sp>
      <p:grpSp>
        <p:nvGrpSpPr>
          <p:cNvPr id="13318" name="Group 6"/>
          <p:cNvGrpSpPr/>
          <p:nvPr/>
        </p:nvGrpSpPr>
        <p:grpSpPr bwMode="auto">
          <a:xfrm>
            <a:off x="0" y="1412875"/>
            <a:ext cx="2665413" cy="792163"/>
            <a:chOff x="521" y="2523"/>
            <a:chExt cx="1679" cy="589"/>
          </a:xfrm>
        </p:grpSpPr>
        <p:sp>
          <p:nvSpPr>
            <p:cNvPr id="13319" name="Oval 7"/>
            <p:cNvSpPr>
              <a:spLocks noChangeArrowheads="1"/>
            </p:cNvSpPr>
            <p:nvPr/>
          </p:nvSpPr>
          <p:spPr bwMode="auto">
            <a:xfrm>
              <a:off x="521" y="2523"/>
              <a:ext cx="1679" cy="589"/>
            </a:xfrm>
            <a:prstGeom prst="ellipse">
              <a:avLst/>
            </a:prstGeom>
            <a:solidFill>
              <a:srgbClr val="2ABC12"/>
            </a:solidFill>
            <a:ln w="57150" algn="ctr">
              <a:solidFill>
                <a:srgbClr val="FF0000"/>
              </a:solidFill>
              <a:prstDash val="sys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612" y="2568"/>
              <a:ext cx="1452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4000" b="1" dirty="0"/>
                <a:t>设置疑问</a:t>
              </a:r>
            </a:p>
          </p:txBody>
        </p:sp>
      </p:grp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411413" y="1484313"/>
            <a:ext cx="6300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</a:rPr>
              <a:t>已知</a:t>
            </a:r>
            <a:r>
              <a:rPr lang="en-US" altLang="zh-CN" sz="3600" b="1">
                <a:solidFill>
                  <a:srgbClr val="0000FF"/>
                </a:solidFill>
              </a:rPr>
              <a:t>:∠α,∠β,</a:t>
            </a:r>
            <a:r>
              <a:rPr lang="zh-CN" altLang="en-US" sz="3600" b="1">
                <a:solidFill>
                  <a:srgbClr val="0000FF"/>
                </a:solidFill>
              </a:rPr>
              <a:t>线段</a:t>
            </a:r>
            <a:r>
              <a:rPr lang="en-US" altLang="zh-CN" sz="3600" b="1">
                <a:solidFill>
                  <a:srgbClr val="0000FF"/>
                </a:solidFill>
              </a:rPr>
              <a:t>c</a:t>
            </a:r>
            <a:r>
              <a:rPr lang="zh-CN" altLang="en-US" sz="3600" b="1">
                <a:solidFill>
                  <a:srgbClr val="0000FF"/>
                </a:solidFill>
              </a:rPr>
              <a:t>，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33388" y="3500438"/>
            <a:ext cx="8710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</a:rPr>
              <a:t>求作：△ＡＢＣ</a:t>
            </a:r>
            <a:r>
              <a:rPr lang="en-US" altLang="zh-CN" sz="2800" b="1">
                <a:solidFill>
                  <a:srgbClr val="0000FF"/>
                </a:solidFill>
              </a:rPr>
              <a:t>,</a:t>
            </a:r>
            <a:r>
              <a:rPr lang="zh-CN" altLang="en-US" sz="2800" b="1">
                <a:solidFill>
                  <a:srgbClr val="0000FF"/>
                </a:solidFill>
              </a:rPr>
              <a:t>使∠</a:t>
            </a:r>
            <a:r>
              <a:rPr lang="en-US" altLang="zh-CN" sz="2800" b="1">
                <a:solidFill>
                  <a:srgbClr val="0000FF"/>
                </a:solidFill>
              </a:rPr>
              <a:t>A</a:t>
            </a:r>
            <a:r>
              <a:rPr lang="zh-CN" altLang="en-US" sz="2800" b="1">
                <a:solidFill>
                  <a:srgbClr val="0000FF"/>
                </a:solidFill>
              </a:rPr>
              <a:t>＝∠</a:t>
            </a:r>
            <a:r>
              <a:rPr lang="en-US" altLang="zh-CN" sz="2800" b="1">
                <a:solidFill>
                  <a:srgbClr val="0000FF"/>
                </a:solidFill>
              </a:rPr>
              <a:t>α,∠</a:t>
            </a:r>
            <a:r>
              <a:rPr lang="zh-CN" altLang="en-US" sz="2800" b="1">
                <a:solidFill>
                  <a:srgbClr val="0000FF"/>
                </a:solidFill>
              </a:rPr>
              <a:t>Ｂ＝∠</a:t>
            </a:r>
            <a:r>
              <a:rPr lang="en-US" altLang="zh-CN" sz="2800" b="1">
                <a:solidFill>
                  <a:srgbClr val="0000FF"/>
                </a:solidFill>
              </a:rPr>
              <a:t>β</a:t>
            </a:r>
            <a:r>
              <a:rPr lang="zh-CN" altLang="en-US" sz="2800" b="1">
                <a:solidFill>
                  <a:srgbClr val="0000FF"/>
                </a:solidFill>
              </a:rPr>
              <a:t>，ＡＢ＝ </a:t>
            </a:r>
            <a:r>
              <a:rPr lang="en-US" altLang="zh-CN" sz="2800" b="1">
                <a:solidFill>
                  <a:srgbClr val="0000FF"/>
                </a:solidFill>
              </a:rPr>
              <a:t>c</a:t>
            </a:r>
          </a:p>
        </p:txBody>
      </p:sp>
      <p:grpSp>
        <p:nvGrpSpPr>
          <p:cNvPr id="13328" name="Group 16"/>
          <p:cNvGrpSpPr/>
          <p:nvPr/>
        </p:nvGrpSpPr>
        <p:grpSpPr bwMode="auto">
          <a:xfrm>
            <a:off x="3492500" y="1916113"/>
            <a:ext cx="2519363" cy="1600200"/>
            <a:chOff x="2200" y="1207"/>
            <a:chExt cx="1587" cy="1008"/>
          </a:xfrm>
        </p:grpSpPr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2290" y="2160"/>
              <a:ext cx="14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V="1">
              <a:off x="2290" y="1207"/>
              <a:ext cx="545" cy="9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1" name="Arc 19"/>
            <p:cNvSpPr/>
            <p:nvPr/>
          </p:nvSpPr>
          <p:spPr bwMode="auto">
            <a:xfrm>
              <a:off x="2336" y="2069"/>
              <a:ext cx="45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2200" y="1888"/>
              <a:ext cx="6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β</a:t>
              </a:r>
            </a:p>
          </p:txBody>
        </p:sp>
      </p:grpSp>
      <p:grpSp>
        <p:nvGrpSpPr>
          <p:cNvPr id="13333" name="Group 21"/>
          <p:cNvGrpSpPr/>
          <p:nvPr/>
        </p:nvGrpSpPr>
        <p:grpSpPr bwMode="auto">
          <a:xfrm>
            <a:off x="6588125" y="2852738"/>
            <a:ext cx="1944688" cy="576262"/>
            <a:chOff x="4150" y="1797"/>
            <a:chExt cx="1225" cy="363"/>
          </a:xfrm>
        </p:grpSpPr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4150" y="2160"/>
              <a:ext cx="12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 flipV="1">
              <a:off x="4150" y="2115"/>
              <a:ext cx="0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V="1">
              <a:off x="5375" y="2069"/>
              <a:ext cx="0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Text Box 25"/>
            <p:cNvSpPr txBox="1">
              <a:spLocks noChangeArrowheads="1"/>
            </p:cNvSpPr>
            <p:nvPr/>
          </p:nvSpPr>
          <p:spPr bwMode="auto">
            <a:xfrm>
              <a:off x="4422" y="1797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c</a:t>
              </a:r>
            </a:p>
          </p:txBody>
        </p:sp>
      </p:grpSp>
      <p:grpSp>
        <p:nvGrpSpPr>
          <p:cNvPr id="13338" name="Group 26"/>
          <p:cNvGrpSpPr/>
          <p:nvPr/>
        </p:nvGrpSpPr>
        <p:grpSpPr bwMode="auto">
          <a:xfrm>
            <a:off x="0" y="4149725"/>
            <a:ext cx="2665413" cy="790575"/>
            <a:chOff x="521" y="2523"/>
            <a:chExt cx="1679" cy="589"/>
          </a:xfrm>
        </p:grpSpPr>
        <p:sp>
          <p:nvSpPr>
            <p:cNvPr id="13339" name="Oval 27"/>
            <p:cNvSpPr>
              <a:spLocks noChangeArrowheads="1"/>
            </p:cNvSpPr>
            <p:nvPr/>
          </p:nvSpPr>
          <p:spPr bwMode="auto">
            <a:xfrm>
              <a:off x="521" y="2523"/>
              <a:ext cx="1679" cy="589"/>
            </a:xfrm>
            <a:prstGeom prst="ellipse">
              <a:avLst/>
            </a:prstGeom>
            <a:solidFill>
              <a:srgbClr val="2ABC12"/>
            </a:solidFill>
            <a:ln w="57150" algn="ctr">
              <a:solidFill>
                <a:srgbClr val="FF0000"/>
              </a:solidFill>
              <a:prstDash val="sys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3340" name="Text Box 28"/>
            <p:cNvSpPr txBox="1">
              <a:spLocks noChangeArrowheads="1"/>
            </p:cNvSpPr>
            <p:nvPr/>
          </p:nvSpPr>
          <p:spPr bwMode="auto">
            <a:xfrm>
              <a:off x="612" y="2568"/>
              <a:ext cx="145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4000" b="1"/>
                <a:t>作法示范</a:t>
              </a:r>
            </a:p>
          </p:txBody>
        </p:sp>
      </p:grpSp>
      <p:grpSp>
        <p:nvGrpSpPr>
          <p:cNvPr id="13341" name="Group 29"/>
          <p:cNvGrpSpPr/>
          <p:nvPr/>
        </p:nvGrpSpPr>
        <p:grpSpPr bwMode="auto">
          <a:xfrm>
            <a:off x="2700338" y="6065838"/>
            <a:ext cx="5580062" cy="792162"/>
            <a:chOff x="1927" y="2976"/>
            <a:chExt cx="3833" cy="499"/>
          </a:xfrm>
        </p:grpSpPr>
        <p:sp>
          <p:nvSpPr>
            <p:cNvPr id="13342" name="Rectangle 30"/>
            <p:cNvSpPr>
              <a:spLocks noChangeArrowheads="1"/>
            </p:cNvSpPr>
            <p:nvPr/>
          </p:nvSpPr>
          <p:spPr bwMode="auto">
            <a:xfrm>
              <a:off x="1927" y="2976"/>
              <a:ext cx="3833" cy="499"/>
            </a:xfrm>
            <a:prstGeom prst="rect">
              <a:avLst/>
            </a:prstGeom>
            <a:solidFill>
              <a:schemeClr val="bg1"/>
            </a:solidFill>
            <a:ln w="57150" algn="ctr">
              <a:solidFill>
                <a:srgbClr val="FF0000"/>
              </a:solidFill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43" name="Text Box 31"/>
            <p:cNvSpPr txBox="1">
              <a:spLocks noChangeArrowheads="1"/>
            </p:cNvSpPr>
            <p:nvPr/>
          </p:nvSpPr>
          <p:spPr bwMode="auto">
            <a:xfrm>
              <a:off x="1927" y="3022"/>
              <a:ext cx="383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3600" b="1"/>
                <a:t>作法</a:t>
              </a:r>
              <a:r>
                <a:rPr lang="en-US" altLang="zh-CN" sz="3600" b="1"/>
                <a:t>:</a:t>
              </a:r>
              <a:r>
                <a:rPr lang="en-US" altLang="zh-CN" sz="3600" b="1">
                  <a:sym typeface="Wingdings" panose="05000000000000000000" pitchFamily="2" charset="2"/>
                </a:rPr>
                <a:t>(1)</a:t>
              </a:r>
              <a:r>
                <a:rPr lang="zh-CN" altLang="en-US" sz="3600" b="1">
                  <a:sym typeface="Wingdings" panose="05000000000000000000" pitchFamily="2" charset="2"/>
                </a:rPr>
                <a:t>作线段 </a:t>
              </a:r>
              <a:r>
                <a:rPr lang="zh-CN" altLang="en-US" sz="3600" b="1"/>
                <a:t>ＡＢ＝ </a:t>
              </a:r>
              <a:r>
                <a:rPr lang="en-US" altLang="zh-CN" sz="3600" b="1"/>
                <a:t>c</a:t>
              </a:r>
            </a:p>
          </p:txBody>
        </p:sp>
      </p:grpSp>
      <p:sp>
        <p:nvSpPr>
          <p:cNvPr id="13344" name="Arc 32"/>
          <p:cNvSpPr/>
          <p:nvPr/>
        </p:nvSpPr>
        <p:spPr bwMode="auto">
          <a:xfrm>
            <a:off x="3276600" y="5300663"/>
            <a:ext cx="1943100" cy="492125"/>
          </a:xfrm>
          <a:custGeom>
            <a:avLst/>
            <a:gdLst>
              <a:gd name="G0" fmla="+- 0 0 0"/>
              <a:gd name="G1" fmla="+- 4306 0 0"/>
              <a:gd name="G2" fmla="+- 21600 0 0"/>
              <a:gd name="T0" fmla="*/ 21166 w 21600"/>
              <a:gd name="T1" fmla="*/ 0 h 6332"/>
              <a:gd name="T2" fmla="*/ 21505 w 21600"/>
              <a:gd name="T3" fmla="*/ 6332 h 6332"/>
              <a:gd name="T4" fmla="*/ 0 w 21600"/>
              <a:gd name="T5" fmla="*/ 4306 h 6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332" fill="none" extrusionOk="0">
                <a:moveTo>
                  <a:pt x="21166" y="-1"/>
                </a:moveTo>
                <a:cubicBezTo>
                  <a:pt x="21454" y="1417"/>
                  <a:pt x="21600" y="2859"/>
                  <a:pt x="21600" y="4306"/>
                </a:cubicBezTo>
                <a:cubicBezTo>
                  <a:pt x="21600" y="4982"/>
                  <a:pt x="21568" y="5658"/>
                  <a:pt x="21504" y="6331"/>
                </a:cubicBezTo>
              </a:path>
              <a:path w="21600" h="6332" stroke="0" extrusionOk="0">
                <a:moveTo>
                  <a:pt x="21166" y="-1"/>
                </a:moveTo>
                <a:cubicBezTo>
                  <a:pt x="21454" y="1417"/>
                  <a:pt x="21600" y="2859"/>
                  <a:pt x="21600" y="4306"/>
                </a:cubicBezTo>
                <a:cubicBezTo>
                  <a:pt x="21600" y="4982"/>
                  <a:pt x="21568" y="5658"/>
                  <a:pt x="21504" y="6331"/>
                </a:cubicBezTo>
                <a:lnTo>
                  <a:pt x="0" y="430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345" name="Group 33"/>
          <p:cNvGrpSpPr/>
          <p:nvPr/>
        </p:nvGrpSpPr>
        <p:grpSpPr bwMode="auto">
          <a:xfrm>
            <a:off x="2700338" y="5084763"/>
            <a:ext cx="4614862" cy="615950"/>
            <a:chOff x="1701" y="3203"/>
            <a:chExt cx="2907" cy="388"/>
          </a:xfrm>
        </p:grpSpPr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>
              <a:off x="2064" y="3521"/>
              <a:ext cx="19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 flipV="1">
              <a:off x="2064" y="3475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8" name="Text Box 36"/>
            <p:cNvSpPr txBox="1">
              <a:spLocks noChangeArrowheads="1"/>
            </p:cNvSpPr>
            <p:nvPr/>
          </p:nvSpPr>
          <p:spPr bwMode="auto">
            <a:xfrm>
              <a:off x="1701" y="3203"/>
              <a:ext cx="4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3349" name="Text Box 37"/>
            <p:cNvSpPr txBox="1">
              <a:spLocks noChangeArrowheads="1"/>
            </p:cNvSpPr>
            <p:nvPr/>
          </p:nvSpPr>
          <p:spPr bwMode="auto">
            <a:xfrm>
              <a:off x="4155" y="3303"/>
              <a:ext cx="4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</a:rPr>
                <a:t>M</a:t>
              </a:r>
            </a:p>
          </p:txBody>
        </p:sp>
      </p:grpSp>
      <p:grpSp>
        <p:nvGrpSpPr>
          <p:cNvPr id="13350" name="Group 38"/>
          <p:cNvGrpSpPr/>
          <p:nvPr/>
        </p:nvGrpSpPr>
        <p:grpSpPr bwMode="auto">
          <a:xfrm>
            <a:off x="2700338" y="5084763"/>
            <a:ext cx="4614862" cy="615950"/>
            <a:chOff x="1701" y="3203"/>
            <a:chExt cx="2907" cy="388"/>
          </a:xfrm>
        </p:grpSpPr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>
              <a:off x="2064" y="3521"/>
              <a:ext cx="195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2" name="Line 40"/>
            <p:cNvSpPr>
              <a:spLocks noChangeShapeType="1"/>
            </p:cNvSpPr>
            <p:nvPr/>
          </p:nvSpPr>
          <p:spPr bwMode="auto">
            <a:xfrm flipV="1">
              <a:off x="2064" y="3475"/>
              <a:ext cx="0" cy="4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3" name="Text Box 41"/>
            <p:cNvSpPr txBox="1">
              <a:spLocks noChangeArrowheads="1"/>
            </p:cNvSpPr>
            <p:nvPr/>
          </p:nvSpPr>
          <p:spPr bwMode="auto">
            <a:xfrm>
              <a:off x="1701" y="3203"/>
              <a:ext cx="4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3354" name="Text Box 42"/>
            <p:cNvSpPr txBox="1">
              <a:spLocks noChangeArrowheads="1"/>
            </p:cNvSpPr>
            <p:nvPr/>
          </p:nvSpPr>
          <p:spPr bwMode="auto">
            <a:xfrm>
              <a:off x="4155" y="3303"/>
              <a:ext cx="4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</a:rPr>
                <a:t>M</a:t>
              </a:r>
            </a:p>
          </p:txBody>
        </p:sp>
      </p:grp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5076825" y="5157788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13356" name="Group 44"/>
          <p:cNvGrpSpPr/>
          <p:nvPr/>
        </p:nvGrpSpPr>
        <p:grpSpPr bwMode="auto">
          <a:xfrm>
            <a:off x="3059113" y="6092825"/>
            <a:ext cx="4752975" cy="765175"/>
            <a:chOff x="2018" y="3657"/>
            <a:chExt cx="2994" cy="482"/>
          </a:xfrm>
        </p:grpSpPr>
        <p:sp>
          <p:nvSpPr>
            <p:cNvPr id="13357" name="Rectangle 45"/>
            <p:cNvSpPr>
              <a:spLocks noChangeArrowheads="1"/>
            </p:cNvSpPr>
            <p:nvPr/>
          </p:nvSpPr>
          <p:spPr bwMode="auto">
            <a:xfrm>
              <a:off x="2064" y="3657"/>
              <a:ext cx="2767" cy="482"/>
            </a:xfrm>
            <a:prstGeom prst="rect">
              <a:avLst/>
            </a:prstGeom>
            <a:solidFill>
              <a:srgbClr val="BEC20C"/>
            </a:solidFill>
            <a:ln w="57150" algn="ctr">
              <a:solidFill>
                <a:srgbClr val="FF0000"/>
              </a:solidFill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58" name="Text Box 46"/>
            <p:cNvSpPr txBox="1">
              <a:spLocks noChangeArrowheads="1"/>
            </p:cNvSpPr>
            <p:nvPr/>
          </p:nvSpPr>
          <p:spPr bwMode="auto">
            <a:xfrm>
              <a:off x="2018" y="3702"/>
              <a:ext cx="299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3200" b="1"/>
                <a:t>(2)</a:t>
              </a:r>
              <a:r>
                <a:rPr lang="zh-CN" altLang="en-US" sz="3200" b="1"/>
                <a:t>作∠</a:t>
              </a:r>
              <a:r>
                <a:rPr lang="en-US" altLang="zh-CN" sz="3200" b="1"/>
                <a:t>N</a:t>
              </a:r>
              <a:r>
                <a:rPr lang="zh-CN" altLang="en-US" sz="3600" b="1"/>
                <a:t>Ａ</a:t>
              </a:r>
              <a:r>
                <a:rPr lang="en-US" altLang="zh-CN" sz="3200" b="1"/>
                <a:t>B</a:t>
              </a:r>
              <a:r>
                <a:rPr lang="zh-CN" altLang="en-US" sz="3200" b="1"/>
                <a:t>＝∠</a:t>
              </a:r>
              <a:r>
                <a:rPr lang="en-US" altLang="zh-CN" sz="3200" b="1"/>
                <a:t>α</a:t>
              </a:r>
              <a:r>
                <a:rPr lang="zh-CN" altLang="en-US" sz="3200" b="1"/>
                <a:t>，</a:t>
              </a:r>
            </a:p>
          </p:txBody>
        </p:sp>
      </p:grpSp>
      <p:sp>
        <p:nvSpPr>
          <p:cNvPr id="13359" name="Arc 47"/>
          <p:cNvSpPr/>
          <p:nvPr/>
        </p:nvSpPr>
        <p:spPr bwMode="auto">
          <a:xfrm rot="850803">
            <a:off x="684213" y="2852738"/>
            <a:ext cx="863600" cy="568325"/>
          </a:xfrm>
          <a:custGeom>
            <a:avLst/>
            <a:gdLst>
              <a:gd name="G0" fmla="+- 0 0 0"/>
              <a:gd name="G1" fmla="+- 17078 0 0"/>
              <a:gd name="G2" fmla="+- 21600 0 0"/>
              <a:gd name="T0" fmla="*/ 13225 w 21600"/>
              <a:gd name="T1" fmla="*/ 0 h 17078"/>
              <a:gd name="T2" fmla="*/ 21600 w 21600"/>
              <a:gd name="T3" fmla="*/ 17078 h 17078"/>
              <a:gd name="T4" fmla="*/ 0 w 21600"/>
              <a:gd name="T5" fmla="*/ 17078 h 17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078" fill="none" extrusionOk="0">
                <a:moveTo>
                  <a:pt x="13225" y="-1"/>
                </a:moveTo>
                <a:cubicBezTo>
                  <a:pt x="18507" y="4090"/>
                  <a:pt x="21600" y="10396"/>
                  <a:pt x="21600" y="17078"/>
                </a:cubicBezTo>
              </a:path>
              <a:path w="21600" h="17078" stroke="0" extrusionOk="0">
                <a:moveTo>
                  <a:pt x="13225" y="-1"/>
                </a:moveTo>
                <a:cubicBezTo>
                  <a:pt x="18507" y="4090"/>
                  <a:pt x="21600" y="10396"/>
                  <a:pt x="21600" y="17078"/>
                </a:cubicBezTo>
                <a:lnTo>
                  <a:pt x="0" y="1707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60" name="Arc 48"/>
          <p:cNvSpPr/>
          <p:nvPr/>
        </p:nvSpPr>
        <p:spPr bwMode="auto">
          <a:xfrm rot="850803">
            <a:off x="3505200" y="4876800"/>
            <a:ext cx="863600" cy="714375"/>
          </a:xfrm>
          <a:custGeom>
            <a:avLst/>
            <a:gdLst>
              <a:gd name="G0" fmla="+- 0 0 0"/>
              <a:gd name="G1" fmla="+- 21478 0 0"/>
              <a:gd name="G2" fmla="+- 21600 0 0"/>
              <a:gd name="T0" fmla="*/ 2288 w 21600"/>
              <a:gd name="T1" fmla="*/ 0 h 21478"/>
              <a:gd name="T2" fmla="*/ 21600 w 21600"/>
              <a:gd name="T3" fmla="*/ 21478 h 21478"/>
              <a:gd name="T4" fmla="*/ 0 w 21600"/>
              <a:gd name="T5" fmla="*/ 21478 h 21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478" fill="none" extrusionOk="0">
                <a:moveTo>
                  <a:pt x="2288" y="-1"/>
                </a:moveTo>
                <a:cubicBezTo>
                  <a:pt x="13269" y="1169"/>
                  <a:pt x="21600" y="10434"/>
                  <a:pt x="21600" y="21478"/>
                </a:cubicBezTo>
              </a:path>
              <a:path w="21600" h="21478" stroke="0" extrusionOk="0">
                <a:moveTo>
                  <a:pt x="2288" y="-1"/>
                </a:moveTo>
                <a:cubicBezTo>
                  <a:pt x="13269" y="1169"/>
                  <a:pt x="21600" y="10434"/>
                  <a:pt x="21600" y="21478"/>
                </a:cubicBezTo>
                <a:lnTo>
                  <a:pt x="0" y="2147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 flipV="1">
            <a:off x="3276600" y="4149725"/>
            <a:ext cx="2735263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5795963" y="3860800"/>
            <a:ext cx="1079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3363" name="Arc 51"/>
          <p:cNvSpPr/>
          <p:nvPr/>
        </p:nvSpPr>
        <p:spPr bwMode="auto">
          <a:xfrm rot="-1212678">
            <a:off x="4211638" y="4437063"/>
            <a:ext cx="817562" cy="1195387"/>
          </a:xfrm>
          <a:custGeom>
            <a:avLst/>
            <a:gdLst>
              <a:gd name="G0" fmla="+- 0 0 0"/>
              <a:gd name="G1" fmla="+- 19931 0 0"/>
              <a:gd name="G2" fmla="+- 21600 0 0"/>
              <a:gd name="T0" fmla="*/ 8326 w 17506"/>
              <a:gd name="T1" fmla="*/ 0 h 19931"/>
              <a:gd name="T2" fmla="*/ 17506 w 17506"/>
              <a:gd name="T3" fmla="*/ 7278 h 19931"/>
              <a:gd name="T4" fmla="*/ 0 w 17506"/>
              <a:gd name="T5" fmla="*/ 19931 h 19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506" h="19931" fill="none" extrusionOk="0">
                <a:moveTo>
                  <a:pt x="8325" y="0"/>
                </a:moveTo>
                <a:cubicBezTo>
                  <a:pt x="11997" y="1534"/>
                  <a:pt x="15174" y="4052"/>
                  <a:pt x="17506" y="7277"/>
                </a:cubicBezTo>
              </a:path>
              <a:path w="17506" h="19931" stroke="0" extrusionOk="0">
                <a:moveTo>
                  <a:pt x="8325" y="0"/>
                </a:moveTo>
                <a:cubicBezTo>
                  <a:pt x="11997" y="1534"/>
                  <a:pt x="15174" y="4052"/>
                  <a:pt x="17506" y="7277"/>
                </a:cubicBezTo>
                <a:lnTo>
                  <a:pt x="0" y="1993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64" name="Arc 52"/>
          <p:cNvSpPr/>
          <p:nvPr/>
        </p:nvSpPr>
        <p:spPr bwMode="auto">
          <a:xfrm rot="12899358">
            <a:off x="4284663" y="4149725"/>
            <a:ext cx="1008062" cy="1838325"/>
          </a:xfrm>
          <a:custGeom>
            <a:avLst/>
            <a:gdLst>
              <a:gd name="G0" fmla="+- 0 0 0"/>
              <a:gd name="G1" fmla="+- 11028 0 0"/>
              <a:gd name="G2" fmla="+- 21600 0 0"/>
              <a:gd name="T0" fmla="*/ 18572 w 21600"/>
              <a:gd name="T1" fmla="*/ 0 h 30681"/>
              <a:gd name="T2" fmla="*/ 8962 w 21600"/>
              <a:gd name="T3" fmla="*/ 30681 h 30681"/>
              <a:gd name="T4" fmla="*/ 0 w 21600"/>
              <a:gd name="T5" fmla="*/ 11028 h 30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681" fill="none" extrusionOk="0">
                <a:moveTo>
                  <a:pt x="18572" y="-1"/>
                </a:moveTo>
                <a:cubicBezTo>
                  <a:pt x="20554" y="3337"/>
                  <a:pt x="21600" y="7146"/>
                  <a:pt x="21600" y="11028"/>
                </a:cubicBezTo>
                <a:cubicBezTo>
                  <a:pt x="21600" y="19488"/>
                  <a:pt x="16660" y="27170"/>
                  <a:pt x="8962" y="30681"/>
                </a:cubicBezTo>
              </a:path>
              <a:path w="21600" h="30681" stroke="0" extrusionOk="0">
                <a:moveTo>
                  <a:pt x="18572" y="-1"/>
                </a:moveTo>
                <a:cubicBezTo>
                  <a:pt x="20554" y="3337"/>
                  <a:pt x="21600" y="7146"/>
                  <a:pt x="21600" y="11028"/>
                </a:cubicBezTo>
                <a:cubicBezTo>
                  <a:pt x="21600" y="19488"/>
                  <a:pt x="16660" y="27170"/>
                  <a:pt x="8962" y="30681"/>
                </a:cubicBezTo>
                <a:lnTo>
                  <a:pt x="0" y="1102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4284663" y="400526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3366" name="Line 54"/>
          <p:cNvSpPr>
            <a:spLocks noChangeShapeType="1"/>
          </p:cNvSpPr>
          <p:nvPr/>
        </p:nvSpPr>
        <p:spPr bwMode="auto">
          <a:xfrm>
            <a:off x="4356100" y="4005263"/>
            <a:ext cx="863600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4500563" y="4581525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3368" name="Arc 56"/>
          <p:cNvSpPr/>
          <p:nvPr/>
        </p:nvSpPr>
        <p:spPr bwMode="auto">
          <a:xfrm rot="12997092" flipV="1">
            <a:off x="3813175" y="5000625"/>
            <a:ext cx="622300" cy="6826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597"/>
              <a:gd name="T2" fmla="*/ 21227 w 21600"/>
              <a:gd name="T3" fmla="*/ 25597 h 25597"/>
              <a:gd name="T4" fmla="*/ 0 w 21600"/>
              <a:gd name="T5" fmla="*/ 21600 h 25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5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941"/>
                  <a:pt x="21475" y="24279"/>
                  <a:pt x="21226" y="25596"/>
                </a:cubicBezTo>
              </a:path>
              <a:path w="21600" h="255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941"/>
                  <a:pt x="21475" y="24279"/>
                  <a:pt x="21226" y="25596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69" name="Arc 57"/>
          <p:cNvSpPr/>
          <p:nvPr/>
        </p:nvSpPr>
        <p:spPr bwMode="auto">
          <a:xfrm rot="-2188065">
            <a:off x="3779838" y="2205038"/>
            <a:ext cx="1008062" cy="1747837"/>
          </a:xfrm>
          <a:custGeom>
            <a:avLst/>
            <a:gdLst>
              <a:gd name="G0" fmla="+- 0 0 0"/>
              <a:gd name="G1" fmla="+- 14012 0 0"/>
              <a:gd name="G2" fmla="+- 21600 0 0"/>
              <a:gd name="T0" fmla="*/ 16439 w 21600"/>
              <a:gd name="T1" fmla="*/ 0 h 29152"/>
              <a:gd name="T2" fmla="*/ 15406 w 21600"/>
              <a:gd name="T3" fmla="*/ 29152 h 29152"/>
              <a:gd name="T4" fmla="*/ 0 w 21600"/>
              <a:gd name="T5" fmla="*/ 14012 h 29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9152" fill="none" extrusionOk="0">
                <a:moveTo>
                  <a:pt x="16438" y="0"/>
                </a:moveTo>
                <a:cubicBezTo>
                  <a:pt x="19770" y="3908"/>
                  <a:pt x="21600" y="8876"/>
                  <a:pt x="21600" y="14012"/>
                </a:cubicBezTo>
                <a:cubicBezTo>
                  <a:pt x="21600" y="19675"/>
                  <a:pt x="19375" y="25112"/>
                  <a:pt x="15405" y="29151"/>
                </a:cubicBezTo>
              </a:path>
              <a:path w="21600" h="29152" stroke="0" extrusionOk="0">
                <a:moveTo>
                  <a:pt x="16438" y="0"/>
                </a:moveTo>
                <a:cubicBezTo>
                  <a:pt x="19770" y="3908"/>
                  <a:pt x="21600" y="8876"/>
                  <a:pt x="21600" y="14012"/>
                </a:cubicBezTo>
                <a:cubicBezTo>
                  <a:pt x="21600" y="19675"/>
                  <a:pt x="19375" y="25112"/>
                  <a:pt x="15405" y="29151"/>
                </a:cubicBezTo>
                <a:lnTo>
                  <a:pt x="0" y="1401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370" name="Group 58"/>
          <p:cNvGrpSpPr/>
          <p:nvPr/>
        </p:nvGrpSpPr>
        <p:grpSpPr bwMode="auto">
          <a:xfrm>
            <a:off x="3094038" y="6110288"/>
            <a:ext cx="4144962" cy="842962"/>
            <a:chOff x="2434" y="2931"/>
            <a:chExt cx="2533" cy="455"/>
          </a:xfrm>
        </p:grpSpPr>
        <p:sp>
          <p:nvSpPr>
            <p:cNvPr id="13371" name="Arc 59"/>
            <p:cNvSpPr/>
            <p:nvPr/>
          </p:nvSpPr>
          <p:spPr bwMode="auto">
            <a:xfrm rot="11161283" flipV="1">
              <a:off x="2434" y="3250"/>
              <a:ext cx="264" cy="136"/>
            </a:xfrm>
            <a:custGeom>
              <a:avLst/>
              <a:gdLst>
                <a:gd name="G0" fmla="+- 4260 0 0"/>
                <a:gd name="G1" fmla="+- 21600 0 0"/>
                <a:gd name="G2" fmla="+- 21600 0 0"/>
                <a:gd name="T0" fmla="*/ 0 w 25111"/>
                <a:gd name="T1" fmla="*/ 424 h 21600"/>
                <a:gd name="T2" fmla="*/ 25111 w 25111"/>
                <a:gd name="T3" fmla="*/ 15960 h 21600"/>
                <a:gd name="T4" fmla="*/ 4260 w 2511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1" h="21600" fill="none" extrusionOk="0">
                  <a:moveTo>
                    <a:pt x="0" y="424"/>
                  </a:moveTo>
                  <a:cubicBezTo>
                    <a:pt x="1402" y="142"/>
                    <a:pt x="2829" y="-1"/>
                    <a:pt x="4260" y="0"/>
                  </a:cubicBezTo>
                  <a:cubicBezTo>
                    <a:pt x="14017" y="0"/>
                    <a:pt x="22563" y="6541"/>
                    <a:pt x="25110" y="15960"/>
                  </a:cubicBezTo>
                </a:path>
                <a:path w="25111" h="21600" stroke="0" extrusionOk="0">
                  <a:moveTo>
                    <a:pt x="0" y="424"/>
                  </a:moveTo>
                  <a:cubicBezTo>
                    <a:pt x="1402" y="142"/>
                    <a:pt x="2829" y="-1"/>
                    <a:pt x="4260" y="0"/>
                  </a:cubicBezTo>
                  <a:cubicBezTo>
                    <a:pt x="14017" y="0"/>
                    <a:pt x="22563" y="6541"/>
                    <a:pt x="25110" y="15960"/>
                  </a:cubicBezTo>
                  <a:lnTo>
                    <a:pt x="426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72" name="Rectangle 60"/>
            <p:cNvSpPr>
              <a:spLocks noChangeArrowheads="1"/>
            </p:cNvSpPr>
            <p:nvPr/>
          </p:nvSpPr>
          <p:spPr bwMode="auto">
            <a:xfrm>
              <a:off x="2472" y="2931"/>
              <a:ext cx="2495" cy="408"/>
            </a:xfrm>
            <a:prstGeom prst="rect">
              <a:avLst/>
            </a:prstGeom>
            <a:solidFill>
              <a:srgbClr val="BEC20C"/>
            </a:solidFill>
            <a:ln w="57150" algn="ctr">
              <a:solidFill>
                <a:srgbClr val="FF0000"/>
              </a:solidFill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73" name="Text Box 61"/>
            <p:cNvSpPr txBox="1">
              <a:spLocks noChangeArrowheads="1"/>
            </p:cNvSpPr>
            <p:nvPr/>
          </p:nvSpPr>
          <p:spPr bwMode="auto">
            <a:xfrm>
              <a:off x="2517" y="2976"/>
              <a:ext cx="2404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(3)</a:t>
              </a:r>
              <a:r>
                <a:rPr lang="zh-CN" altLang="en-US" sz="2800" b="1"/>
                <a:t>作∠</a:t>
              </a:r>
              <a:r>
                <a:rPr lang="en-US" altLang="zh-CN" sz="2800" b="1"/>
                <a:t>K</a:t>
              </a:r>
              <a:r>
                <a:rPr lang="zh-CN" altLang="en-US" sz="2800" b="1"/>
                <a:t>Ｂ</a:t>
              </a:r>
              <a:r>
                <a:rPr lang="en-US" altLang="zh-CN" sz="2800" b="1"/>
                <a:t>A</a:t>
              </a:r>
              <a:r>
                <a:rPr lang="zh-CN" altLang="en-US" sz="2800" b="1"/>
                <a:t>＝∠</a:t>
              </a:r>
              <a:r>
                <a:rPr lang="en-US" altLang="zh-CN" sz="2800" b="1"/>
                <a:t>β</a:t>
              </a:r>
            </a:p>
          </p:txBody>
        </p:sp>
      </p:grpSp>
      <p:grpSp>
        <p:nvGrpSpPr>
          <p:cNvPr id="13374" name="Group 62"/>
          <p:cNvGrpSpPr/>
          <p:nvPr/>
        </p:nvGrpSpPr>
        <p:grpSpPr bwMode="auto">
          <a:xfrm>
            <a:off x="57150" y="6064250"/>
            <a:ext cx="9144000" cy="747713"/>
            <a:chOff x="0" y="3793"/>
            <a:chExt cx="3311" cy="726"/>
          </a:xfrm>
        </p:grpSpPr>
        <p:sp>
          <p:nvSpPr>
            <p:cNvPr id="13375" name="Rectangle 63"/>
            <p:cNvSpPr>
              <a:spLocks noChangeArrowheads="1"/>
            </p:cNvSpPr>
            <p:nvPr/>
          </p:nvSpPr>
          <p:spPr bwMode="auto">
            <a:xfrm>
              <a:off x="0" y="3793"/>
              <a:ext cx="3311" cy="726"/>
            </a:xfrm>
            <a:prstGeom prst="rect">
              <a:avLst/>
            </a:prstGeom>
            <a:solidFill>
              <a:schemeClr val="bg1"/>
            </a:solidFill>
            <a:ln w="57150" algn="ctr">
              <a:solidFill>
                <a:srgbClr val="FF0000"/>
              </a:solidFill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76" name="Text Box 64"/>
            <p:cNvSpPr txBox="1">
              <a:spLocks noChangeArrowheads="1"/>
            </p:cNvSpPr>
            <p:nvPr/>
          </p:nvSpPr>
          <p:spPr bwMode="auto">
            <a:xfrm>
              <a:off x="0" y="3793"/>
              <a:ext cx="3178" cy="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3200" b="1"/>
                <a:t>AN</a:t>
              </a:r>
              <a:r>
                <a:rPr lang="zh-CN" altLang="en-US" sz="3200" b="1"/>
                <a:t>与</a:t>
              </a:r>
              <a:r>
                <a:rPr lang="en-US" altLang="zh-CN" sz="3200" b="1"/>
                <a:t>BK</a:t>
              </a:r>
              <a:r>
                <a:rPr lang="zh-CN" altLang="en-US" sz="3200" b="1"/>
                <a:t>相交于</a:t>
              </a:r>
              <a:r>
                <a:rPr lang="en-US" altLang="zh-CN" sz="3200" b="1"/>
                <a:t>C,</a:t>
              </a:r>
              <a:r>
                <a:rPr lang="zh-CN" altLang="en-US" sz="3200" b="1"/>
                <a:t>则△</a:t>
              </a:r>
              <a:r>
                <a:rPr lang="en-US" altLang="zh-CN" sz="3200" b="1"/>
                <a:t>ABC</a:t>
              </a:r>
              <a:r>
                <a:rPr lang="zh-CN" altLang="en-US" sz="3200" b="1"/>
                <a:t>为所求作的三角形</a:t>
              </a:r>
            </a:p>
          </p:txBody>
        </p:sp>
      </p:grpSp>
      <p:grpSp>
        <p:nvGrpSpPr>
          <p:cNvPr id="13380" name="Group 68"/>
          <p:cNvGrpSpPr/>
          <p:nvPr/>
        </p:nvGrpSpPr>
        <p:grpSpPr bwMode="auto">
          <a:xfrm>
            <a:off x="539750" y="2276475"/>
            <a:ext cx="2447925" cy="1200150"/>
            <a:chOff x="340" y="1434"/>
            <a:chExt cx="1542" cy="756"/>
          </a:xfrm>
        </p:grpSpPr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340" y="2115"/>
              <a:ext cx="15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flipV="1">
              <a:off x="340" y="1434"/>
              <a:ext cx="1406" cy="6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507" y="1902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/>
                <a:t>α</a:t>
              </a:r>
            </a:p>
          </p:txBody>
        </p:sp>
        <p:sp>
          <p:nvSpPr>
            <p:cNvPr id="13379" name="Arc 67"/>
            <p:cNvSpPr/>
            <p:nvPr/>
          </p:nvSpPr>
          <p:spPr bwMode="auto">
            <a:xfrm>
              <a:off x="521" y="2024"/>
              <a:ext cx="46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2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382" name="Group 70"/>
          <p:cNvGrpSpPr/>
          <p:nvPr/>
        </p:nvGrpSpPr>
        <p:grpSpPr bwMode="auto">
          <a:xfrm>
            <a:off x="-252413" y="0"/>
            <a:ext cx="3457576" cy="3457575"/>
            <a:chOff x="2472" y="1207"/>
            <a:chExt cx="2178" cy="2178"/>
          </a:xfrm>
        </p:grpSpPr>
        <p:sp>
          <p:nvSpPr>
            <p:cNvPr id="13383" name="AutoShape 71"/>
            <p:cNvSpPr>
              <a:spLocks noChangeArrowheads="1"/>
            </p:cNvSpPr>
            <p:nvPr/>
          </p:nvSpPr>
          <p:spPr bwMode="auto">
            <a:xfrm rot="30097">
              <a:off x="2472" y="1207"/>
              <a:ext cx="2177" cy="2178"/>
            </a:xfrm>
            <a:custGeom>
              <a:avLst/>
              <a:gdLst>
                <a:gd name="G0" fmla="+- 5922 0 0"/>
                <a:gd name="G1" fmla="+- -9837054 0 0"/>
                <a:gd name="G2" fmla="+- 0 0 -9837054"/>
                <a:gd name="T0" fmla="*/ 0 256 1"/>
                <a:gd name="T1" fmla="*/ 180 256 1"/>
                <a:gd name="G3" fmla="+- -9837054 T0 T1"/>
                <a:gd name="T2" fmla="*/ 0 256 1"/>
                <a:gd name="T3" fmla="*/ 90 256 1"/>
                <a:gd name="G4" fmla="+- -9837054 T2 T3"/>
                <a:gd name="G5" fmla="*/ G4 2 1"/>
                <a:gd name="T4" fmla="*/ 90 256 1"/>
                <a:gd name="T5" fmla="*/ 0 256 1"/>
                <a:gd name="G6" fmla="+- -9837054 T4 T5"/>
                <a:gd name="G7" fmla="*/ G6 2 1"/>
                <a:gd name="G8" fmla="abs -9837054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922"/>
                <a:gd name="G18" fmla="*/ 5922 1 2"/>
                <a:gd name="G19" fmla="+- G18 5400 0"/>
                <a:gd name="G20" fmla="cos G19 -9837054"/>
                <a:gd name="G21" fmla="sin G19 -9837054"/>
                <a:gd name="G22" fmla="+- G20 10800 0"/>
                <a:gd name="G23" fmla="+- G21 10800 0"/>
                <a:gd name="G24" fmla="+- 10800 0 G20"/>
                <a:gd name="G25" fmla="+- 5922 10800 0"/>
                <a:gd name="G26" fmla="?: G9 G17 G25"/>
                <a:gd name="G27" fmla="?: G9 0 21600"/>
                <a:gd name="G28" fmla="cos 10800 -9837054"/>
                <a:gd name="G29" fmla="sin 10800 -9837054"/>
                <a:gd name="G30" fmla="sin 5922 -9837054"/>
                <a:gd name="G31" fmla="+- G28 10800 0"/>
                <a:gd name="G32" fmla="+- G29 10800 0"/>
                <a:gd name="G33" fmla="+- G30 10800 0"/>
                <a:gd name="G34" fmla="?: G4 0 G31"/>
                <a:gd name="G35" fmla="?: -9837054 G34 0"/>
                <a:gd name="G36" fmla="?: G6 G35 G31"/>
                <a:gd name="G37" fmla="+- 21600 0 G36"/>
                <a:gd name="G38" fmla="?: G4 0 G33"/>
                <a:gd name="G39" fmla="?: -9837054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551 w 21600"/>
                <a:gd name="T15" fmla="*/ 6632 h 21600"/>
                <a:gd name="T16" fmla="*/ 10800 w 21600"/>
                <a:gd name="T17" fmla="*/ 4878 h 21600"/>
                <a:gd name="T18" fmla="*/ 18049 w 21600"/>
                <a:gd name="T19" fmla="*/ 6632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666" y="7848"/>
                  </a:moveTo>
                  <a:cubicBezTo>
                    <a:pt x="6722" y="6010"/>
                    <a:pt x="8680" y="4877"/>
                    <a:pt x="10800" y="4878"/>
                  </a:cubicBezTo>
                  <a:cubicBezTo>
                    <a:pt x="12919" y="4878"/>
                    <a:pt x="14877" y="6010"/>
                    <a:pt x="15933" y="7848"/>
                  </a:cubicBezTo>
                  <a:lnTo>
                    <a:pt x="20162" y="5416"/>
                  </a:lnTo>
                  <a:cubicBezTo>
                    <a:pt x="18235" y="2065"/>
                    <a:pt x="14665" y="-1"/>
                    <a:pt x="10799" y="0"/>
                  </a:cubicBezTo>
                  <a:cubicBezTo>
                    <a:pt x="6934" y="0"/>
                    <a:pt x="3364" y="2065"/>
                    <a:pt x="1437" y="5416"/>
                  </a:cubicBezTo>
                  <a:close/>
                </a:path>
              </a:pathLst>
            </a:custGeom>
            <a:solidFill>
              <a:srgbClr val="2ABC12"/>
            </a:solidFill>
            <a:ln w="57150">
              <a:solidFill>
                <a:srgbClr val="FF0000"/>
              </a:solidFill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3384" name="WordArt 72"/>
            <p:cNvSpPr>
              <a:spLocks noChangeArrowheads="1" noChangeShapeType="1" noTextEdit="1"/>
            </p:cNvSpPr>
            <p:nvPr/>
          </p:nvSpPr>
          <p:spPr bwMode="auto">
            <a:xfrm rot="10800000" flipH="1" flipV="1">
              <a:off x="2517" y="1526"/>
              <a:ext cx="2133" cy="179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90158"/>
                </a:avLst>
              </a:prstTxWarp>
            </a:bodyPr>
            <a:lstStyle/>
            <a:p>
              <a:r>
                <a:rPr lang="zh-CN" altLang="en-US" sz="3600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教学活动</a:t>
              </a:r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3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33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13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2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20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2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6" dur="20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0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20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20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20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4" dur="20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0" dur="30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21" grpId="0"/>
      <p:bldP spid="13322" grpId="0"/>
      <p:bldP spid="13344" grpId="0" animBg="1"/>
      <p:bldP spid="13355" grpId="0"/>
      <p:bldP spid="13359" grpId="0" animBg="1"/>
      <p:bldP spid="13360" grpId="0" animBg="1"/>
      <p:bldP spid="13361" grpId="0" animBg="1"/>
      <p:bldP spid="13362" grpId="0"/>
      <p:bldP spid="13363" grpId="0" animBg="1"/>
      <p:bldP spid="13364" grpId="0" animBg="1"/>
      <p:bldP spid="13365" grpId="0"/>
      <p:bldP spid="13366" grpId="0" animBg="1"/>
      <p:bldP spid="13368" grpId="0" animBg="1"/>
      <p:bldP spid="133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8" name="Group 4"/>
          <p:cNvGrpSpPr/>
          <p:nvPr/>
        </p:nvGrpSpPr>
        <p:grpSpPr bwMode="auto">
          <a:xfrm>
            <a:off x="2843213" y="0"/>
            <a:ext cx="3222625" cy="993775"/>
            <a:chOff x="340" y="255"/>
            <a:chExt cx="1406" cy="544"/>
          </a:xfrm>
        </p:grpSpPr>
        <p:sp>
          <p:nvSpPr>
            <p:cNvPr id="16389" name="Oval 5"/>
            <p:cNvSpPr>
              <a:spLocks noChangeArrowheads="1"/>
            </p:cNvSpPr>
            <p:nvPr/>
          </p:nvSpPr>
          <p:spPr bwMode="auto">
            <a:xfrm>
              <a:off x="340" y="255"/>
              <a:ext cx="1406" cy="544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2"/>
              </a:solidFill>
              <a:prstDash val="sys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521" y="346"/>
              <a:ext cx="99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zh-CN" altLang="en-US" sz="4000" b="1" dirty="0">
                  <a:solidFill>
                    <a:schemeClr val="tx2"/>
                  </a:solidFill>
                  <a:latin typeface="Comic Sans MS" panose="030F0702030302020204" pitchFamily="66" charset="0"/>
                  <a:ea typeface="华文行楷" panose="02010800040101010101" pitchFamily="2" charset="-122"/>
                </a:rPr>
                <a:t>拓展练习</a:t>
              </a:r>
            </a:p>
          </p:txBody>
        </p:sp>
      </p:grp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6200" y="2349500"/>
            <a:ext cx="572452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    </a:t>
            </a:r>
            <a:r>
              <a:rPr lang="zh-CN" altLang="en-US" sz="2800" b="1" dirty="0" smtClean="0">
                <a:solidFill>
                  <a:schemeClr val="folHlink"/>
                </a:solidFill>
                <a:latin typeface="Comic Sans MS" panose="030F0702030302020204" pitchFamily="66" charset="0"/>
              </a:rPr>
              <a:t>如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图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,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在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ABC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中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,BC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5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厘米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,AC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3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厘米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, AB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3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．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5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厘米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,∠B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36°,∠C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44°,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请你选择适当数据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,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画与△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ABC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全等的三角形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(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用三种方法画图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,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不写做法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,</a:t>
            </a:r>
            <a:r>
              <a:rPr lang="zh-CN" altLang="en-US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但要从所画的三角形中标出用到的数据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)</a:t>
            </a:r>
          </a:p>
        </p:txBody>
      </p:sp>
      <p:grpSp>
        <p:nvGrpSpPr>
          <p:cNvPr id="16411" name="Group 27"/>
          <p:cNvGrpSpPr/>
          <p:nvPr/>
        </p:nvGrpSpPr>
        <p:grpSpPr bwMode="auto">
          <a:xfrm>
            <a:off x="5616575" y="2276475"/>
            <a:ext cx="3527425" cy="1825625"/>
            <a:chOff x="3538" y="1434"/>
            <a:chExt cx="2222" cy="1150"/>
          </a:xfrm>
        </p:grpSpPr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5261" y="2160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2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3754" y="2336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4752" y="1701"/>
              <a:ext cx="499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 flipV="1">
              <a:off x="3754" y="1701"/>
              <a:ext cx="998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4582" y="1434"/>
              <a:ext cx="4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3200" b="1">
                  <a:solidFill>
                    <a:schemeClr val="tx2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3538" y="2154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2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 rot="-1627784">
              <a:off x="3828" y="1752"/>
              <a:ext cx="8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2000" b="1">
                  <a:latin typeface="Comic Sans MS" panose="030F0702030302020204" pitchFamily="66" charset="0"/>
                </a:rPr>
                <a:t>3</a:t>
              </a:r>
              <a:r>
                <a:rPr lang="zh-CN" altLang="en-US" sz="2000" b="1">
                  <a:latin typeface="Comic Sans MS" panose="030F0702030302020204" pitchFamily="66" charset="0"/>
                </a:rPr>
                <a:t>．</a:t>
              </a:r>
              <a:r>
                <a:rPr lang="en-US" altLang="zh-CN" sz="2000" b="1">
                  <a:latin typeface="Comic Sans MS" panose="030F0702030302020204" pitchFamily="66" charset="0"/>
                </a:rPr>
                <a:t>5</a:t>
              </a:r>
              <a:r>
                <a:rPr lang="zh-CN" altLang="en-US" sz="2000" b="1">
                  <a:latin typeface="Comic Sans MS" panose="030F0702030302020204" pitchFamily="66" charset="0"/>
                </a:rPr>
                <a:t>厘米</a:t>
              </a:r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4198" y="2334"/>
              <a:ext cx="8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2000" b="1">
                  <a:latin typeface="Comic Sans MS" panose="030F0702030302020204" pitchFamily="66" charset="0"/>
                </a:rPr>
                <a:t>5</a:t>
              </a:r>
              <a:r>
                <a:rPr lang="zh-CN" altLang="en-US" sz="2000" b="1">
                  <a:latin typeface="Comic Sans MS" panose="030F0702030302020204" pitchFamily="66" charset="0"/>
                </a:rPr>
                <a:t>厘米</a:t>
              </a:r>
            </a:p>
          </p:txBody>
        </p:sp>
        <p:sp>
          <p:nvSpPr>
            <p:cNvPr id="16401" name="Text Box 17"/>
            <p:cNvSpPr txBox="1">
              <a:spLocks noChangeArrowheads="1"/>
            </p:cNvSpPr>
            <p:nvPr/>
          </p:nvSpPr>
          <p:spPr bwMode="auto">
            <a:xfrm rot="3263109">
              <a:off x="4740" y="1842"/>
              <a:ext cx="7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2000" b="1">
                  <a:latin typeface="Comic Sans MS" panose="030F0702030302020204" pitchFamily="66" charset="0"/>
                </a:rPr>
                <a:t>3</a:t>
              </a:r>
              <a:r>
                <a:rPr lang="zh-CN" altLang="en-US" sz="2000" b="1">
                  <a:latin typeface="Comic Sans MS" panose="030F0702030302020204" pitchFamily="66" charset="0"/>
                </a:rPr>
                <a:t>厘米</a:t>
              </a:r>
            </a:p>
          </p:txBody>
        </p:sp>
      </p:grpSp>
      <p:grpSp>
        <p:nvGrpSpPr>
          <p:cNvPr id="16409" name="Group 25"/>
          <p:cNvGrpSpPr/>
          <p:nvPr/>
        </p:nvGrpSpPr>
        <p:grpSpPr bwMode="auto">
          <a:xfrm>
            <a:off x="0" y="908050"/>
            <a:ext cx="2555875" cy="1384300"/>
            <a:chOff x="0" y="572"/>
            <a:chExt cx="1610" cy="872"/>
          </a:xfrm>
        </p:grpSpPr>
        <p:sp>
          <p:nvSpPr>
            <p:cNvPr id="16407" name="PubOvalCallout"/>
            <p:cNvSpPr>
              <a:spLocks noEditPoints="1" noChangeArrowheads="1"/>
            </p:cNvSpPr>
            <p:nvPr/>
          </p:nvSpPr>
          <p:spPr bwMode="auto">
            <a:xfrm>
              <a:off x="0" y="572"/>
              <a:ext cx="1610" cy="872"/>
            </a:xfrm>
            <a:custGeom>
              <a:avLst/>
              <a:gdLst>
                <a:gd name="G0" fmla="+- 0 0 0"/>
                <a:gd name="G1" fmla="+- 10766 0 0"/>
                <a:gd name="T0" fmla="*/ 10800 w 21600"/>
                <a:gd name="T1" fmla="*/ 0 h 21600"/>
                <a:gd name="T2" fmla="*/ 0 w 21600"/>
                <a:gd name="T3" fmla="*/ 8105 h 21600"/>
                <a:gd name="T4" fmla="*/ 10766 w 21600"/>
                <a:gd name="T5" fmla="*/ 21600 h 21600"/>
                <a:gd name="T6" fmla="*/ 10800 w 21600"/>
                <a:gd name="T7" fmla="*/ 16210 h 21600"/>
                <a:gd name="T8" fmla="*/ 21600 w 21600"/>
                <a:gd name="T9" fmla="*/ 8105 h 2160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3163 w 21600"/>
                <a:gd name="T16" fmla="*/ 2374 h 21600"/>
                <a:gd name="T17" fmla="*/ 18437 w 21600"/>
                <a:gd name="T18" fmla="*/ 13836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0766" y="21600"/>
                  </a:moveTo>
                  <a:lnTo>
                    <a:pt x="9590" y="16158"/>
                  </a:lnTo>
                  <a:cubicBezTo>
                    <a:pt x="9991" y="16192"/>
                    <a:pt x="10395" y="16210"/>
                    <a:pt x="10800" y="16210"/>
                  </a:cubicBezTo>
                  <a:cubicBezTo>
                    <a:pt x="16764" y="16210"/>
                    <a:pt x="21600" y="12581"/>
                    <a:pt x="21600" y="8105"/>
                  </a:cubicBezTo>
                  <a:cubicBezTo>
                    <a:pt x="21600" y="3628"/>
                    <a:pt x="16764" y="0"/>
                    <a:pt x="10800" y="0"/>
                  </a:cubicBezTo>
                  <a:cubicBezTo>
                    <a:pt x="4835" y="0"/>
                    <a:pt x="0" y="3628"/>
                    <a:pt x="0" y="8105"/>
                  </a:cubicBezTo>
                  <a:cubicBezTo>
                    <a:pt x="-1" y="10568"/>
                    <a:pt x="1493" y="12898"/>
                    <a:pt x="4057" y="14436"/>
                  </a:cubicBezTo>
                  <a:close/>
                </a:path>
              </a:pathLst>
            </a:custGeom>
            <a:solidFill>
              <a:srgbClr val="00B200"/>
            </a:solidFill>
            <a:ln w="57150">
              <a:solidFill>
                <a:schemeClr val="tx2"/>
              </a:solidFill>
              <a:prstDash val="sysDot"/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48" y="675"/>
              <a:ext cx="154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zh-CN" altLang="en-US" sz="4000" dirty="0">
                  <a:solidFill>
                    <a:schemeClr val="tx2"/>
                  </a:solidFill>
                  <a:latin typeface="Comic Sans MS" panose="030F0702030302020204" pitchFamily="66" charset="0"/>
                  <a:ea typeface="华文行楷" panose="02010800040101010101" pitchFamily="2" charset="-122"/>
                </a:rPr>
                <a:t>新思维题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64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476375" y="5445125"/>
            <a:ext cx="3816350" cy="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116013" y="5589588"/>
            <a:ext cx="1584325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174750" y="5448300"/>
            <a:ext cx="865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775200" y="5486400"/>
            <a:ext cx="865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9705" name="Arc 9"/>
          <p:cNvSpPr/>
          <p:nvPr/>
        </p:nvSpPr>
        <p:spPr bwMode="auto">
          <a:xfrm rot="377156">
            <a:off x="4427538" y="5157788"/>
            <a:ext cx="73025" cy="695325"/>
          </a:xfrm>
          <a:custGeom>
            <a:avLst/>
            <a:gdLst>
              <a:gd name="G0" fmla="+- 0 0 0"/>
              <a:gd name="G1" fmla="+- 20885 0 0"/>
              <a:gd name="G2" fmla="+- 21600 0 0"/>
              <a:gd name="T0" fmla="*/ 5513 w 21557"/>
              <a:gd name="T1" fmla="*/ 0 h 20885"/>
              <a:gd name="T2" fmla="*/ 21557 w 21557"/>
              <a:gd name="T3" fmla="*/ 19518 h 20885"/>
              <a:gd name="T4" fmla="*/ 0 w 21557"/>
              <a:gd name="T5" fmla="*/ 20885 h 20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7" h="20885" fill="none" extrusionOk="0">
                <a:moveTo>
                  <a:pt x="5512" y="0"/>
                </a:moveTo>
                <a:cubicBezTo>
                  <a:pt x="14504" y="2373"/>
                  <a:pt x="20968" y="10236"/>
                  <a:pt x="21556" y="19518"/>
                </a:cubicBezTo>
              </a:path>
              <a:path w="21557" h="20885" stroke="0" extrusionOk="0">
                <a:moveTo>
                  <a:pt x="5512" y="0"/>
                </a:moveTo>
                <a:cubicBezTo>
                  <a:pt x="14504" y="2373"/>
                  <a:pt x="20968" y="10236"/>
                  <a:pt x="21556" y="19518"/>
                </a:cubicBezTo>
                <a:lnTo>
                  <a:pt x="0" y="20885"/>
                </a:lnTo>
                <a:close/>
              </a:path>
            </a:pathLst>
          </a:custGeom>
          <a:noFill/>
          <a:ln w="38100">
            <a:solidFill>
              <a:srgbClr val="00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279900" y="5353050"/>
            <a:ext cx="865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908175" y="908050"/>
            <a:ext cx="6627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</a:rPr>
              <a:t>(2)</a:t>
            </a:r>
            <a:r>
              <a:rPr lang="zh-CN" altLang="en-US" sz="3600" b="1">
                <a:solidFill>
                  <a:srgbClr val="3333FF"/>
                </a:solidFill>
              </a:rPr>
              <a:t>以</a:t>
            </a:r>
            <a:r>
              <a:rPr lang="en-US" altLang="zh-CN" sz="3600" b="1">
                <a:solidFill>
                  <a:srgbClr val="3333FF"/>
                </a:solidFill>
              </a:rPr>
              <a:t>C</a:t>
            </a:r>
            <a:r>
              <a:rPr lang="zh-CN" altLang="en-US" sz="3600" b="1">
                <a:solidFill>
                  <a:srgbClr val="3333FF"/>
                </a:solidFill>
              </a:rPr>
              <a:t>为圆心</a:t>
            </a:r>
            <a:r>
              <a:rPr lang="en-US" altLang="zh-CN" sz="3600" b="1">
                <a:solidFill>
                  <a:srgbClr val="3333FF"/>
                </a:solidFill>
              </a:rPr>
              <a:t>, 3</a:t>
            </a:r>
            <a:r>
              <a:rPr lang="zh-CN" altLang="en-US" sz="3600" b="1">
                <a:solidFill>
                  <a:srgbClr val="3333FF"/>
                </a:solidFill>
              </a:rPr>
              <a:t>厘米为半径画弧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763713" y="1484313"/>
            <a:ext cx="6881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3333FF"/>
                </a:solidFill>
              </a:rPr>
              <a:t> (3)</a:t>
            </a:r>
            <a:r>
              <a:rPr lang="zh-CN" altLang="en-US" sz="3600" b="1" dirty="0">
                <a:solidFill>
                  <a:srgbClr val="3333FF"/>
                </a:solidFill>
              </a:rPr>
              <a:t>以</a:t>
            </a:r>
            <a:r>
              <a:rPr lang="en-US" altLang="zh-CN" sz="3600" b="1" dirty="0">
                <a:solidFill>
                  <a:srgbClr val="3333FF"/>
                </a:solidFill>
              </a:rPr>
              <a:t>B</a:t>
            </a:r>
            <a:r>
              <a:rPr lang="zh-CN" altLang="en-US" sz="3600" b="1" dirty="0">
                <a:solidFill>
                  <a:srgbClr val="3333FF"/>
                </a:solidFill>
              </a:rPr>
              <a:t>为圆心</a:t>
            </a:r>
            <a:r>
              <a:rPr lang="en-US" altLang="zh-CN" sz="3600" b="1" dirty="0">
                <a:solidFill>
                  <a:srgbClr val="3333FF"/>
                </a:solidFill>
              </a:rPr>
              <a:t>3.5</a:t>
            </a:r>
            <a:r>
              <a:rPr lang="zh-CN" altLang="en-US" sz="3600" b="1" dirty="0">
                <a:solidFill>
                  <a:srgbClr val="3333FF"/>
                </a:solidFill>
              </a:rPr>
              <a:t>厘米为半径画弧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979613" y="2133600"/>
            <a:ext cx="3267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3333FF"/>
                </a:solidFill>
              </a:rPr>
              <a:t>两弧相交于点</a:t>
            </a:r>
            <a:r>
              <a:rPr lang="en-US" altLang="zh-CN" sz="3600" b="1" dirty="0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119188" y="2598738"/>
            <a:ext cx="4392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</a:rPr>
              <a:t>(4)</a:t>
            </a:r>
            <a:r>
              <a:rPr lang="zh-CN" altLang="en-US" sz="3600" b="1">
                <a:solidFill>
                  <a:srgbClr val="3333FF"/>
                </a:solidFill>
              </a:rPr>
              <a:t>连接</a:t>
            </a:r>
            <a:r>
              <a:rPr lang="en-US" altLang="zh-CN" sz="3600" b="1">
                <a:solidFill>
                  <a:srgbClr val="3333FF"/>
                </a:solidFill>
              </a:rPr>
              <a:t>AB,AC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043113" y="3213100"/>
            <a:ext cx="5762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3333FF"/>
                </a:solidFill>
              </a:rPr>
              <a:t>则△</a:t>
            </a:r>
            <a:r>
              <a:rPr lang="en-US" altLang="zh-CN" sz="3600" b="1" dirty="0">
                <a:solidFill>
                  <a:srgbClr val="3333FF"/>
                </a:solidFill>
              </a:rPr>
              <a:t>ABC</a:t>
            </a:r>
            <a:r>
              <a:rPr lang="zh-CN" altLang="en-US" sz="3600" b="1" dirty="0">
                <a:solidFill>
                  <a:srgbClr val="3333FF"/>
                </a:solidFill>
              </a:rPr>
              <a:t>为所求作的三角形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258888" y="260350"/>
            <a:ext cx="5761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3333FF"/>
                </a:solidFill>
              </a:rPr>
              <a:t>（</a:t>
            </a:r>
            <a:r>
              <a:rPr lang="en-US" altLang="zh-CN" sz="3600" b="1">
                <a:solidFill>
                  <a:srgbClr val="3333FF"/>
                </a:solidFill>
              </a:rPr>
              <a:t>1</a:t>
            </a:r>
            <a:r>
              <a:rPr lang="zh-CN" altLang="en-US" sz="3600" b="1">
                <a:solidFill>
                  <a:srgbClr val="3333FF"/>
                </a:solidFill>
              </a:rPr>
              <a:t>）做线段</a:t>
            </a:r>
            <a:r>
              <a:rPr lang="en-US" altLang="zh-CN" sz="3600" b="1">
                <a:solidFill>
                  <a:srgbClr val="3333FF"/>
                </a:solidFill>
              </a:rPr>
              <a:t>BC</a:t>
            </a:r>
            <a:r>
              <a:rPr lang="zh-CN" altLang="en-US" sz="3600" b="1">
                <a:solidFill>
                  <a:srgbClr val="3333FF"/>
                </a:solidFill>
              </a:rPr>
              <a:t>＝</a:t>
            </a:r>
            <a:r>
              <a:rPr lang="en-US" altLang="zh-CN" sz="3600" b="1">
                <a:solidFill>
                  <a:srgbClr val="3333FF"/>
                </a:solidFill>
              </a:rPr>
              <a:t>5</a:t>
            </a:r>
            <a:r>
              <a:rPr lang="zh-CN" altLang="en-US" sz="3600" b="1">
                <a:solidFill>
                  <a:srgbClr val="3333FF"/>
                </a:solidFill>
              </a:rPr>
              <a:t>厘米</a:t>
            </a:r>
          </a:p>
        </p:txBody>
      </p:sp>
      <p:grpSp>
        <p:nvGrpSpPr>
          <p:cNvPr id="29723" name="Group 27"/>
          <p:cNvGrpSpPr/>
          <p:nvPr/>
        </p:nvGrpSpPr>
        <p:grpSpPr bwMode="auto">
          <a:xfrm>
            <a:off x="0" y="620713"/>
            <a:ext cx="1382713" cy="2052637"/>
            <a:chOff x="3833" y="2389"/>
            <a:chExt cx="871" cy="1293"/>
          </a:xfrm>
        </p:grpSpPr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 rot="5400000">
              <a:off x="3642" y="2741"/>
              <a:ext cx="1293" cy="589"/>
            </a:xfrm>
            <a:prstGeom prst="ellipse">
              <a:avLst/>
            </a:prstGeom>
            <a:solidFill>
              <a:srgbClr val="00B200"/>
            </a:solidFill>
            <a:ln w="57150" algn="ctr">
              <a:solidFill>
                <a:srgbClr val="FF0000"/>
              </a:solidFill>
              <a:prstDash val="sys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3833" y="2568"/>
              <a:ext cx="8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800" b="1" dirty="0">
                  <a:solidFill>
                    <a:srgbClr val="FF0000"/>
                  </a:solidFill>
                  <a:ea typeface="华文行楷" panose="02010800040101010101" pitchFamily="2" charset="-122"/>
                </a:rPr>
                <a:t>作法</a:t>
              </a:r>
            </a:p>
          </p:txBody>
        </p:sp>
      </p:grpSp>
      <p:sp>
        <p:nvSpPr>
          <p:cNvPr id="29718" name="Arc 22"/>
          <p:cNvSpPr/>
          <p:nvPr/>
        </p:nvSpPr>
        <p:spPr bwMode="auto">
          <a:xfrm rot="20034749" flipH="1">
            <a:off x="3348038" y="3789363"/>
            <a:ext cx="1466850" cy="1706562"/>
          </a:xfrm>
          <a:custGeom>
            <a:avLst/>
            <a:gdLst>
              <a:gd name="G0" fmla="+- 5807 0 0"/>
              <a:gd name="G1" fmla="+- 21600 0 0"/>
              <a:gd name="G2" fmla="+- 21600 0 0"/>
              <a:gd name="T0" fmla="*/ 0 w 20142"/>
              <a:gd name="T1" fmla="*/ 795 h 21600"/>
              <a:gd name="T2" fmla="*/ 20142 w 20142"/>
              <a:gd name="T3" fmla="*/ 5442 h 21600"/>
              <a:gd name="T4" fmla="*/ 5807 w 2014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142" h="21600" fill="none" extrusionOk="0">
                <a:moveTo>
                  <a:pt x="0" y="795"/>
                </a:moveTo>
                <a:cubicBezTo>
                  <a:pt x="1890" y="267"/>
                  <a:pt x="3844" y="-1"/>
                  <a:pt x="5807" y="0"/>
                </a:cubicBezTo>
                <a:cubicBezTo>
                  <a:pt x="11090" y="0"/>
                  <a:pt x="16189" y="1936"/>
                  <a:pt x="20141" y="5442"/>
                </a:cubicBezTo>
              </a:path>
              <a:path w="20142" h="21600" stroke="0" extrusionOk="0">
                <a:moveTo>
                  <a:pt x="0" y="795"/>
                </a:moveTo>
                <a:cubicBezTo>
                  <a:pt x="1890" y="267"/>
                  <a:pt x="3844" y="-1"/>
                  <a:pt x="5807" y="0"/>
                </a:cubicBezTo>
                <a:cubicBezTo>
                  <a:pt x="11090" y="0"/>
                  <a:pt x="16189" y="1936"/>
                  <a:pt x="20141" y="5442"/>
                </a:cubicBezTo>
                <a:lnTo>
                  <a:pt x="5807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9" name="Arc 23"/>
          <p:cNvSpPr/>
          <p:nvPr/>
        </p:nvSpPr>
        <p:spPr bwMode="auto">
          <a:xfrm rot="470132">
            <a:off x="1600200" y="3733800"/>
            <a:ext cx="2136775" cy="1816100"/>
          </a:xfrm>
          <a:custGeom>
            <a:avLst/>
            <a:gdLst>
              <a:gd name="G0" fmla="+- 0 0 0"/>
              <a:gd name="G1" fmla="+- 18741 0 0"/>
              <a:gd name="G2" fmla="+- 21600 0 0"/>
              <a:gd name="T0" fmla="*/ 10739 w 19427"/>
              <a:gd name="T1" fmla="*/ 0 h 18741"/>
              <a:gd name="T2" fmla="*/ 19427 w 19427"/>
              <a:gd name="T3" fmla="*/ 9300 h 18741"/>
              <a:gd name="T4" fmla="*/ 0 w 19427"/>
              <a:gd name="T5" fmla="*/ 18741 h 18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427" h="18741" fill="none" extrusionOk="0">
                <a:moveTo>
                  <a:pt x="10739" y="-1"/>
                </a:moveTo>
                <a:cubicBezTo>
                  <a:pt x="14503" y="2156"/>
                  <a:pt x="17531" y="5397"/>
                  <a:pt x="19427" y="9299"/>
                </a:cubicBezTo>
              </a:path>
              <a:path w="19427" h="18741" stroke="0" extrusionOk="0">
                <a:moveTo>
                  <a:pt x="10739" y="-1"/>
                </a:moveTo>
                <a:cubicBezTo>
                  <a:pt x="14503" y="2156"/>
                  <a:pt x="17531" y="5397"/>
                  <a:pt x="19427" y="9299"/>
                </a:cubicBezTo>
                <a:lnTo>
                  <a:pt x="0" y="18741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V="1">
            <a:off x="1476375" y="4292600"/>
            <a:ext cx="1943100" cy="1152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3429000" y="4267200"/>
            <a:ext cx="1081088" cy="1152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916238" y="3716338"/>
            <a:ext cx="1008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9727" name="Group 31"/>
          <p:cNvGrpSpPr/>
          <p:nvPr/>
        </p:nvGrpSpPr>
        <p:grpSpPr bwMode="auto">
          <a:xfrm>
            <a:off x="250825" y="3716338"/>
            <a:ext cx="936625" cy="1944687"/>
            <a:chOff x="3878" y="2251"/>
            <a:chExt cx="635" cy="1451"/>
          </a:xfrm>
        </p:grpSpPr>
        <p:sp>
          <p:nvSpPr>
            <p:cNvPr id="29724" name="Oval 28"/>
            <p:cNvSpPr>
              <a:spLocks noChangeArrowheads="1"/>
            </p:cNvSpPr>
            <p:nvPr/>
          </p:nvSpPr>
          <p:spPr bwMode="auto">
            <a:xfrm>
              <a:off x="3923" y="2251"/>
              <a:ext cx="545" cy="1451"/>
            </a:xfrm>
            <a:prstGeom prst="ellipse">
              <a:avLst/>
            </a:prstGeom>
            <a:solidFill>
              <a:srgbClr val="00B200"/>
            </a:solidFill>
            <a:ln w="57150" algn="ctr">
              <a:solidFill>
                <a:srgbClr val="FF0000"/>
              </a:solidFill>
              <a:prstDash val="sys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6" name="Text Box 30"/>
            <p:cNvSpPr txBox="1">
              <a:spLocks noChangeArrowheads="1"/>
            </p:cNvSpPr>
            <p:nvPr/>
          </p:nvSpPr>
          <p:spPr bwMode="auto">
            <a:xfrm>
              <a:off x="3878" y="2523"/>
              <a:ext cx="635" cy="1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800" b="1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示范 </a:t>
              </a:r>
              <a:r>
                <a:rPr lang="zh-CN" altLang="en-US"/>
                <a:t> </a:t>
              </a:r>
            </a:p>
          </p:txBody>
        </p:sp>
      </p:grpSp>
      <p:pic>
        <p:nvPicPr>
          <p:cNvPr id="29728" name="Picture 32" descr="f3-5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4365625"/>
            <a:ext cx="144145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97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297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2" grpId="0"/>
      <p:bldP spid="29704" grpId="0"/>
      <p:bldP spid="29705" grpId="0" animBg="1"/>
      <p:bldP spid="29706" grpId="0"/>
      <p:bldP spid="29708" grpId="0"/>
      <p:bldP spid="29709" grpId="0"/>
      <p:bldP spid="29710" grpId="0"/>
      <p:bldP spid="29711" grpId="0"/>
      <p:bldP spid="29712" grpId="0"/>
      <p:bldP spid="29707" grpId="0"/>
      <p:bldP spid="29718" grpId="0" animBg="1"/>
      <p:bldP spid="29719" grpId="0" animBg="1"/>
      <p:bldP spid="29720" grpId="0" animBg="1"/>
      <p:bldP spid="29721" grpId="0" animBg="1"/>
      <p:bldP spid="297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1" hangingPunct="1"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、利用尺规不能唯一作出的三角形是（       ）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、已知三边           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、已知两边及夹角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、已知两角及夹边    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、已知两边及其中一边的对角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0" y="2492375"/>
            <a:ext cx="9144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、利用尺规不可作的直角三角形是    （        ）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、已知斜边及一条直角边 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、已知两条直角边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、已知两锐角           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、已知一锐角及一直角边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0" y="4508500"/>
            <a:ext cx="8893175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、以下列线段为边能作三角形的是    （         ）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厘米、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厘米、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厘米  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厘米、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厘米、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厘米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厘米、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厘米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厘米   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厘米、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厘米、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厘米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6659563" y="427038"/>
            <a:ext cx="5762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210425" y="2276475"/>
            <a:ext cx="530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7237413" y="4314825"/>
            <a:ext cx="863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  <p:bldP spid="60420" grpId="0" autoUpdateAnimBg="0"/>
      <p:bldP spid="60421" grpId="0" autoUpdateAnimBg="0"/>
      <p:bldP spid="60422" grpId="0" autoUpdateAnimBg="0"/>
      <p:bldP spid="60423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全屏显示(4:3)</PresentationFormat>
  <Paragraphs>127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汉仪中圆简</vt:lpstr>
      <vt:lpstr>黑体</vt:lpstr>
      <vt:lpstr>华文行楷</vt:lpstr>
      <vt:lpstr>宋体</vt:lpstr>
      <vt:lpstr>微软雅黑</vt:lpstr>
      <vt:lpstr>Arial</vt:lpstr>
      <vt:lpstr>Calibri</vt:lpstr>
      <vt:lpstr>Comic Sans MS</vt:lpstr>
      <vt:lpstr>Verdana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2022-01-07T06:51:51Z</dcterms:created>
  <dcterms:modified xsi:type="dcterms:W3CDTF">2023-01-16T16:59:02Z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53ED6ADF6A00499CB8A15261705EDFB6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