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页眉占位符 204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/>
            </a:lvl1pPr>
          </a:lstStyle>
          <a:p>
            <a:endParaRPr lang="zh-CN" altLang="en-US"/>
          </a:p>
        </p:txBody>
      </p:sp>
      <p:sp>
        <p:nvSpPr>
          <p:cNvPr id="20483" name="日期占位符 2048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/>
            </a:lvl1pPr>
          </a:lstStyle>
          <a:p>
            <a:endParaRPr lang="zh-CN" altLang="en-US"/>
          </a:p>
        </p:txBody>
      </p:sp>
      <p:sp>
        <p:nvSpPr>
          <p:cNvPr id="8196" name="幻灯片图像占位符 20483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文本占位符 2048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486" name="页脚占位符 2048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/>
            </a:lvl1pPr>
          </a:lstStyle>
          <a:p>
            <a:endParaRPr lang="zh-CN" altLang="en-US"/>
          </a:p>
        </p:txBody>
      </p:sp>
      <p:sp>
        <p:nvSpPr>
          <p:cNvPr id="20487" name="灯片编号占位符 2048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 noProof="1">
                <a:cs typeface="+mn-ea"/>
              </a:defRPr>
            </a:lvl1pPr>
          </a:lstStyle>
          <a:p>
            <a:fld id="{9222FDA9-001D-4F92-81BD-59FC16A34FCA}" type="slidenum">
              <a:rPr lang="zh-CN" altLang="en-US"/>
              <a:t>‹#›</a:t>
            </a:fld>
            <a:endParaRPr lang="zh-CN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22FDA9-001D-4F92-81BD-59FC16A34FCA}" type="slidenum">
              <a:rPr lang="zh-CN" altLang="en-US"/>
              <a:t>1</a:t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0DEF9D8-559F-4F12-959E-BA34710F7643}" type="slidenum">
              <a:rPr lang="zh-CN" altLang="en-US" smtClean="0"/>
              <a:t>‹#›</a:t>
            </a:fld>
            <a:endParaRPr lang="zh-CN" altLang="en-US">
              <a:cs typeface="+mn-cs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smtClean="0"/>
              <a:t>谢    谢</a:t>
            </a:r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fld id="{20DEF9D8-559F-4F12-959E-BA34710F7643}" type="slidenum">
              <a:rPr lang="zh-CN" altLang="en-US" smtClean="0"/>
              <a:t>‹#›</a:t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3" descr="#wm#_48_26_400_10000_a_1_16#clear#"/>
          <p:cNvSpPr>
            <a:spLocks noChangeArrowheads="1"/>
          </p:cNvSpPr>
          <p:nvPr/>
        </p:nvSpPr>
        <p:spPr bwMode="auto">
          <a:xfrm>
            <a:off x="2984500" y="2211388"/>
            <a:ext cx="2830513" cy="2730500"/>
          </a:xfrm>
          <a:prstGeom prst="ellipse">
            <a:avLst/>
          </a:prstGeom>
          <a:solidFill>
            <a:srgbClr val="FFFFFF">
              <a:alpha val="599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 sz="3600">
              <a:solidFill>
                <a:schemeClr val="bg1"/>
              </a:solidFill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4" name="Oval 4" descr="#wm#_48_26_*Z"/>
          <p:cNvSpPr>
            <a:spLocks noChangeArrowheads="1"/>
          </p:cNvSpPr>
          <p:nvPr/>
        </p:nvSpPr>
        <p:spPr bwMode="auto">
          <a:xfrm>
            <a:off x="2784475" y="2211388"/>
            <a:ext cx="1001713" cy="1003300"/>
          </a:xfrm>
          <a:prstGeom prst="ellipse">
            <a:avLst/>
          </a:prstGeom>
          <a:solidFill>
            <a:srgbClr val="CC9900">
              <a:alpha val="599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>
              <a:solidFill>
                <a:schemeClr val="bg1"/>
              </a:solidFill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986278" y="2204529"/>
            <a:ext cx="2829600" cy="2732400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编辑标题</a:t>
            </a:r>
            <a:endParaRPr lang="zh-CN" altLang="zh-CN" noProof="0" smtClean="0">
              <a:sym typeface="Arial" panose="020B0604020202020204" pitchFamily="34" charset="0"/>
            </a:endParaRP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2133600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92863"/>
            <a:ext cx="2895600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92863"/>
            <a:ext cx="2133600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51E07C5-99B1-47EB-99BD-7A7D11736F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200" y="513605"/>
            <a:ext cx="7049857" cy="55274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12775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ea"/>
              </a:defRPr>
            </a:lvl1pPr>
          </a:lstStyle>
          <a:p>
            <a:fld id="{6EF2F5ED-D19D-4097-92A9-D6092B3D6E68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92863"/>
            <a:ext cx="2895600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97625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A94989B-4B02-46F3-AC0D-625FA8E588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>
    <p:checker dir="vert"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Relationship Id="rId9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弧</a:t>
            </a:r>
            <a:r>
              <a:rPr lang="zh-CN" altLang="en-US" sz="4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长和扇形面积的计算</a:t>
            </a:r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55676" y="3297885"/>
            <a:ext cx="5832648" cy="72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4865317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8" name="组合 6147"/>
          <p:cNvGrpSpPr/>
          <p:nvPr/>
        </p:nvGrpSpPr>
        <p:grpSpPr>
          <a:xfrm>
            <a:off x="326078" y="482382"/>
            <a:ext cx="5050144" cy="806450"/>
            <a:chOff x="0" y="0"/>
            <a:chExt cx="7955" cy="1269"/>
          </a:xfrm>
        </p:grpSpPr>
        <p:sp>
          <p:nvSpPr>
            <p:cNvPr id="1843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44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44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400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442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7078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dirty="0">
                  <a:solidFill>
                    <a:srgbClr val="006666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宋体" panose="02010600030101010101" pitchFamily="2" charset="-122"/>
                </a:rPr>
                <a:t>圆锥侧面展开图的相关计算</a:t>
              </a:r>
            </a:p>
          </p:txBody>
        </p:sp>
        <p:sp>
          <p:nvSpPr>
            <p:cNvPr id="18443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accent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三</a:t>
              </a:r>
            </a:p>
          </p:txBody>
        </p:sp>
      </p:grpSp>
      <p:sp>
        <p:nvSpPr>
          <p:cNvPr id="6146" name="Line 3"/>
          <p:cNvSpPr>
            <a:spLocks noChangeShapeType="1"/>
          </p:cNvSpPr>
          <p:nvPr/>
        </p:nvSpPr>
        <p:spPr bwMode="auto">
          <a:xfrm flipH="1">
            <a:off x="2884488" y="2708275"/>
            <a:ext cx="0" cy="16383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326" name="AutoShape 4"/>
          <p:cNvSpPr/>
          <p:nvPr/>
        </p:nvSpPr>
        <p:spPr bwMode="auto">
          <a:xfrm flipH="1">
            <a:off x="891662" y="2141537"/>
            <a:ext cx="1595437" cy="609600"/>
          </a:xfrm>
          <a:prstGeom prst="borderCallout2">
            <a:avLst>
              <a:gd name="adj1" fmla="val 18745"/>
              <a:gd name="adj2" fmla="val -4778"/>
              <a:gd name="adj3" fmla="val 18745"/>
              <a:gd name="adj4" fmla="val -4778"/>
              <a:gd name="adj5" fmla="val 120569"/>
              <a:gd name="adj6" fmla="val -21792"/>
            </a:avLst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>
                <a:solidFill>
                  <a:srgbClr val="66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圆锥的高</a:t>
            </a:r>
          </a:p>
        </p:txBody>
      </p:sp>
      <p:sp>
        <p:nvSpPr>
          <p:cNvPr id="13327" name="AutoShape 5"/>
          <p:cNvSpPr/>
          <p:nvPr/>
        </p:nvSpPr>
        <p:spPr bwMode="auto">
          <a:xfrm flipH="1">
            <a:off x="741363" y="3602038"/>
            <a:ext cx="909637" cy="609600"/>
          </a:xfrm>
          <a:prstGeom prst="borderCallout2">
            <a:avLst>
              <a:gd name="adj1" fmla="val 18745"/>
              <a:gd name="adj2" fmla="val -8333"/>
              <a:gd name="adj3" fmla="val 18745"/>
              <a:gd name="adj4" fmla="val -41667"/>
              <a:gd name="adj5" fmla="val -31255"/>
              <a:gd name="adj6" fmla="val -75347"/>
            </a:avLst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smtClean="0">
                <a:solidFill>
                  <a:srgbClr val="66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母线</a:t>
            </a:r>
            <a:endParaRPr lang="zh-CN" altLang="en-US" sz="2400">
              <a:solidFill>
                <a:srgbClr val="66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149" name="Group 6"/>
          <p:cNvGrpSpPr/>
          <p:nvPr/>
        </p:nvGrpSpPr>
        <p:grpSpPr>
          <a:xfrm>
            <a:off x="1503363" y="2170113"/>
            <a:ext cx="3352800" cy="2589212"/>
            <a:chOff x="0" y="0"/>
            <a:chExt cx="2112" cy="1631"/>
          </a:xfrm>
        </p:grpSpPr>
        <p:grpSp>
          <p:nvGrpSpPr>
            <p:cNvPr id="18448" name="Group 7"/>
            <p:cNvGrpSpPr/>
            <p:nvPr/>
          </p:nvGrpSpPr>
          <p:grpSpPr>
            <a:xfrm>
              <a:off x="192" y="244"/>
              <a:ext cx="1440" cy="1387"/>
              <a:chOff x="0" y="0"/>
              <a:chExt cx="1632" cy="1572"/>
            </a:xfrm>
          </p:grpSpPr>
          <p:sp>
            <p:nvSpPr>
              <p:cNvPr id="18449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768" cy="12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18450" name="Group 9"/>
              <p:cNvGrpSpPr/>
              <p:nvPr/>
            </p:nvGrpSpPr>
            <p:grpSpPr>
              <a:xfrm>
                <a:off x="0" y="0"/>
                <a:ext cx="1632" cy="1572"/>
                <a:chOff x="0" y="0"/>
                <a:chExt cx="1632" cy="1572"/>
              </a:xfrm>
            </p:grpSpPr>
            <p:sp>
              <p:nvSpPr>
                <p:cNvPr id="18451" name="Oval 10"/>
                <p:cNvSpPr>
                  <a:spLocks noChangeArrowheads="1"/>
                </p:cNvSpPr>
                <p:nvPr/>
              </p:nvSpPr>
              <p:spPr bwMode="auto">
                <a:xfrm>
                  <a:off x="0" y="1044"/>
                  <a:ext cx="1632" cy="528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18452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0"/>
                  <a:ext cx="864" cy="12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</p:grpSp>
        <p:sp>
          <p:nvSpPr>
            <p:cNvPr id="18453" name="Text Box 12"/>
            <p:cNvSpPr txBox="1">
              <a:spLocks noChangeArrowheads="1"/>
            </p:cNvSpPr>
            <p:nvPr/>
          </p:nvSpPr>
          <p:spPr bwMode="auto">
            <a:xfrm>
              <a:off x="720" y="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S</a:t>
              </a:r>
            </a:p>
          </p:txBody>
        </p:sp>
        <p:sp>
          <p:nvSpPr>
            <p:cNvPr id="18454" name="Text Box 13"/>
            <p:cNvSpPr txBox="1">
              <a:spLocks noChangeArrowheads="1"/>
            </p:cNvSpPr>
            <p:nvPr/>
          </p:nvSpPr>
          <p:spPr bwMode="auto">
            <a:xfrm>
              <a:off x="0" y="122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18455" name="Text Box 14"/>
            <p:cNvSpPr txBox="1">
              <a:spLocks noChangeArrowheads="1"/>
            </p:cNvSpPr>
            <p:nvPr/>
          </p:nvSpPr>
          <p:spPr bwMode="auto">
            <a:xfrm>
              <a:off x="630" y="126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O</a:t>
              </a:r>
            </a:p>
          </p:txBody>
        </p:sp>
        <p:sp>
          <p:nvSpPr>
            <p:cNvPr id="18456" name="Text Box 15"/>
            <p:cNvSpPr txBox="1">
              <a:spLocks noChangeArrowheads="1"/>
            </p:cNvSpPr>
            <p:nvPr/>
          </p:nvSpPr>
          <p:spPr bwMode="auto">
            <a:xfrm>
              <a:off x="1632" y="128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B</a:t>
              </a:r>
            </a:p>
          </p:txBody>
        </p:sp>
      </p:grpSp>
      <p:grpSp>
        <p:nvGrpSpPr>
          <p:cNvPr id="6159" name="Group 16"/>
          <p:cNvGrpSpPr/>
          <p:nvPr/>
        </p:nvGrpSpPr>
        <p:grpSpPr>
          <a:xfrm>
            <a:off x="2851150" y="4019550"/>
            <a:ext cx="1243013" cy="457200"/>
            <a:chOff x="0" y="0"/>
            <a:chExt cx="783" cy="288"/>
          </a:xfrm>
        </p:grpSpPr>
        <p:sp>
          <p:nvSpPr>
            <p:cNvPr id="18458" name="Line 17"/>
            <p:cNvSpPr>
              <a:spLocks noChangeShapeType="1"/>
            </p:cNvSpPr>
            <p:nvPr/>
          </p:nvSpPr>
          <p:spPr bwMode="auto">
            <a:xfrm>
              <a:off x="0" y="230"/>
              <a:ext cx="78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459" name="Text Box 18"/>
            <p:cNvSpPr txBox="1">
              <a:spLocks noChangeArrowheads="1"/>
            </p:cNvSpPr>
            <p:nvPr/>
          </p:nvSpPr>
          <p:spPr bwMode="auto">
            <a:xfrm>
              <a:off x="261" y="0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r</a:t>
              </a:r>
            </a:p>
          </p:txBody>
        </p:sp>
      </p:grpSp>
      <p:sp>
        <p:nvSpPr>
          <p:cNvPr id="13341" name="Text Box 19"/>
          <p:cNvSpPr txBox="1">
            <a:spLocks noChangeArrowheads="1"/>
          </p:cNvSpPr>
          <p:nvPr/>
        </p:nvSpPr>
        <p:spPr bwMode="auto">
          <a:xfrm>
            <a:off x="3600450" y="1644650"/>
            <a:ext cx="5073650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我们把连接圆锥的顶点和底面圆上任一点的线段叫做</a:t>
            </a:r>
            <a:r>
              <a:rPr lang="zh-CN" altLang="en-US" sz="2400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圆锥的母线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13342" name="Text Box 20"/>
          <p:cNvSpPr txBox="1">
            <a:spLocks noChangeArrowheads="1"/>
          </p:cNvSpPr>
          <p:nvPr/>
        </p:nvSpPr>
        <p:spPr bwMode="auto">
          <a:xfrm>
            <a:off x="4251326" y="3004999"/>
            <a:ext cx="4146550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连接顶点与底面圆的圆心</a:t>
            </a:r>
            <a:r>
              <a:rPr 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的线段叫做</a:t>
            </a:r>
            <a:r>
              <a:rPr lang="zh-CN" altLang="en-US" sz="2400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圆锥的高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343" name="Text Box 21"/>
          <p:cNvSpPr txBox="1">
            <a:spLocks noChangeArrowheads="1"/>
          </p:cNvSpPr>
          <p:nvPr/>
        </p:nvSpPr>
        <p:spPr bwMode="auto">
          <a:xfrm>
            <a:off x="1441230" y="5076990"/>
            <a:ext cx="67311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思考圆锥的母线和圆锥的高有哪些性质？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animBg="1"/>
      <p:bldP spid="13327" grpId="1" animBg="1"/>
      <p:bldP spid="13341" grpId="2"/>
      <p:bldP spid="13342" grpId="3"/>
      <p:bldP spid="13343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2"/>
          <p:cNvGrpSpPr/>
          <p:nvPr/>
        </p:nvGrpSpPr>
        <p:grpSpPr>
          <a:xfrm>
            <a:off x="1114425" y="2871788"/>
            <a:ext cx="2195513" cy="2565400"/>
            <a:chOff x="0" y="0"/>
            <a:chExt cx="780" cy="904"/>
          </a:xfrm>
        </p:grpSpPr>
        <p:pic>
          <p:nvPicPr>
            <p:cNvPr id="19458" name="Picture 3"/>
            <p:cNvPicPr>
              <a:picLocks noChangeAspect="1" noChangeArrowheads="1"/>
            </p:cNvPicPr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0" y="0"/>
              <a:ext cx="780" cy="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59" name="Text Box 4"/>
            <p:cNvSpPr txBox="1">
              <a:spLocks noChangeArrowheads="1"/>
            </p:cNvSpPr>
            <p:nvPr/>
          </p:nvSpPr>
          <p:spPr bwMode="auto">
            <a:xfrm flipH="1">
              <a:off x="337" y="288"/>
              <a:ext cx="21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/>
              <a:r>
                <a:rPr lang="en-US" sz="24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h</a:t>
              </a:r>
            </a:p>
          </p:txBody>
        </p:sp>
        <p:sp>
          <p:nvSpPr>
            <p:cNvPr id="19460" name="Text Box 5"/>
            <p:cNvSpPr txBox="1">
              <a:spLocks noChangeArrowheads="1"/>
            </p:cNvSpPr>
            <p:nvPr/>
          </p:nvSpPr>
          <p:spPr bwMode="auto">
            <a:xfrm>
              <a:off x="576" y="336"/>
              <a:ext cx="14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l</a:t>
              </a:r>
            </a:p>
          </p:txBody>
        </p:sp>
        <p:sp>
          <p:nvSpPr>
            <p:cNvPr id="19461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14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r</a:t>
              </a:r>
            </a:p>
          </p:txBody>
        </p:sp>
      </p:grp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168650" y="2895250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由勾股定理得：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900113" y="1047750"/>
            <a:ext cx="7777162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如果用</a:t>
            </a:r>
            <a:r>
              <a:rPr 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r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表示圆锥底面的半径</a:t>
            </a:r>
            <a:r>
              <a:rPr 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h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表示圆锥的高线长</a:t>
            </a:r>
            <a:r>
              <a:rPr 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l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表示圆锥的母线长</a:t>
            </a:r>
            <a:r>
              <a:rPr 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那么</a:t>
            </a:r>
            <a:r>
              <a:rPr lang="en-US" sz="2400" dirty="0" err="1">
                <a:latin typeface="楷体" panose="02010609060101010101" pitchFamily="49" charset="-122"/>
                <a:ea typeface="楷体" panose="02010609060101010101" pitchFamily="49" charset="-122"/>
              </a:rPr>
              <a:t>r,h,l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之间有怎样的数量关系呢？</a:t>
            </a:r>
          </a:p>
        </p:txBody>
      </p:sp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3472689" y="3533363"/>
            <a:ext cx="2952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r</a:t>
            </a:r>
            <a:r>
              <a:rPr lang="en-US" sz="28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 </a:t>
            </a:r>
            <a:r>
              <a:rPr 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h</a:t>
            </a:r>
            <a:r>
              <a:rPr lang="en-US" sz="2800" baseline="30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l</a:t>
            </a:r>
            <a:r>
              <a:rPr lang="en-US" sz="2800" baseline="30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en-US" sz="2800" baseline="30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946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/>
          <p:nvPr/>
        </p:nvGrpSpPr>
        <p:grpSpPr>
          <a:xfrm>
            <a:off x="311242" y="1413048"/>
            <a:ext cx="2635250" cy="2087563"/>
            <a:chOff x="-36" y="-44"/>
            <a:chExt cx="2148" cy="1702"/>
          </a:xfrm>
        </p:grpSpPr>
        <p:grpSp>
          <p:nvGrpSpPr>
            <p:cNvPr id="20483" name="Group 3"/>
            <p:cNvGrpSpPr/>
            <p:nvPr/>
          </p:nvGrpSpPr>
          <p:grpSpPr>
            <a:xfrm>
              <a:off x="192" y="244"/>
              <a:ext cx="1440" cy="1387"/>
              <a:chOff x="0" y="0"/>
              <a:chExt cx="1632" cy="1572"/>
            </a:xfrm>
          </p:grpSpPr>
          <p:sp>
            <p:nvSpPr>
              <p:cNvPr id="20484" name="Line 4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768" cy="12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20485" name="Group 5"/>
              <p:cNvGrpSpPr/>
              <p:nvPr/>
            </p:nvGrpSpPr>
            <p:grpSpPr>
              <a:xfrm>
                <a:off x="0" y="0"/>
                <a:ext cx="1632" cy="1572"/>
                <a:chOff x="0" y="0"/>
                <a:chExt cx="1632" cy="1572"/>
              </a:xfrm>
            </p:grpSpPr>
            <p:sp>
              <p:nvSpPr>
                <p:cNvPr id="20486" name="Oval 6"/>
                <p:cNvSpPr>
                  <a:spLocks noChangeArrowheads="1"/>
                </p:cNvSpPr>
                <p:nvPr/>
              </p:nvSpPr>
              <p:spPr bwMode="auto">
                <a:xfrm>
                  <a:off x="0" y="1044"/>
                  <a:ext cx="1632" cy="528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0487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0"/>
                  <a:ext cx="864" cy="12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</p:grp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611" y="-44"/>
              <a:ext cx="480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-36" y="1247"/>
              <a:ext cx="480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B</a:t>
              </a:r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611" y="1247"/>
              <a:ext cx="479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O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1632" y="1285"/>
              <a:ext cx="480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C</a:t>
              </a:r>
            </a:p>
          </p:txBody>
        </p:sp>
      </p:grpSp>
      <p:sp>
        <p:nvSpPr>
          <p:cNvPr id="8204" name="Arc 13"/>
          <p:cNvSpPr>
            <a:spLocks noChangeArrowheads="1"/>
          </p:cNvSpPr>
          <p:nvPr/>
        </p:nvSpPr>
        <p:spPr bwMode="auto">
          <a:xfrm flipV="1">
            <a:off x="2133692" y="557386"/>
            <a:ext cx="822325" cy="2613025"/>
          </a:xfrm>
          <a:custGeom>
            <a:avLst/>
            <a:gdLst>
              <a:gd name="T0" fmla="*/ 5782 w 21600"/>
              <a:gd name="T1" fmla="*/ 0 h 29953"/>
              <a:gd name="T2" fmla="*/ 21600 w 21600"/>
              <a:gd name="T3" fmla="*/ 20812 h 29953"/>
              <a:gd name="T4" fmla="*/ 19570 w 21600"/>
              <a:gd name="T5" fmla="*/ 29952 h 29953"/>
              <a:gd name="T6" fmla="*/ 5782 w 21600"/>
              <a:gd name="T7" fmla="*/ 0 h 29953"/>
              <a:gd name="T8" fmla="*/ 21600 w 21600"/>
              <a:gd name="T9" fmla="*/ 20812 h 29953"/>
              <a:gd name="T10" fmla="*/ 19570 w 21600"/>
              <a:gd name="T11" fmla="*/ 29952 h 29953"/>
              <a:gd name="T12" fmla="*/ 0 w 21600"/>
              <a:gd name="T13" fmla="*/ 20812 h 29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9953" fill="none">
                <a:moveTo>
                  <a:pt x="5782" y="0"/>
                </a:moveTo>
                <a:cubicBezTo>
                  <a:pt x="15130" y="2598"/>
                  <a:pt x="21600" y="11109"/>
                  <a:pt x="21600" y="20812"/>
                </a:cubicBezTo>
                <a:cubicBezTo>
                  <a:pt x="21600" y="23970"/>
                  <a:pt x="20907" y="27090"/>
                  <a:pt x="19570" y="29952"/>
                </a:cubicBezTo>
              </a:path>
              <a:path w="21600" h="29953" stroke="0">
                <a:moveTo>
                  <a:pt x="5782" y="0"/>
                </a:moveTo>
                <a:cubicBezTo>
                  <a:pt x="15130" y="2598"/>
                  <a:pt x="21600" y="11109"/>
                  <a:pt x="21600" y="20812"/>
                </a:cubicBezTo>
                <a:cubicBezTo>
                  <a:pt x="21600" y="23970"/>
                  <a:pt x="20907" y="27090"/>
                  <a:pt x="19570" y="29952"/>
                </a:cubicBezTo>
                <a:lnTo>
                  <a:pt x="0" y="20812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 flipV="1">
            <a:off x="1432017" y="557386"/>
            <a:ext cx="1514475" cy="11668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06" name="Line 15"/>
          <p:cNvSpPr>
            <a:spLocks noChangeShapeType="1"/>
          </p:cNvSpPr>
          <p:nvPr/>
        </p:nvSpPr>
        <p:spPr bwMode="auto">
          <a:xfrm>
            <a:off x="1422492" y="3168823"/>
            <a:ext cx="895350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07" name="Line 16"/>
          <p:cNvSpPr>
            <a:spLocks noChangeShapeType="1"/>
          </p:cNvSpPr>
          <p:nvPr/>
        </p:nvSpPr>
        <p:spPr bwMode="auto">
          <a:xfrm>
            <a:off x="1422492" y="1767061"/>
            <a:ext cx="3175" cy="14017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71604" y="4005436"/>
            <a:ext cx="505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圆锥的侧面展开图是扇形</a:t>
            </a:r>
          </a:p>
        </p:txBody>
      </p:sp>
      <p:grpSp>
        <p:nvGrpSpPr>
          <p:cNvPr id="9218" name="Group 2"/>
          <p:cNvGrpSpPr/>
          <p:nvPr/>
        </p:nvGrpSpPr>
        <p:grpSpPr>
          <a:xfrm>
            <a:off x="3121117" y="1557511"/>
            <a:ext cx="2689225" cy="2041525"/>
            <a:chOff x="-82" y="-4"/>
            <a:chExt cx="2194" cy="1664"/>
          </a:xfrm>
        </p:grpSpPr>
        <p:grpSp>
          <p:nvGrpSpPr>
            <p:cNvPr id="20498" name="Group 3"/>
            <p:cNvGrpSpPr/>
            <p:nvPr/>
          </p:nvGrpSpPr>
          <p:grpSpPr>
            <a:xfrm>
              <a:off x="192" y="244"/>
              <a:ext cx="1440" cy="1387"/>
              <a:chOff x="0" y="0"/>
              <a:chExt cx="1632" cy="1572"/>
            </a:xfrm>
          </p:grpSpPr>
          <p:sp>
            <p:nvSpPr>
              <p:cNvPr id="20499" name="Line 4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768" cy="129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20500" name="Group 5"/>
              <p:cNvGrpSpPr/>
              <p:nvPr/>
            </p:nvGrpSpPr>
            <p:grpSpPr>
              <a:xfrm>
                <a:off x="0" y="0"/>
                <a:ext cx="1632" cy="1572"/>
                <a:chOff x="0" y="0"/>
                <a:chExt cx="1632" cy="1572"/>
              </a:xfrm>
            </p:grpSpPr>
            <p:sp>
              <p:nvSpPr>
                <p:cNvPr id="20501" name="Oval 6"/>
                <p:cNvSpPr>
                  <a:spLocks noChangeArrowheads="1"/>
                </p:cNvSpPr>
                <p:nvPr/>
              </p:nvSpPr>
              <p:spPr bwMode="auto">
                <a:xfrm>
                  <a:off x="0" y="1044"/>
                  <a:ext cx="1632" cy="528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0502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0"/>
                  <a:ext cx="864" cy="1296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</p:grpSp>
        <p:sp>
          <p:nvSpPr>
            <p:cNvPr id="20503" name="Text Box 8"/>
            <p:cNvSpPr txBox="1">
              <a:spLocks noChangeArrowheads="1"/>
            </p:cNvSpPr>
            <p:nvPr/>
          </p:nvSpPr>
          <p:spPr bwMode="auto">
            <a:xfrm>
              <a:off x="564" y="-4"/>
              <a:ext cx="480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20504" name="Text Box 9"/>
            <p:cNvSpPr txBox="1">
              <a:spLocks noChangeArrowheads="1"/>
            </p:cNvSpPr>
            <p:nvPr/>
          </p:nvSpPr>
          <p:spPr bwMode="auto">
            <a:xfrm>
              <a:off x="-82" y="1228"/>
              <a:ext cx="480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B</a:t>
              </a:r>
            </a:p>
          </p:txBody>
        </p:sp>
        <p:sp>
          <p:nvSpPr>
            <p:cNvPr id="20505" name="Text Box 10"/>
            <p:cNvSpPr txBox="1">
              <a:spLocks noChangeArrowheads="1"/>
            </p:cNvSpPr>
            <p:nvPr/>
          </p:nvSpPr>
          <p:spPr bwMode="auto">
            <a:xfrm>
              <a:off x="564" y="1287"/>
              <a:ext cx="479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O</a:t>
              </a:r>
            </a:p>
          </p:txBody>
        </p:sp>
        <p:sp>
          <p:nvSpPr>
            <p:cNvPr id="20506" name="Text Box 11"/>
            <p:cNvSpPr txBox="1">
              <a:spLocks noChangeArrowheads="1"/>
            </p:cNvSpPr>
            <p:nvPr/>
          </p:nvSpPr>
          <p:spPr bwMode="auto">
            <a:xfrm>
              <a:off x="1632" y="1285"/>
              <a:ext cx="480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C</a:t>
              </a:r>
            </a:p>
          </p:txBody>
        </p:sp>
      </p:grpSp>
      <p:grpSp>
        <p:nvGrpSpPr>
          <p:cNvPr id="9228" name="Group 12"/>
          <p:cNvGrpSpPr/>
          <p:nvPr/>
        </p:nvGrpSpPr>
        <p:grpSpPr>
          <a:xfrm>
            <a:off x="4287929" y="1020936"/>
            <a:ext cx="1533525" cy="2243137"/>
            <a:chOff x="0" y="0"/>
            <a:chExt cx="1251" cy="1829"/>
          </a:xfrm>
        </p:grpSpPr>
        <p:sp>
          <p:nvSpPr>
            <p:cNvPr id="20508" name="Arc 13"/>
            <p:cNvSpPr>
              <a:spLocks noChangeArrowheads="1"/>
            </p:cNvSpPr>
            <p:nvPr/>
          </p:nvSpPr>
          <p:spPr bwMode="auto">
            <a:xfrm flipV="1">
              <a:off x="579" y="0"/>
              <a:ext cx="672" cy="1829"/>
            </a:xfrm>
            <a:custGeom>
              <a:avLst/>
              <a:gdLst>
                <a:gd name="T0" fmla="*/ 5782 w 21600"/>
                <a:gd name="T1" fmla="*/ 0 h 25709"/>
                <a:gd name="T2" fmla="*/ 21600 w 21600"/>
                <a:gd name="T3" fmla="*/ 20812 h 25709"/>
                <a:gd name="T4" fmla="*/ 21037 w 21600"/>
                <a:gd name="T5" fmla="*/ 25708 h 25709"/>
                <a:gd name="T6" fmla="*/ 5782 w 21600"/>
                <a:gd name="T7" fmla="*/ 0 h 25709"/>
                <a:gd name="T8" fmla="*/ 21600 w 21600"/>
                <a:gd name="T9" fmla="*/ 20812 h 25709"/>
                <a:gd name="T10" fmla="*/ 21037 w 21600"/>
                <a:gd name="T11" fmla="*/ 25708 h 25709"/>
                <a:gd name="T12" fmla="*/ 0 w 21600"/>
                <a:gd name="T13" fmla="*/ 20812 h 25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5709" fill="none">
                  <a:moveTo>
                    <a:pt x="5782" y="0"/>
                  </a:moveTo>
                  <a:cubicBezTo>
                    <a:pt x="15130" y="2598"/>
                    <a:pt x="21600" y="11109"/>
                    <a:pt x="21600" y="20812"/>
                  </a:cubicBezTo>
                  <a:cubicBezTo>
                    <a:pt x="21600" y="22460"/>
                    <a:pt x="21411" y="24103"/>
                    <a:pt x="21037" y="25708"/>
                  </a:cubicBezTo>
                </a:path>
                <a:path w="21600" h="25709" stroke="0">
                  <a:moveTo>
                    <a:pt x="5782" y="0"/>
                  </a:moveTo>
                  <a:cubicBezTo>
                    <a:pt x="15130" y="2598"/>
                    <a:pt x="21600" y="11109"/>
                    <a:pt x="21600" y="20812"/>
                  </a:cubicBezTo>
                  <a:cubicBezTo>
                    <a:pt x="21600" y="22460"/>
                    <a:pt x="21411" y="24103"/>
                    <a:pt x="21037" y="25708"/>
                  </a:cubicBezTo>
                  <a:lnTo>
                    <a:pt x="0" y="2081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509" name="Line 14"/>
            <p:cNvSpPr>
              <a:spLocks noChangeShapeType="1"/>
            </p:cNvSpPr>
            <p:nvPr/>
          </p:nvSpPr>
          <p:spPr bwMode="auto">
            <a:xfrm flipV="1">
              <a:off x="0" y="0"/>
              <a:ext cx="1242" cy="66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287929" y="3264073"/>
            <a:ext cx="8953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4287929" y="1862311"/>
            <a:ext cx="0" cy="14017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93" name="Rectangle 18"/>
          <p:cNvSpPr>
            <a:spLocks noChangeArrowheads="1"/>
          </p:cNvSpPr>
          <p:nvPr/>
        </p:nvSpPr>
        <p:spPr bwMode="auto">
          <a:xfrm>
            <a:off x="671604" y="4653136"/>
            <a:ext cx="740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其侧面展开图扇形的半径</a:t>
            </a:r>
            <a:r>
              <a:rPr 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母线的长</a:t>
            </a:r>
            <a:r>
              <a:rPr 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l</a:t>
            </a:r>
          </a:p>
        </p:txBody>
      </p:sp>
      <p:sp>
        <p:nvSpPr>
          <p:cNvPr id="15394" name="Text Box 19"/>
          <p:cNvSpPr txBox="1">
            <a:spLocks noChangeArrowheads="1"/>
          </p:cNvSpPr>
          <p:nvPr/>
        </p:nvSpPr>
        <p:spPr bwMode="auto">
          <a:xfrm>
            <a:off x="3660867" y="202264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400">
                <a:latin typeface="楷体" panose="02010609060101010101" pitchFamily="49" charset="-122"/>
                <a:ea typeface="楷体" panose="02010609060101010101" pitchFamily="49" charset="-122"/>
              </a:rPr>
              <a:t>l</a:t>
            </a:r>
          </a:p>
        </p:txBody>
      </p:sp>
      <p:sp>
        <p:nvSpPr>
          <p:cNvPr id="2" name="Line 2"/>
          <p:cNvSpPr>
            <a:spLocks noChangeShapeType="1"/>
          </p:cNvSpPr>
          <p:nvPr/>
        </p:nvSpPr>
        <p:spPr bwMode="auto">
          <a:xfrm flipH="1">
            <a:off x="6867617" y="1752773"/>
            <a:ext cx="0" cy="16383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0515" name="Group 3"/>
          <p:cNvGrpSpPr/>
          <p:nvPr/>
        </p:nvGrpSpPr>
        <p:grpSpPr>
          <a:xfrm>
            <a:off x="5486492" y="1214611"/>
            <a:ext cx="3363912" cy="2589212"/>
            <a:chOff x="0" y="0"/>
            <a:chExt cx="2119" cy="1631"/>
          </a:xfrm>
        </p:grpSpPr>
        <p:grpSp>
          <p:nvGrpSpPr>
            <p:cNvPr id="20516" name="Group 4"/>
            <p:cNvGrpSpPr/>
            <p:nvPr/>
          </p:nvGrpSpPr>
          <p:grpSpPr>
            <a:xfrm>
              <a:off x="192" y="244"/>
              <a:ext cx="1440" cy="1387"/>
              <a:chOff x="0" y="0"/>
              <a:chExt cx="1632" cy="1572"/>
            </a:xfrm>
          </p:grpSpPr>
          <p:sp>
            <p:nvSpPr>
              <p:cNvPr id="20517" name="Line 5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768" cy="12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20518" name="Group 6"/>
              <p:cNvGrpSpPr/>
              <p:nvPr/>
            </p:nvGrpSpPr>
            <p:grpSpPr>
              <a:xfrm>
                <a:off x="0" y="0"/>
                <a:ext cx="1632" cy="1572"/>
                <a:chOff x="0" y="0"/>
                <a:chExt cx="1632" cy="1572"/>
              </a:xfrm>
            </p:grpSpPr>
            <p:sp>
              <p:nvSpPr>
                <p:cNvPr id="20519" name="Oval 7"/>
                <p:cNvSpPr>
                  <a:spLocks noChangeArrowheads="1"/>
                </p:cNvSpPr>
                <p:nvPr/>
              </p:nvSpPr>
              <p:spPr bwMode="auto">
                <a:xfrm>
                  <a:off x="0" y="1044"/>
                  <a:ext cx="1632" cy="528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0520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0"/>
                  <a:ext cx="864" cy="12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</p:grpSp>
        <p:sp>
          <p:nvSpPr>
            <p:cNvPr id="20521" name="Text Box 9"/>
            <p:cNvSpPr txBox="1">
              <a:spLocks noChangeArrowheads="1"/>
            </p:cNvSpPr>
            <p:nvPr/>
          </p:nvSpPr>
          <p:spPr bwMode="auto">
            <a:xfrm>
              <a:off x="720" y="0"/>
              <a:ext cx="48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S</a:t>
              </a:r>
            </a:p>
          </p:txBody>
        </p:sp>
        <p:sp>
          <p:nvSpPr>
            <p:cNvPr id="20522" name="Text Box 10"/>
            <p:cNvSpPr txBox="1">
              <a:spLocks noChangeArrowheads="1"/>
            </p:cNvSpPr>
            <p:nvPr/>
          </p:nvSpPr>
          <p:spPr bwMode="auto">
            <a:xfrm>
              <a:off x="0" y="1226"/>
              <a:ext cx="48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20523" name="Text Box 11"/>
            <p:cNvSpPr txBox="1">
              <a:spLocks noChangeArrowheads="1"/>
            </p:cNvSpPr>
            <p:nvPr/>
          </p:nvSpPr>
          <p:spPr bwMode="auto">
            <a:xfrm>
              <a:off x="630" y="1262"/>
              <a:ext cx="48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O</a:t>
              </a:r>
            </a:p>
          </p:txBody>
        </p:sp>
        <p:sp>
          <p:nvSpPr>
            <p:cNvPr id="20524" name="Text Box 12"/>
            <p:cNvSpPr txBox="1">
              <a:spLocks noChangeArrowheads="1"/>
            </p:cNvSpPr>
            <p:nvPr/>
          </p:nvSpPr>
          <p:spPr bwMode="auto">
            <a:xfrm>
              <a:off x="1639" y="1304"/>
              <a:ext cx="48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B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6867617" y="554211"/>
            <a:ext cx="1987550" cy="2903537"/>
            <a:chOff x="0" y="0"/>
            <a:chExt cx="1251" cy="1829"/>
          </a:xfrm>
        </p:grpSpPr>
        <p:sp>
          <p:nvSpPr>
            <p:cNvPr id="20526" name="Arc 14"/>
            <p:cNvSpPr>
              <a:spLocks noChangeArrowheads="1"/>
            </p:cNvSpPr>
            <p:nvPr/>
          </p:nvSpPr>
          <p:spPr bwMode="auto">
            <a:xfrm flipV="1">
              <a:off x="579" y="0"/>
              <a:ext cx="672" cy="1829"/>
            </a:xfrm>
            <a:custGeom>
              <a:avLst/>
              <a:gdLst>
                <a:gd name="T0" fmla="*/ 5782 w 21600"/>
                <a:gd name="T1" fmla="*/ 0 h 25709"/>
                <a:gd name="T2" fmla="*/ 21600 w 21600"/>
                <a:gd name="T3" fmla="*/ 20812 h 25709"/>
                <a:gd name="T4" fmla="*/ 21037 w 21600"/>
                <a:gd name="T5" fmla="*/ 25708 h 25709"/>
                <a:gd name="T6" fmla="*/ 5782 w 21600"/>
                <a:gd name="T7" fmla="*/ 0 h 25709"/>
                <a:gd name="T8" fmla="*/ 21600 w 21600"/>
                <a:gd name="T9" fmla="*/ 20812 h 25709"/>
                <a:gd name="T10" fmla="*/ 21037 w 21600"/>
                <a:gd name="T11" fmla="*/ 25708 h 25709"/>
                <a:gd name="T12" fmla="*/ 0 w 21600"/>
                <a:gd name="T13" fmla="*/ 20812 h 25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5709" fill="none">
                  <a:moveTo>
                    <a:pt x="5782" y="0"/>
                  </a:moveTo>
                  <a:cubicBezTo>
                    <a:pt x="15130" y="2598"/>
                    <a:pt x="21600" y="11109"/>
                    <a:pt x="21600" y="20812"/>
                  </a:cubicBezTo>
                  <a:cubicBezTo>
                    <a:pt x="21600" y="22460"/>
                    <a:pt x="21411" y="24103"/>
                    <a:pt x="21037" y="25708"/>
                  </a:cubicBezTo>
                </a:path>
                <a:path w="21600" h="25709" stroke="0">
                  <a:moveTo>
                    <a:pt x="5782" y="0"/>
                  </a:moveTo>
                  <a:cubicBezTo>
                    <a:pt x="15130" y="2598"/>
                    <a:pt x="21600" y="11109"/>
                    <a:pt x="21600" y="20812"/>
                  </a:cubicBezTo>
                  <a:cubicBezTo>
                    <a:pt x="21600" y="22460"/>
                    <a:pt x="21411" y="24103"/>
                    <a:pt x="21037" y="25708"/>
                  </a:cubicBezTo>
                  <a:lnTo>
                    <a:pt x="0" y="20812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527" name="Line 15"/>
            <p:cNvSpPr>
              <a:spLocks noChangeShapeType="1"/>
            </p:cNvSpPr>
            <p:nvPr/>
          </p:nvSpPr>
          <p:spPr bwMode="auto">
            <a:xfrm flipV="1">
              <a:off x="0" y="0"/>
              <a:ext cx="1242" cy="6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6810467" y="3068811"/>
            <a:ext cx="1241425" cy="457200"/>
            <a:chOff x="0" y="0"/>
            <a:chExt cx="783" cy="288"/>
          </a:xfrm>
        </p:grpSpPr>
        <p:sp>
          <p:nvSpPr>
            <p:cNvPr id="20529" name="Line 17"/>
            <p:cNvSpPr>
              <a:spLocks noChangeShapeType="1"/>
            </p:cNvSpPr>
            <p:nvPr/>
          </p:nvSpPr>
          <p:spPr bwMode="auto">
            <a:xfrm>
              <a:off x="0" y="230"/>
              <a:ext cx="78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530" name="Text Box 18"/>
            <p:cNvSpPr txBox="1">
              <a:spLocks noChangeArrowheads="1"/>
            </p:cNvSpPr>
            <p:nvPr/>
          </p:nvSpPr>
          <p:spPr bwMode="auto">
            <a:xfrm>
              <a:off x="261" y="0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r</a:t>
              </a:r>
            </a:p>
          </p:txBody>
        </p:sp>
      </p:grpSp>
      <p:sp>
        <p:nvSpPr>
          <p:cNvPr id="15412" name="Rectangle 2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5579" y="5213523"/>
            <a:ext cx="6575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侧面展开图扇形的弧长</a:t>
            </a:r>
            <a:r>
              <a:rPr lang="en-US" sz="2400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底面周长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15377" grpId="1"/>
      <p:bldP spid="15393" grpId="2"/>
      <p:bldP spid="15412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email"/>
          <a:stretch>
            <a:fillRect/>
          </a:stretch>
        </p:blipFill>
        <p:spPr>
          <a:xfrm>
            <a:off x="611287" y="3528764"/>
            <a:ext cx="4376738" cy="719137"/>
          </a:xfrm>
        </p:spPr>
      </p:pic>
      <p:graphicFrame>
        <p:nvGraphicFramePr>
          <p:cNvPr id="16387" name="对象 11266"/>
          <p:cNvGraphicFramePr>
            <a:graphicFrameLocks noGrp="1" noChangeAspect="1"/>
          </p:cNvGraphicFramePr>
          <p:nvPr/>
        </p:nvGraphicFramePr>
        <p:xfrm>
          <a:off x="1916311" y="1561058"/>
          <a:ext cx="1782763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5" imgW="19202400" imgH="9448800" progId="">
                  <p:embed/>
                </p:oleObj>
              </mc:Choice>
              <mc:Fallback>
                <p:oleObj r:id="rId5" imgW="19202400" imgH="94488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16311" y="1561058"/>
                        <a:ext cx="1782763" cy="874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对象 11267"/>
          <p:cNvGraphicFramePr>
            <a:graphicFrameLocks noGrp="1" noChangeAspect="1"/>
          </p:cNvGraphicFramePr>
          <p:nvPr/>
        </p:nvGraphicFramePr>
        <p:xfrm>
          <a:off x="1844874" y="2496096"/>
          <a:ext cx="208915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7" imgW="22250400" imgH="9448800" progId="Equation.3">
                  <p:embed/>
                </p:oleObj>
              </mc:Choice>
              <mc:Fallback>
                <p:oleObj r:id="rId7" imgW="22250400" imgH="944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44874" y="2496096"/>
                        <a:ext cx="2089150" cy="887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66949" y="692696"/>
            <a:ext cx="564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请推导出圆锥的侧面积公式</a:t>
            </a:r>
            <a:r>
              <a:rPr lang="en-US" sz="240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20911" y="4393158"/>
            <a:ext cx="8062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 </a:t>
            </a:r>
            <a:r>
              <a:rPr lang="zh-CN" altLang="en-US" sz="2400" baseline="-250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</a:t>
            </a: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el-GR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π</a:t>
            </a:r>
            <a:r>
              <a:rPr lang="en-US" altLang="zh-CN" sz="2400" err="1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rl </a:t>
            </a:r>
            <a:r>
              <a:rPr lang="en-US" altLang="zh-CN" sz="2400" smtClean="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en-US" altLang="zh-CN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r</a:t>
            </a: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表示圆锥底面的半径</a:t>
            </a:r>
            <a:r>
              <a:rPr lang="en-US" altLang="zh-CN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en-US" altLang="zh-CN" sz="2400" smtClean="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l</a:t>
            </a:r>
            <a:r>
              <a:rPr lang="zh-CN" altLang="en-US" sz="2400" smtClean="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圆锥的母线长 </a:t>
            </a:r>
            <a:r>
              <a:rPr lang="en-US" altLang="zh-CN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70880" y="5088433"/>
            <a:ext cx="8312944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圆锥的侧面积与底面积的和叫做圆锥的全面积</a:t>
            </a:r>
            <a:r>
              <a:rPr 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或表面积</a:t>
            </a:r>
            <a:r>
              <a:rPr lang="en-US" sz="240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).</a:t>
            </a:r>
          </a:p>
        </p:txBody>
      </p:sp>
      <p:pic>
        <p:nvPicPr>
          <p:cNvPr id="21511" name="Picture 9"/>
          <p:cNvPicPr>
            <a:picLocks noChangeAspect="1" noChangeArrowheads="1"/>
          </p:cNvPicPr>
          <p:nvPr/>
        </p:nvPicPr>
        <p:blipFill>
          <a:blip r:embed="rId9"/>
          <a:stretch>
            <a:fillRect/>
          </a:stretch>
        </p:blipFill>
        <p:spPr bwMode="auto">
          <a:xfrm>
            <a:off x="5678686" y="465683"/>
            <a:ext cx="2606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6308924" y="148803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400">
                <a:latin typeface="楷体" panose="02010609060101010101" pitchFamily="49" charset="-122"/>
                <a:ea typeface="楷体" panose="02010609060101010101" pitchFamily="49" charset="-122"/>
              </a:rPr>
              <a:t>l</a:t>
            </a:r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6956624" y="278502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400">
                <a:latin typeface="楷体" panose="02010609060101010101" pitchFamily="49" charset="-122"/>
                <a:ea typeface="楷体" panose="02010609060101010101" pitchFamily="49" charset="-122"/>
              </a:rPr>
              <a:t>r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1"/>
      <p:bldP spid="16391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80"/>
          <p:cNvSpPr>
            <a:spLocks noChangeArrowheads="1"/>
          </p:cNvSpPr>
          <p:nvPr/>
        </p:nvSpPr>
        <p:spPr bwMode="auto">
          <a:xfrm>
            <a:off x="251520" y="465742"/>
            <a:ext cx="20162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228B8B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当堂练习</a:t>
            </a:r>
          </a:p>
        </p:txBody>
      </p:sp>
      <p:pic>
        <p:nvPicPr>
          <p:cNvPr id="22530" name="图片 1" descr="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71600" y="2492896"/>
            <a:ext cx="7043568" cy="273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矩形 3"/>
          <p:cNvSpPr>
            <a:spLocks noChangeArrowheads="1"/>
          </p:cNvSpPr>
          <p:nvPr/>
        </p:nvSpPr>
        <p:spPr bwMode="auto">
          <a:xfrm>
            <a:off x="574675" y="1049682"/>
            <a:ext cx="8353425" cy="9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制造弯形管道时，要先按中心线计算“展直长度”，再下料，试计算图所示管道的展直长度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L(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单位：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mm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，精确到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1mm)</a:t>
            </a:r>
          </a:p>
        </p:txBody>
      </p:sp>
    </p:spTree>
  </p:cSld>
  <p:clrMapOvr>
    <a:masterClrMapping/>
  </p:clrMapOvr>
  <p:transition>
    <p:checke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4"/>
          <p:cNvSpPr>
            <a:spLocks noChangeArrowheads="1"/>
          </p:cNvSpPr>
          <p:nvPr/>
        </p:nvSpPr>
        <p:spPr bwMode="auto">
          <a:xfrm>
            <a:off x="971600" y="1340768"/>
            <a:ext cx="677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解：由弧长公式，可得弧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AB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的长</a:t>
            </a:r>
          </a:p>
        </p:txBody>
      </p:sp>
      <p:graphicFrame>
        <p:nvGraphicFramePr>
          <p:cNvPr id="18435" name="对象 7"/>
          <p:cNvGraphicFramePr>
            <a:graphicFrameLocks noChangeAspect="1"/>
          </p:cNvGraphicFramePr>
          <p:nvPr/>
        </p:nvGraphicFramePr>
        <p:xfrm>
          <a:off x="1908225" y="1917030"/>
          <a:ext cx="45291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4" imgW="54864000" imgH="9448800" progId="Equation.3">
                  <p:embed/>
                </p:oleObj>
              </mc:Choice>
              <mc:Fallback>
                <p:oleObj r:id="rId4" imgW="54864000" imgH="944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8225" y="1917030"/>
                        <a:ext cx="4529137" cy="792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矩形 8"/>
          <p:cNvSpPr>
            <a:spLocks noChangeArrowheads="1"/>
          </p:cNvSpPr>
          <p:nvPr/>
        </p:nvSpPr>
        <p:spPr bwMode="auto">
          <a:xfrm>
            <a:off x="1404987" y="2852068"/>
            <a:ext cx="446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因此所要求的展直长度 </a:t>
            </a:r>
          </a:p>
        </p:txBody>
      </p:sp>
      <p:graphicFrame>
        <p:nvGraphicFramePr>
          <p:cNvPr id="18437" name="对象 11"/>
          <p:cNvGraphicFramePr>
            <a:graphicFrameLocks noChangeAspect="1"/>
          </p:cNvGraphicFramePr>
          <p:nvPr/>
        </p:nvGraphicFramePr>
        <p:xfrm>
          <a:off x="4716512" y="2852068"/>
          <a:ext cx="3994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6" imgW="46634400" imgH="4876800" progId="Equation.3">
                  <p:embed/>
                </p:oleObj>
              </mc:Choice>
              <mc:Fallback>
                <p:oleObj r:id="rId6" imgW="46634400" imgH="4876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16512" y="2852068"/>
                        <a:ext cx="399415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矩形 12"/>
          <p:cNvSpPr>
            <a:spLocks noChangeArrowheads="1"/>
          </p:cNvSpPr>
          <p:nvPr/>
        </p:nvSpPr>
        <p:spPr bwMode="auto">
          <a:xfrm>
            <a:off x="970012" y="3501355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答：管道的展直长度为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2970mm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．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1"/>
      <p:bldP spid="18438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80"/>
          <p:cNvSpPr>
            <a:spLocks noChangeArrowheads="1"/>
          </p:cNvSpPr>
          <p:nvPr/>
        </p:nvSpPr>
        <p:spPr bwMode="auto">
          <a:xfrm>
            <a:off x="140493" y="430213"/>
            <a:ext cx="1547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228B8B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课堂小结</a:t>
            </a:r>
          </a:p>
        </p:txBody>
      </p:sp>
      <p:sp>
        <p:nvSpPr>
          <p:cNvPr id="22531" name="内容占位符 1"/>
          <p:cNvSpPr>
            <a:spLocks noGrp="1" noChangeArrowheads="1"/>
          </p:cNvSpPr>
          <p:nvPr>
            <p:ph idx="4294967295"/>
          </p:nvPr>
        </p:nvSpPr>
        <p:spPr>
          <a:xfrm>
            <a:off x="44563" y="1216025"/>
            <a:ext cx="5808316" cy="822325"/>
          </a:xfrm>
        </p:spPr>
        <p:txBody>
          <a:bodyPr/>
          <a:lstStyle/>
          <a:p>
            <a:pPr marL="1905" indent="-344805">
              <a:buFont typeface="Arial" panose="020B0604020202020204" pitchFamily="34" charset="0"/>
              <a:buNone/>
            </a:pPr>
            <a:r>
              <a:rPr lang="en-US" altLang="zh-CN" sz="2400" smtClean="0"/>
              <a:t>1.</a:t>
            </a:r>
            <a:r>
              <a:rPr lang="en-US" altLang="zh-CN" sz="240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n°</a:t>
            </a:r>
            <a:r>
              <a:rPr lang="zh-CN" altLang="en-US" sz="2400" smtClean="0"/>
              <a:t>的圆心角所对的弧长       </a:t>
            </a:r>
            <a:r>
              <a:rPr lang="en-US" altLang="zh-CN" sz="2400" smtClean="0"/>
              <a:t>.</a:t>
            </a:r>
          </a:p>
        </p:txBody>
      </p:sp>
      <p:graphicFrame>
        <p:nvGraphicFramePr>
          <p:cNvPr id="22532" name="对象 2"/>
          <p:cNvGraphicFramePr>
            <a:graphicFrameLocks noChangeAspect="1"/>
          </p:cNvGraphicFramePr>
          <p:nvPr/>
        </p:nvGraphicFramePr>
        <p:xfrm>
          <a:off x="4139406" y="1051379"/>
          <a:ext cx="10080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3" imgW="13106400" imgH="9448800" progId="">
                  <p:embed/>
                </p:oleObj>
              </mc:Choice>
              <mc:Fallback>
                <p:oleObj r:id="rId3" imgW="13106400" imgH="94488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9406" y="1051379"/>
                        <a:ext cx="1008063" cy="723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内容占位符 1"/>
          <p:cNvSpPr>
            <a:spLocks noGrp="1" noChangeArrowheads="1"/>
          </p:cNvSpPr>
          <p:nvPr/>
        </p:nvSpPr>
        <p:spPr bwMode="auto">
          <a:xfrm>
            <a:off x="541338" y="1314450"/>
            <a:ext cx="842315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05" indent="-3448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圆心角为</a:t>
            </a:r>
            <a:r>
              <a:rPr lang="en-US" altLang="zh-CN" sz="240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n</a:t>
            </a:r>
            <a:r>
              <a:rPr lang="en-US" altLang="zh-CN" sz="240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°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的扇形面积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S</a:t>
            </a:r>
            <a:r>
              <a:rPr lang="zh-CN" altLang="en-US" sz="2400" baseline="-25000">
                <a:latin typeface="楷体" panose="02010609060101010101" pitchFamily="49" charset="-122"/>
                <a:ea typeface="楷体" panose="02010609060101010101" pitchFamily="49" charset="-122"/>
              </a:rPr>
              <a:t>扇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          (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l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为扇形的弧长）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2534" name="Picture 243"/>
          <p:cNvGraphicFramePr>
            <a:graphicFrameLocks noChangeAspect="1"/>
          </p:cNvGraphicFramePr>
          <p:nvPr/>
        </p:nvGraphicFramePr>
        <p:xfrm>
          <a:off x="4643438" y="1631950"/>
          <a:ext cx="15287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r:id="rId5" imgW="19507200" imgH="10058400" progId="">
                  <p:embed/>
                </p:oleObj>
              </mc:Choice>
              <mc:Fallback>
                <p:oleObj r:id="rId5" imgW="19507200" imgH="100584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3438" y="1631950"/>
                        <a:ext cx="1528762" cy="792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Rectangle 18"/>
          <p:cNvSpPr>
            <a:spLocks noChangeArrowheads="1"/>
          </p:cNvSpPr>
          <p:nvPr/>
        </p:nvSpPr>
        <p:spPr bwMode="auto">
          <a:xfrm>
            <a:off x="588534" y="2544763"/>
            <a:ext cx="740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其侧面展开图扇形的半径</a:t>
            </a:r>
            <a:r>
              <a:rPr lang="en-US" sz="240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母线的长</a:t>
            </a:r>
            <a:r>
              <a:rPr lang="en-US" sz="2400">
                <a:latin typeface="楷体" panose="02010609060101010101" pitchFamily="49" charset="-122"/>
                <a:ea typeface="楷体" panose="02010609060101010101" pitchFamily="49" charset="-122"/>
              </a:rPr>
              <a:t>l</a:t>
            </a:r>
          </a:p>
        </p:txBody>
      </p:sp>
      <p:sp>
        <p:nvSpPr>
          <p:cNvPr id="22536" name="Rectangle 2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914399" y="3053897"/>
            <a:ext cx="657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侧面展开图扇形的弧长</a:t>
            </a:r>
            <a:r>
              <a:rPr lang="en-US" sz="240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底面周长</a:t>
            </a:r>
          </a:p>
        </p:txBody>
      </p:sp>
      <p:graphicFrame>
        <p:nvGraphicFramePr>
          <p:cNvPr id="22537" name="对象 13315"/>
          <p:cNvGraphicFramePr>
            <a:graphicFrameLocks noChangeAspect="1"/>
          </p:cNvGraphicFramePr>
          <p:nvPr/>
        </p:nvGraphicFramePr>
        <p:xfrm>
          <a:off x="5408613" y="3122613"/>
          <a:ext cx="5429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公式" r:id="rId8" imgW="6400800" imgH="4267200" progId="Equation.3">
                  <p:embed/>
                </p:oleObj>
              </mc:Choice>
              <mc:Fallback>
                <p:oleObj name="公式" r:id="rId8" imgW="6400800" imgH="426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08613" y="3122613"/>
                        <a:ext cx="542925" cy="3857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Text Box 17"/>
          <p:cNvSpPr txBox="1">
            <a:spLocks noChangeArrowheads="1"/>
          </p:cNvSpPr>
          <p:nvPr/>
        </p:nvSpPr>
        <p:spPr bwMode="auto">
          <a:xfrm>
            <a:off x="914399" y="3599543"/>
            <a:ext cx="505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圆锥的侧面展开图是扇形</a:t>
            </a:r>
          </a:p>
        </p:txBody>
      </p:sp>
      <p:sp>
        <p:nvSpPr>
          <p:cNvPr id="22539" name="Rectangle 6"/>
          <p:cNvSpPr>
            <a:spLocks noChangeArrowheads="1"/>
          </p:cNvSpPr>
          <p:nvPr/>
        </p:nvSpPr>
        <p:spPr bwMode="auto">
          <a:xfrm>
            <a:off x="927110" y="4056743"/>
            <a:ext cx="8170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S </a:t>
            </a:r>
            <a:r>
              <a:rPr lang="zh-CN" altLang="en-US" sz="2400" baseline="-25000">
                <a:latin typeface="楷体" panose="02010609060101010101" pitchFamily="49" charset="-122"/>
                <a:ea typeface="楷体" panose="02010609060101010101" pitchFamily="49" charset="-122"/>
              </a:rPr>
              <a:t>侧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el-GR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π</a:t>
            </a:r>
            <a:r>
              <a:rPr lang="en-US" altLang="zh-CN" sz="2400" err="1">
                <a:latin typeface="楷体" panose="02010609060101010101" pitchFamily="49" charset="-122"/>
                <a:ea typeface="楷体" panose="02010609060101010101" pitchFamily="49" charset="-122"/>
              </a:rPr>
              <a:t>rl 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r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表示圆锥底面的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半径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l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圆锥的母线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321" name="Picture 2"/>
          <p:cNvPicPr>
            <a:picLocks noGrp="1" noChangeAspect="1" noChangeArrowheads="1"/>
          </p:cNvPicPr>
          <p:nvPr/>
        </p:nvPicPr>
        <p:blipFill>
          <a:blip r:embed="rId10" cstate="email"/>
          <a:stretch>
            <a:fillRect/>
          </a:stretch>
        </p:blipFill>
        <p:spPr bwMode="auto">
          <a:xfrm>
            <a:off x="954882" y="4582433"/>
            <a:ext cx="4176713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2552792" y="2215508"/>
            <a:ext cx="382852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400" smtClean="0">
                <a:latin typeface="楷体" panose="02010609060101010101" pitchFamily="49" charset="-122"/>
                <a:ea typeface="楷体" panose="02010609060101010101" pitchFamily="49" charset="-122"/>
              </a:rPr>
              <a:t>谢</a:t>
            </a:r>
            <a:r>
              <a:rPr lang="en-US" altLang="zh-CN" sz="440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4400" smtClean="0">
                <a:latin typeface="楷体" panose="02010609060101010101" pitchFamily="49" charset="-122"/>
                <a:ea typeface="楷体" panose="02010609060101010101" pitchFamily="49" charset="-122"/>
              </a:rPr>
              <a:t>谢</a:t>
            </a:r>
            <a:endParaRPr lang="zh-CN" altLang="en-US" sz="4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287000" y="107823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14313" y="2369694"/>
            <a:ext cx="8429625" cy="1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00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理解并掌握扇形的弧长的计算公式并会进行计算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理解并掌握扇形的面积的计算公式并会进行计算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. (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重点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能够根据圆锥侧面展开图进行相关计算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（难点）</a:t>
            </a:r>
          </a:p>
        </p:txBody>
      </p:sp>
      <p:sp>
        <p:nvSpPr>
          <p:cNvPr id="10246" name="MH_SubTitle_4"/>
          <p:cNvSpPr txBox="1">
            <a:spLocks noChangeArrowheads="1"/>
          </p:cNvSpPr>
          <p:nvPr/>
        </p:nvSpPr>
        <p:spPr bwMode="auto">
          <a:xfrm>
            <a:off x="467544" y="1556792"/>
            <a:ext cx="1929217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54050" y="1484313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">
              <a:spcBef>
                <a:spcPct val="50000"/>
              </a:spcBef>
            </a:pPr>
            <a:r>
              <a:rPr lang="zh-CN" altLang="en-US" sz="2400" dirty="0">
                <a:solidFill>
                  <a:srgbClr val="14949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已知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⊙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O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半径为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，⊙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O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的周长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是多少？</a:t>
            </a:r>
            <a:endParaRPr lang="zh-CN" altLang="en-US" sz="24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67" name="圆角矩形 31"/>
          <p:cNvSpPr>
            <a:spLocks noChangeArrowheads="1"/>
          </p:cNvSpPr>
          <p:nvPr/>
        </p:nvSpPr>
        <p:spPr bwMode="auto">
          <a:xfrm>
            <a:off x="428625" y="857250"/>
            <a:ext cx="1908175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回顾与思考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49" name="文本框 3"/>
          <p:cNvSpPr txBox="1">
            <a:spLocks noChangeArrowheads="1"/>
          </p:cNvSpPr>
          <p:nvPr/>
        </p:nvSpPr>
        <p:spPr bwMode="auto">
          <a:xfrm>
            <a:off x="1691680" y="2196634"/>
            <a:ext cx="165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π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R</a:t>
            </a: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565150" y="2974975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">
              <a:spcBef>
                <a:spcPct val="50000"/>
              </a:spcBef>
            </a:pPr>
            <a:r>
              <a:rPr lang="zh-CN" altLang="en-US" sz="2400" dirty="0">
                <a:solidFill>
                  <a:srgbClr val="14949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已知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⊙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O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半径为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，⊙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O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的面积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S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是多少？</a:t>
            </a:r>
            <a:endParaRPr lang="zh-CN" altLang="en-US" sz="24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51" name="矩形 2"/>
          <p:cNvSpPr>
            <a:spLocks noChangeArrowheads="1"/>
          </p:cNvSpPr>
          <p:nvPr/>
        </p:nvSpPr>
        <p:spPr bwMode="auto">
          <a:xfrm>
            <a:off x="1691680" y="3739050"/>
            <a:ext cx="172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S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=πR</a:t>
            </a:r>
            <a:r>
              <a:rPr lang="en-US" altLang="zh-CN" sz="28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1"/>
      <p:bldP spid="6150" grpId="2"/>
      <p:bldP spid="6151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6147"/>
          <p:cNvGrpSpPr/>
          <p:nvPr/>
        </p:nvGrpSpPr>
        <p:grpSpPr>
          <a:xfrm>
            <a:off x="325438" y="406400"/>
            <a:ext cx="2536820" cy="806450"/>
            <a:chOff x="0" y="0"/>
            <a:chExt cx="3996" cy="1269"/>
          </a:xfrm>
        </p:grpSpPr>
        <p:sp>
          <p:nvSpPr>
            <p:cNvPr id="1229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29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29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400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29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119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dirty="0">
                  <a:solidFill>
                    <a:srgbClr val="006666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宋体" panose="02010600030101010101" pitchFamily="2" charset="-122"/>
                </a:rPr>
                <a:t>扇形的弧长</a:t>
              </a:r>
            </a:p>
          </p:txBody>
        </p:sp>
        <p:sp>
          <p:nvSpPr>
            <p:cNvPr id="1229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accent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</a:t>
              </a:r>
            </a:p>
          </p:txBody>
        </p:sp>
      </p:grpSp>
      <p:sp>
        <p:nvSpPr>
          <p:cNvPr id="7177" name="矩形 2"/>
          <p:cNvSpPr>
            <a:spLocks noChangeArrowheads="1"/>
          </p:cNvSpPr>
          <p:nvPr/>
        </p:nvSpPr>
        <p:spPr bwMode="auto">
          <a:xfrm>
            <a:off x="466725" y="1412875"/>
            <a:ext cx="8355013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制造弯形管道时，经常要先按中心线计算“展直长度”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图中虚线的长度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，再下料，这就涉及到计算弧长的问题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pic>
        <p:nvPicPr>
          <p:cNvPr id="4" name="图片 3" descr="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87624" y="2996952"/>
            <a:ext cx="6405909" cy="248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717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5"/>
          <p:cNvSpPr>
            <a:spLocks noChangeArrowheads="1"/>
          </p:cNvSpPr>
          <p:nvPr/>
        </p:nvSpPr>
        <p:spPr bwMode="auto">
          <a:xfrm>
            <a:off x="644525" y="762000"/>
            <a:ext cx="640079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已知⊙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半径为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，求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n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圆心角所对弧长．</a:t>
            </a:r>
          </a:p>
        </p:txBody>
      </p:sp>
      <p:sp>
        <p:nvSpPr>
          <p:cNvPr id="8195" name="矩形 7"/>
          <p:cNvSpPr>
            <a:spLocks noChangeArrowheads="1"/>
          </p:cNvSpPr>
          <p:nvPr/>
        </p:nvSpPr>
        <p:spPr bwMode="auto">
          <a:xfrm>
            <a:off x="573088" y="1338263"/>
            <a:ext cx="544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）半径为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周长是多少？</a:t>
            </a:r>
          </a:p>
        </p:txBody>
      </p:sp>
      <p:sp>
        <p:nvSpPr>
          <p:cNvPr id="8196" name="矩形 8"/>
          <p:cNvSpPr>
            <a:spLocks noChangeArrowheads="1"/>
          </p:cNvSpPr>
          <p:nvPr/>
        </p:nvSpPr>
        <p:spPr bwMode="auto">
          <a:xfrm>
            <a:off x="5119291" y="1338262"/>
            <a:ext cx="1798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=2π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R</a:t>
            </a:r>
          </a:p>
        </p:txBody>
      </p:sp>
      <p:sp>
        <p:nvSpPr>
          <p:cNvPr id="8197" name="矩形 9"/>
          <p:cNvSpPr>
            <a:spLocks noChangeArrowheads="1"/>
          </p:cNvSpPr>
          <p:nvPr/>
        </p:nvSpPr>
        <p:spPr bwMode="auto">
          <a:xfrm>
            <a:off x="608013" y="2058988"/>
            <a:ext cx="5837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圆心角所对弧长是多少？ </a:t>
            </a:r>
          </a:p>
        </p:txBody>
      </p:sp>
      <p:graphicFrame>
        <p:nvGraphicFramePr>
          <p:cNvPr id="8198" name="对象 10"/>
          <p:cNvGraphicFramePr>
            <a:graphicFrameLocks noChangeAspect="1"/>
          </p:cNvGraphicFramePr>
          <p:nvPr/>
        </p:nvGraphicFramePr>
        <p:xfrm>
          <a:off x="2413000" y="2636839"/>
          <a:ext cx="1942976" cy="681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公式" r:id="rId4" imgW="17068800" imgH="9448800" progId="Equation.3">
                  <p:embed/>
                </p:oleObj>
              </mc:Choice>
              <mc:Fallback>
                <p:oleObj name="公式" r:id="rId4" imgW="17068800" imgH="944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13000" y="2636839"/>
                        <a:ext cx="1942976" cy="68114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文本框 26"/>
          <p:cNvSpPr txBox="1">
            <a:spLocks noChangeArrowheads="1"/>
          </p:cNvSpPr>
          <p:nvPr/>
        </p:nvSpPr>
        <p:spPr bwMode="auto">
          <a:xfrm>
            <a:off x="644525" y="3450339"/>
            <a:ext cx="6226175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n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圆心角所对的弧长是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圆心角所对的弧长的多少倍？ </a:t>
            </a:r>
          </a:p>
        </p:txBody>
      </p:sp>
      <p:sp>
        <p:nvSpPr>
          <p:cNvPr id="8200" name="文本框 27"/>
          <p:cNvSpPr txBox="1">
            <a:spLocks noChangeArrowheads="1"/>
          </p:cNvSpPr>
          <p:nvPr/>
        </p:nvSpPr>
        <p:spPr bwMode="auto">
          <a:xfrm>
            <a:off x="3031274" y="4045735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n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倍</a:t>
            </a:r>
          </a:p>
        </p:txBody>
      </p:sp>
      <p:sp>
        <p:nvSpPr>
          <p:cNvPr id="8201" name="文本框 28"/>
          <p:cNvSpPr txBox="1">
            <a:spLocks noChangeArrowheads="1"/>
          </p:cNvSpPr>
          <p:nvPr/>
        </p:nvSpPr>
        <p:spPr bwMode="auto">
          <a:xfrm>
            <a:off x="697011" y="4650766"/>
            <a:ext cx="666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n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圆心角所对弧长是多少？ </a:t>
            </a:r>
          </a:p>
        </p:txBody>
      </p:sp>
      <p:graphicFrame>
        <p:nvGraphicFramePr>
          <p:cNvPr id="8202" name="对象 29"/>
          <p:cNvGraphicFramePr>
            <a:graphicFrameLocks noChangeAspect="1"/>
          </p:cNvGraphicFramePr>
          <p:nvPr/>
        </p:nvGraphicFramePr>
        <p:xfrm>
          <a:off x="2531310" y="5266560"/>
          <a:ext cx="836612" cy="681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公式" r:id="rId6" imgW="7924800" imgH="9448800" progId="Equation.3">
                  <p:embed/>
                </p:oleObj>
              </mc:Choice>
              <mc:Fallback>
                <p:oleObj name="公式" r:id="rId6" imgW="7924800" imgH="944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31310" y="5266560"/>
                        <a:ext cx="836612" cy="68119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2" name="组合 6"/>
          <p:cNvGrpSpPr/>
          <p:nvPr/>
        </p:nvGrpSpPr>
        <p:grpSpPr>
          <a:xfrm>
            <a:off x="7045324" y="3702049"/>
            <a:ext cx="1794510" cy="2205672"/>
            <a:chOff x="11095" y="5830"/>
            <a:chExt cx="2825" cy="3474"/>
          </a:xfrm>
        </p:grpSpPr>
        <p:sp>
          <p:nvSpPr>
            <p:cNvPr id="13323" name="任意多边形 7"/>
            <p:cNvSpPr>
              <a:spLocks noChangeArrowheads="1"/>
            </p:cNvSpPr>
            <p:nvPr/>
          </p:nvSpPr>
          <p:spPr bwMode="auto">
            <a:xfrm>
              <a:off x="11575" y="7202"/>
              <a:ext cx="1925" cy="1400"/>
            </a:xfrm>
            <a:custGeom>
              <a:avLst/>
              <a:gdLst>
                <a:gd name="T0" fmla="*/ 29479 w 29480"/>
                <a:gd name="T1" fmla="*/ 14548 h 21600"/>
                <a:gd name="T2" fmla="*/ 13513 w 29480"/>
                <a:gd name="T3" fmla="*/ 21599 h 21600"/>
                <a:gd name="T4" fmla="*/ -1 w 29480"/>
                <a:gd name="T5" fmla="*/ 16849 h 21600"/>
                <a:gd name="T6" fmla="*/ 0 w 29480"/>
                <a:gd name="T7" fmla="*/ 16850 h 21600"/>
                <a:gd name="T8" fmla="*/ -806 w 29480"/>
                <a:gd name="T9" fmla="*/ 19214 h 21600"/>
                <a:gd name="T10" fmla="*/ 29479 w 29480"/>
                <a:gd name="T11" fmla="*/ 1454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480" h="21600" fill="none">
                  <a:moveTo>
                    <a:pt x="29479" y="14548"/>
                  </a:moveTo>
                  <a:cubicBezTo>
                    <a:pt x="25528" y="18880"/>
                    <a:pt x="19838" y="21599"/>
                    <a:pt x="13513" y="21599"/>
                  </a:cubicBezTo>
                  <a:cubicBezTo>
                    <a:pt x="8398" y="21599"/>
                    <a:pt x="3698" y="19821"/>
                    <a:pt x="-1" y="16849"/>
                  </a:cubicBezTo>
                </a:path>
                <a:path w="29480" h="21600" stroke="0">
                  <a:moveTo>
                    <a:pt x="0" y="16850"/>
                  </a:moveTo>
                  <a:cubicBezTo>
                    <a:pt x="-28" y="17786"/>
                    <a:pt x="-330" y="18607"/>
                    <a:pt x="-806" y="19214"/>
                  </a:cubicBezTo>
                  <a:lnTo>
                    <a:pt x="29479" y="14548"/>
                  </a:lnTo>
                  <a:close/>
                </a:path>
              </a:pathLst>
            </a:custGeom>
            <a:noFill/>
            <a:ln w="0">
              <a:solidFill>
                <a:srgbClr val="01010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3324" name="组合 8"/>
            <p:cNvGrpSpPr/>
            <p:nvPr/>
          </p:nvGrpSpPr>
          <p:grpSpPr>
            <a:xfrm>
              <a:off x="11095" y="5830"/>
              <a:ext cx="2825" cy="3474"/>
              <a:chOff x="0" y="0"/>
              <a:chExt cx="1129" cy="1390"/>
            </a:xfrm>
          </p:grpSpPr>
          <p:sp>
            <p:nvSpPr>
              <p:cNvPr id="13325" name="任意多边形 9"/>
              <p:cNvSpPr>
                <a:spLocks noChangeArrowheads="1"/>
              </p:cNvSpPr>
              <p:nvPr/>
            </p:nvSpPr>
            <p:spPr bwMode="auto">
              <a:xfrm>
                <a:off x="202" y="549"/>
                <a:ext cx="770" cy="560"/>
              </a:xfrm>
              <a:custGeom>
                <a:avLst/>
                <a:gdLst>
                  <a:gd name="T0" fmla="*/ 29479 w 29480"/>
                  <a:gd name="T1" fmla="*/ 14548 h 21600"/>
                  <a:gd name="T2" fmla="*/ 13513 w 29480"/>
                  <a:gd name="T3" fmla="*/ 21599 h 21600"/>
                  <a:gd name="T4" fmla="*/ -1 w 29480"/>
                  <a:gd name="T5" fmla="*/ 16849 h 21600"/>
                  <a:gd name="T6" fmla="*/ 0 w 29480"/>
                  <a:gd name="T7" fmla="*/ 16850 h 21600"/>
                  <a:gd name="T8" fmla="*/ -806 w 29480"/>
                  <a:gd name="T9" fmla="*/ 19214 h 21600"/>
                  <a:gd name="T10" fmla="*/ 29479 w 29480"/>
                  <a:gd name="T11" fmla="*/ 1454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480" h="21600" fill="none">
                    <a:moveTo>
                      <a:pt x="29479" y="14548"/>
                    </a:moveTo>
                    <a:cubicBezTo>
                      <a:pt x="25528" y="18880"/>
                      <a:pt x="19838" y="21599"/>
                      <a:pt x="13513" y="21599"/>
                    </a:cubicBezTo>
                    <a:cubicBezTo>
                      <a:pt x="8398" y="21599"/>
                      <a:pt x="3698" y="19821"/>
                      <a:pt x="-1" y="16849"/>
                    </a:cubicBezTo>
                  </a:path>
                  <a:path w="29480" h="21600" stroke="0">
                    <a:moveTo>
                      <a:pt x="0" y="16850"/>
                    </a:moveTo>
                    <a:cubicBezTo>
                      <a:pt x="-28" y="17786"/>
                      <a:pt x="-330" y="18607"/>
                      <a:pt x="-806" y="19214"/>
                    </a:cubicBezTo>
                    <a:lnTo>
                      <a:pt x="29479" y="14548"/>
                    </a:lnTo>
                    <a:close/>
                  </a:path>
                </a:pathLst>
              </a:custGeom>
              <a:solidFill>
                <a:srgbClr val="A1A1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13326" name="组合 10"/>
              <p:cNvGrpSpPr/>
              <p:nvPr/>
            </p:nvGrpSpPr>
            <p:grpSpPr>
              <a:xfrm>
                <a:off x="0" y="0"/>
                <a:ext cx="1129" cy="1390"/>
                <a:chOff x="0" y="0"/>
                <a:chExt cx="1129" cy="1390"/>
              </a:xfrm>
            </p:grpSpPr>
            <p:sp>
              <p:nvSpPr>
                <p:cNvPr id="13327" name="矩形 11"/>
                <p:cNvSpPr>
                  <a:spLocks noChangeArrowheads="1"/>
                </p:cNvSpPr>
                <p:nvPr/>
              </p:nvSpPr>
              <p:spPr bwMode="auto">
                <a:xfrm>
                  <a:off x="539" y="1157"/>
                  <a:ext cx="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l</a:t>
                  </a:r>
                </a:p>
              </p:txBody>
            </p:sp>
            <p:sp>
              <p:nvSpPr>
                <p:cNvPr id="13328" name="椭圆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29" cy="1119"/>
                </a:xfrm>
                <a:prstGeom prst="ellipse">
                  <a:avLst/>
                </a:prstGeom>
                <a:noFill/>
                <a:ln w="0">
                  <a:solidFill>
                    <a:srgbClr val="01010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13329" name="矩形 13"/>
                <p:cNvSpPr>
                  <a:spLocks noChangeArrowheads="1"/>
                </p:cNvSpPr>
                <p:nvPr/>
              </p:nvSpPr>
              <p:spPr bwMode="auto">
                <a:xfrm>
                  <a:off x="113" y="983"/>
                  <a:ext cx="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13330" name="矩形 14"/>
                <p:cNvSpPr>
                  <a:spLocks noChangeArrowheads="1"/>
                </p:cNvSpPr>
                <p:nvPr/>
              </p:nvSpPr>
              <p:spPr bwMode="auto">
                <a:xfrm>
                  <a:off x="991" y="945"/>
                  <a:ext cx="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B</a:t>
                  </a:r>
                </a:p>
              </p:txBody>
            </p:sp>
            <p:sp>
              <p:nvSpPr>
                <p:cNvPr id="13331" name="矩形 15"/>
                <p:cNvSpPr>
                  <a:spLocks noChangeArrowheads="1"/>
                </p:cNvSpPr>
                <p:nvPr/>
              </p:nvSpPr>
              <p:spPr bwMode="auto">
                <a:xfrm>
                  <a:off x="538" y="347"/>
                  <a:ext cx="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O</a:t>
                  </a:r>
                </a:p>
              </p:txBody>
            </p:sp>
            <p:sp>
              <p:nvSpPr>
                <p:cNvPr id="13332" name="矩形 16"/>
                <p:cNvSpPr>
                  <a:spLocks noChangeArrowheads="1"/>
                </p:cNvSpPr>
                <p:nvPr/>
              </p:nvSpPr>
              <p:spPr bwMode="auto">
                <a:xfrm>
                  <a:off x="514" y="697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n°</a:t>
                  </a:r>
                </a:p>
              </p:txBody>
            </p:sp>
          </p:grpSp>
        </p:grpSp>
        <p:cxnSp>
          <p:nvCxnSpPr>
            <p:cNvPr id="2" name="直接连接符 1"/>
            <p:cNvCxnSpPr>
              <a:stCxn id="13328" idx="5"/>
              <a:endCxn id="13335" idx="1"/>
            </p:cNvCxnSpPr>
            <p:nvPr/>
          </p:nvCxnSpPr>
          <p:spPr>
            <a:xfrm flipH="1" flipV="1">
              <a:off x="12542" y="7285"/>
              <a:ext cx="965" cy="933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>
              <a:stCxn id="13328" idx="5"/>
              <a:endCxn id="13335" idx="1"/>
            </p:cNvCxnSpPr>
            <p:nvPr/>
          </p:nvCxnSpPr>
          <p:spPr>
            <a:xfrm flipV="1">
              <a:off x="11507" y="7285"/>
              <a:ext cx="1035" cy="1025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5" name="文本框 3"/>
            <p:cNvSpPr txBox="1">
              <a:spLocks noChangeArrowheads="1"/>
            </p:cNvSpPr>
            <p:nvPr/>
          </p:nvSpPr>
          <p:spPr bwMode="auto">
            <a:xfrm rot="4740000">
              <a:off x="12294" y="7222"/>
              <a:ext cx="60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</a:p>
          </p:txBody>
        </p:sp>
        <p:sp>
          <p:nvSpPr>
            <p:cNvPr id="13336" name="文本框 4"/>
            <p:cNvSpPr txBox="1">
              <a:spLocks noChangeArrowheads="1"/>
            </p:cNvSpPr>
            <p:nvPr/>
          </p:nvSpPr>
          <p:spPr bwMode="auto">
            <a:xfrm rot="3900000">
              <a:off x="12531" y="6487"/>
              <a:ext cx="906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60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1"/>
      <p:bldP spid="8196" grpId="2"/>
      <p:bldP spid="8197" grpId="3"/>
      <p:bldP spid="8199" grpId="4"/>
      <p:bldP spid="8200" grpId="5"/>
      <p:bldP spid="8201" grpId="6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rrowheads="1"/>
          </p:cNvSpPr>
          <p:nvPr/>
        </p:nvSpPr>
        <p:spPr bwMode="auto">
          <a:xfrm>
            <a:off x="282575" y="11303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338" name="矩形 3"/>
          <p:cNvSpPr>
            <a:spLocks noChangeArrowheads="1"/>
          </p:cNvSpPr>
          <p:nvPr/>
        </p:nvSpPr>
        <p:spPr bwMode="auto">
          <a:xfrm>
            <a:off x="773906" y="405637"/>
            <a:ext cx="8424863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若设⊙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半径为</a:t>
            </a:r>
            <a:r>
              <a:rPr lang="en-US" altLang="zh-CN" sz="2400" err="1" smtClean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en-US" altLang="zh-CN" sz="2400" err="1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en-US" altLang="zh-CN" sz="240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n</a:t>
            </a:r>
            <a:r>
              <a:rPr lang="en-US" altLang="zh-CN" sz="240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°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的圆心角所对的弧长为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l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240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则 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4339" name="组合 4"/>
          <p:cNvGrpSpPr/>
          <p:nvPr/>
        </p:nvGrpSpPr>
        <p:grpSpPr>
          <a:xfrm>
            <a:off x="1295367" y="926142"/>
            <a:ext cx="3568700" cy="890587"/>
            <a:chOff x="0" y="0"/>
            <a:chExt cx="2016" cy="561"/>
          </a:xfrm>
        </p:grpSpPr>
        <p:sp>
          <p:nvSpPr>
            <p:cNvPr id="14340" name="矩形 5"/>
            <p:cNvSpPr>
              <a:spLocks noChangeArrowheads="1"/>
            </p:cNvSpPr>
            <p:nvPr/>
          </p:nvSpPr>
          <p:spPr bwMode="auto">
            <a:xfrm>
              <a:off x="0" y="96"/>
              <a:ext cx="20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</a:rPr>
                <a:t>l </a:t>
              </a:r>
            </a:p>
          </p:txBody>
        </p:sp>
        <p:graphicFrame>
          <p:nvGraphicFramePr>
            <p:cNvPr id="14341" name="对象 6"/>
            <p:cNvGraphicFramePr>
              <a:graphicFrameLocks noChangeAspect="1"/>
            </p:cNvGraphicFramePr>
            <p:nvPr/>
          </p:nvGraphicFramePr>
          <p:xfrm>
            <a:off x="144" y="0"/>
            <a:ext cx="672" cy="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公式" r:id="rId3" imgW="10668000" imgH="9448800" progId="Equation.3">
                    <p:embed/>
                  </p:oleObj>
                </mc:Choice>
                <mc:Fallback>
                  <p:oleObj name="公式" r:id="rId3" imgW="10668000" imgH="94488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44" y="0"/>
                          <a:ext cx="672" cy="56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2" name="矩形 18"/>
          <p:cNvSpPr>
            <a:spLocks noChangeArrowheads="1"/>
          </p:cNvSpPr>
          <p:nvPr/>
        </p:nvSpPr>
        <p:spPr bwMode="auto">
          <a:xfrm>
            <a:off x="861674" y="3444201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）在应用弧长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公式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进行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计算时，要注意公式中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n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的意义．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n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en-US" altLang="zh-CN" sz="2400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圆心角的倍数，它是不带单位的；</a:t>
            </a:r>
          </a:p>
        </p:txBody>
      </p:sp>
      <p:graphicFrame>
        <p:nvGraphicFramePr>
          <p:cNvPr id="14343" name="对象 19"/>
          <p:cNvGraphicFramePr>
            <a:graphicFrameLocks noChangeAspect="1"/>
          </p:cNvGraphicFramePr>
          <p:nvPr/>
        </p:nvGraphicFramePr>
        <p:xfrm>
          <a:off x="3857625" y="3432175"/>
          <a:ext cx="12001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12801600" imgH="9448800" progId="">
                  <p:embed/>
                </p:oleObj>
              </mc:Choice>
              <mc:Fallback>
                <p:oleObj name="Equation" r:id="rId5" imgW="12801600" imgH="94488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7625" y="3432175"/>
                        <a:ext cx="1200150" cy="758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文本框 20"/>
          <p:cNvSpPr txBox="1">
            <a:spLocks noChangeArrowheads="1"/>
          </p:cNvSpPr>
          <p:nvPr/>
        </p:nvSpPr>
        <p:spPr bwMode="auto">
          <a:xfrm>
            <a:off x="763118" y="4694281"/>
            <a:ext cx="8012112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）区分弧、弧的度数、弧长三概念．度数相等的弧，弧长不一定相等，弧长相等的弧也不一定是等孤，而只有在同圆或等圆中，才可能是等弧．</a:t>
            </a:r>
          </a:p>
        </p:txBody>
      </p:sp>
      <p:grpSp>
        <p:nvGrpSpPr>
          <p:cNvPr id="14345" name="组合 6"/>
          <p:cNvGrpSpPr/>
          <p:nvPr/>
        </p:nvGrpSpPr>
        <p:grpSpPr>
          <a:xfrm>
            <a:off x="3707904" y="1151636"/>
            <a:ext cx="1794510" cy="2206627"/>
            <a:chOff x="11095" y="5830"/>
            <a:chExt cx="2825" cy="3473"/>
          </a:xfrm>
        </p:grpSpPr>
        <p:sp>
          <p:nvSpPr>
            <p:cNvPr id="14346" name="任意多边形 7"/>
            <p:cNvSpPr>
              <a:spLocks noChangeArrowheads="1"/>
            </p:cNvSpPr>
            <p:nvPr/>
          </p:nvSpPr>
          <p:spPr bwMode="auto">
            <a:xfrm>
              <a:off x="11575" y="7203"/>
              <a:ext cx="1925" cy="1400"/>
            </a:xfrm>
            <a:custGeom>
              <a:avLst/>
              <a:gdLst>
                <a:gd name="T0" fmla="*/ 29479 w 29480"/>
                <a:gd name="T1" fmla="*/ 14548 h 21600"/>
                <a:gd name="T2" fmla="*/ 13513 w 29480"/>
                <a:gd name="T3" fmla="*/ 21599 h 21600"/>
                <a:gd name="T4" fmla="*/ -1 w 29480"/>
                <a:gd name="T5" fmla="*/ 16849 h 21600"/>
                <a:gd name="T6" fmla="*/ 0 w 29480"/>
                <a:gd name="T7" fmla="*/ 16850 h 21600"/>
                <a:gd name="T8" fmla="*/ -806 w 29480"/>
                <a:gd name="T9" fmla="*/ 19214 h 21600"/>
                <a:gd name="T10" fmla="*/ 29479 w 29480"/>
                <a:gd name="T11" fmla="*/ 1454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480" h="21600" fill="none">
                  <a:moveTo>
                    <a:pt x="29479" y="14548"/>
                  </a:moveTo>
                  <a:cubicBezTo>
                    <a:pt x="25528" y="18880"/>
                    <a:pt x="19838" y="21599"/>
                    <a:pt x="13513" y="21599"/>
                  </a:cubicBezTo>
                  <a:cubicBezTo>
                    <a:pt x="8398" y="21599"/>
                    <a:pt x="3698" y="19821"/>
                    <a:pt x="-1" y="16849"/>
                  </a:cubicBezTo>
                </a:path>
                <a:path w="29480" h="21600" stroke="0">
                  <a:moveTo>
                    <a:pt x="0" y="16850"/>
                  </a:moveTo>
                  <a:cubicBezTo>
                    <a:pt x="-28" y="17786"/>
                    <a:pt x="-330" y="18607"/>
                    <a:pt x="-806" y="19214"/>
                  </a:cubicBezTo>
                  <a:lnTo>
                    <a:pt x="29479" y="14548"/>
                  </a:lnTo>
                  <a:close/>
                </a:path>
              </a:pathLst>
            </a:custGeom>
            <a:noFill/>
            <a:ln w="0">
              <a:solidFill>
                <a:srgbClr val="01010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4347" name="组合 8"/>
            <p:cNvGrpSpPr/>
            <p:nvPr/>
          </p:nvGrpSpPr>
          <p:grpSpPr>
            <a:xfrm>
              <a:off x="11095" y="5830"/>
              <a:ext cx="2825" cy="3473"/>
              <a:chOff x="0" y="0"/>
              <a:chExt cx="1129" cy="1389"/>
            </a:xfrm>
          </p:grpSpPr>
          <p:sp>
            <p:nvSpPr>
              <p:cNvPr id="14348" name="任意多边形 9"/>
              <p:cNvSpPr>
                <a:spLocks noChangeArrowheads="1"/>
              </p:cNvSpPr>
              <p:nvPr/>
            </p:nvSpPr>
            <p:spPr bwMode="auto">
              <a:xfrm>
                <a:off x="202" y="549"/>
                <a:ext cx="770" cy="560"/>
              </a:xfrm>
              <a:custGeom>
                <a:avLst/>
                <a:gdLst>
                  <a:gd name="T0" fmla="*/ 29479 w 29480"/>
                  <a:gd name="T1" fmla="*/ 14548 h 21600"/>
                  <a:gd name="T2" fmla="*/ 13513 w 29480"/>
                  <a:gd name="T3" fmla="*/ 21599 h 21600"/>
                  <a:gd name="T4" fmla="*/ -1 w 29480"/>
                  <a:gd name="T5" fmla="*/ 16849 h 21600"/>
                  <a:gd name="T6" fmla="*/ 0 w 29480"/>
                  <a:gd name="T7" fmla="*/ 16850 h 21600"/>
                  <a:gd name="T8" fmla="*/ -806 w 29480"/>
                  <a:gd name="T9" fmla="*/ 19214 h 21600"/>
                  <a:gd name="T10" fmla="*/ 29479 w 29480"/>
                  <a:gd name="T11" fmla="*/ 1454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480" h="21600" fill="none">
                    <a:moveTo>
                      <a:pt x="29479" y="14548"/>
                    </a:moveTo>
                    <a:cubicBezTo>
                      <a:pt x="25528" y="18880"/>
                      <a:pt x="19838" y="21599"/>
                      <a:pt x="13513" y="21599"/>
                    </a:cubicBezTo>
                    <a:cubicBezTo>
                      <a:pt x="8398" y="21599"/>
                      <a:pt x="3698" y="19821"/>
                      <a:pt x="-1" y="16849"/>
                    </a:cubicBezTo>
                  </a:path>
                  <a:path w="29480" h="21600" stroke="0">
                    <a:moveTo>
                      <a:pt x="0" y="16850"/>
                    </a:moveTo>
                    <a:cubicBezTo>
                      <a:pt x="-28" y="17786"/>
                      <a:pt x="-330" y="18607"/>
                      <a:pt x="-806" y="19214"/>
                    </a:cubicBezTo>
                    <a:lnTo>
                      <a:pt x="29479" y="14548"/>
                    </a:lnTo>
                    <a:close/>
                  </a:path>
                </a:pathLst>
              </a:custGeom>
              <a:solidFill>
                <a:srgbClr val="A1A1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14349" name="组合 10"/>
              <p:cNvGrpSpPr/>
              <p:nvPr/>
            </p:nvGrpSpPr>
            <p:grpSpPr>
              <a:xfrm>
                <a:off x="0" y="0"/>
                <a:ext cx="1129" cy="1389"/>
                <a:chOff x="0" y="0"/>
                <a:chExt cx="1129" cy="1389"/>
              </a:xfrm>
            </p:grpSpPr>
            <p:sp>
              <p:nvSpPr>
                <p:cNvPr id="14350" name="矩形 11"/>
                <p:cNvSpPr>
                  <a:spLocks noChangeArrowheads="1"/>
                </p:cNvSpPr>
                <p:nvPr/>
              </p:nvSpPr>
              <p:spPr bwMode="auto">
                <a:xfrm>
                  <a:off x="539" y="1157"/>
                  <a:ext cx="97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l</a:t>
                  </a:r>
                </a:p>
              </p:txBody>
            </p:sp>
            <p:sp>
              <p:nvSpPr>
                <p:cNvPr id="14351" name="椭圆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29" cy="1119"/>
                </a:xfrm>
                <a:prstGeom prst="ellipse">
                  <a:avLst/>
                </a:prstGeom>
                <a:noFill/>
                <a:ln w="0">
                  <a:solidFill>
                    <a:srgbClr val="01010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14352" name="矩形 13"/>
                <p:cNvSpPr>
                  <a:spLocks noChangeArrowheads="1"/>
                </p:cNvSpPr>
                <p:nvPr/>
              </p:nvSpPr>
              <p:spPr bwMode="auto">
                <a:xfrm>
                  <a:off x="113" y="983"/>
                  <a:ext cx="97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14353" name="矩形 14"/>
                <p:cNvSpPr>
                  <a:spLocks noChangeArrowheads="1"/>
                </p:cNvSpPr>
                <p:nvPr/>
              </p:nvSpPr>
              <p:spPr bwMode="auto">
                <a:xfrm>
                  <a:off x="991" y="945"/>
                  <a:ext cx="97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B</a:t>
                  </a:r>
                </a:p>
              </p:txBody>
            </p:sp>
            <p:sp>
              <p:nvSpPr>
                <p:cNvPr id="14354" name="矩形 15"/>
                <p:cNvSpPr>
                  <a:spLocks noChangeArrowheads="1"/>
                </p:cNvSpPr>
                <p:nvPr/>
              </p:nvSpPr>
              <p:spPr bwMode="auto">
                <a:xfrm>
                  <a:off x="538" y="347"/>
                  <a:ext cx="97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>
                      <a:latin typeface="楷体" panose="02010609060101010101" pitchFamily="49" charset="-122"/>
                      <a:ea typeface="楷体" panose="02010609060101010101" pitchFamily="49" charset="-122"/>
                      <a:sym typeface="Arial" panose="020B0604020202020204" pitchFamily="34" charset="0"/>
                    </a:rPr>
                    <a:t>O</a:t>
                  </a:r>
                </a:p>
              </p:txBody>
            </p:sp>
            <p:sp>
              <p:nvSpPr>
                <p:cNvPr id="14355" name="矩形 16"/>
                <p:cNvSpPr>
                  <a:spLocks noChangeArrowheads="1"/>
                </p:cNvSpPr>
                <p:nvPr/>
              </p:nvSpPr>
              <p:spPr bwMode="auto">
                <a:xfrm>
                  <a:off x="514" y="697"/>
                  <a:ext cx="290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4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n°</a:t>
                  </a:r>
                </a:p>
              </p:txBody>
            </p:sp>
          </p:grpSp>
        </p:grpSp>
        <p:cxnSp>
          <p:nvCxnSpPr>
            <p:cNvPr id="2" name="直接连接符 1"/>
            <p:cNvCxnSpPr>
              <a:stCxn id="14351" idx="5"/>
              <a:endCxn id="14358" idx="1"/>
            </p:cNvCxnSpPr>
            <p:nvPr/>
          </p:nvCxnSpPr>
          <p:spPr>
            <a:xfrm flipH="1" flipV="1">
              <a:off x="12542" y="7284"/>
              <a:ext cx="965" cy="934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>
              <a:stCxn id="14351" idx="5"/>
              <a:endCxn id="14358" idx="1"/>
            </p:cNvCxnSpPr>
            <p:nvPr/>
          </p:nvCxnSpPr>
          <p:spPr>
            <a:xfrm flipV="1">
              <a:off x="11507" y="7284"/>
              <a:ext cx="1035" cy="1027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8" name="文本框 3"/>
            <p:cNvSpPr txBox="1">
              <a:spLocks noChangeArrowheads="1"/>
            </p:cNvSpPr>
            <p:nvPr/>
          </p:nvSpPr>
          <p:spPr bwMode="auto">
            <a:xfrm rot="4740000">
              <a:off x="12294" y="7222"/>
              <a:ext cx="60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</a:p>
          </p:txBody>
        </p:sp>
        <p:sp>
          <p:nvSpPr>
            <p:cNvPr id="14359" name="文本框 4"/>
            <p:cNvSpPr txBox="1">
              <a:spLocks noChangeArrowheads="1"/>
            </p:cNvSpPr>
            <p:nvPr/>
          </p:nvSpPr>
          <p:spPr bwMode="auto">
            <a:xfrm rot="3900000">
              <a:off x="12531" y="6487"/>
              <a:ext cx="906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60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6147"/>
          <p:cNvGrpSpPr/>
          <p:nvPr/>
        </p:nvGrpSpPr>
        <p:grpSpPr>
          <a:xfrm>
            <a:off x="262487" y="262161"/>
            <a:ext cx="2459062" cy="806450"/>
            <a:chOff x="0" y="0"/>
            <a:chExt cx="3996" cy="1269"/>
          </a:xfrm>
        </p:grpSpPr>
        <p:sp>
          <p:nvSpPr>
            <p:cNvPr id="1536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36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36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400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36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119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dirty="0">
                  <a:solidFill>
                    <a:srgbClr val="006666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宋体" panose="02010600030101010101" pitchFamily="2" charset="-122"/>
                </a:rPr>
                <a:t>扇形的面积</a:t>
              </a:r>
            </a:p>
          </p:txBody>
        </p:sp>
        <p:sp>
          <p:nvSpPr>
            <p:cNvPr id="1536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accent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二</a:t>
              </a:r>
            </a:p>
          </p:txBody>
        </p:sp>
      </p:grpSp>
      <p:sp>
        <p:nvSpPr>
          <p:cNvPr id="10248" name="矩形 1"/>
          <p:cNvSpPr>
            <a:spLocks noChangeArrowheads="1"/>
          </p:cNvSpPr>
          <p:nvPr/>
        </p:nvSpPr>
        <p:spPr bwMode="auto">
          <a:xfrm>
            <a:off x="619674" y="1052736"/>
            <a:ext cx="827280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已知⊙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半径为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R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，如何求圆心角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n°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扇形的面积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? </a:t>
            </a:r>
          </a:p>
        </p:txBody>
      </p:sp>
      <p:sp>
        <p:nvSpPr>
          <p:cNvPr id="10249" name="文本框 2"/>
          <p:cNvSpPr txBox="1">
            <a:spLocks noChangeArrowheads="1"/>
          </p:cNvSpPr>
          <p:nvPr/>
        </p:nvSpPr>
        <p:spPr bwMode="auto">
          <a:xfrm>
            <a:off x="692699" y="1700436"/>
            <a:ext cx="273298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研究问题的步骤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10250" name="矩形 3"/>
          <p:cNvSpPr>
            <a:spLocks noChangeArrowheads="1"/>
          </p:cNvSpPr>
          <p:nvPr/>
        </p:nvSpPr>
        <p:spPr bwMode="auto">
          <a:xfrm>
            <a:off x="621262" y="2421161"/>
            <a:ext cx="576141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）半径为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R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面积是多少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? </a:t>
            </a:r>
          </a:p>
        </p:txBody>
      </p:sp>
      <p:sp>
        <p:nvSpPr>
          <p:cNvPr id="10251" name="矩形 4"/>
          <p:cNvSpPr>
            <a:spLocks noChangeArrowheads="1"/>
          </p:cNvSpPr>
          <p:nvPr/>
        </p:nvSpPr>
        <p:spPr bwMode="auto">
          <a:xfrm>
            <a:off x="5156749" y="2348136"/>
            <a:ext cx="22897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S=πR</a:t>
            </a:r>
            <a:r>
              <a:rPr lang="en-US" altLang="zh-CN" sz="24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10252" name="矩形 5"/>
          <p:cNvSpPr>
            <a:spLocks noChangeArrowheads="1"/>
          </p:cNvSpPr>
          <p:nvPr/>
        </p:nvSpPr>
        <p:spPr bwMode="auto">
          <a:xfrm>
            <a:off x="621262" y="3068861"/>
            <a:ext cx="635233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）圆心角为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的扇形的面积是多少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? </a:t>
            </a:r>
          </a:p>
        </p:txBody>
      </p:sp>
      <p:sp>
        <p:nvSpPr>
          <p:cNvPr id="10253" name="矩形 7"/>
          <p:cNvSpPr>
            <a:spLocks noChangeArrowheads="1"/>
          </p:cNvSpPr>
          <p:nvPr/>
        </p:nvSpPr>
        <p:spPr bwMode="auto">
          <a:xfrm>
            <a:off x="621262" y="3789586"/>
            <a:ext cx="7977349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）圆心角为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的扇形的面积是圆心角为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的扇形的面积的多少倍？ </a:t>
            </a:r>
          </a:p>
        </p:txBody>
      </p:sp>
      <p:sp>
        <p:nvSpPr>
          <p:cNvPr id="10254" name="矩形 8"/>
          <p:cNvSpPr>
            <a:spLocks noChangeArrowheads="1"/>
          </p:cNvSpPr>
          <p:nvPr/>
        </p:nvSpPr>
        <p:spPr bwMode="auto">
          <a:xfrm>
            <a:off x="2635078" y="4508724"/>
            <a:ext cx="110796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n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 </a:t>
            </a:r>
          </a:p>
        </p:txBody>
      </p:sp>
      <p:sp>
        <p:nvSpPr>
          <p:cNvPr id="10255" name="文本框 9"/>
          <p:cNvSpPr txBox="1">
            <a:spLocks noChangeArrowheads="1"/>
          </p:cNvSpPr>
          <p:nvPr/>
        </p:nvSpPr>
        <p:spPr bwMode="auto">
          <a:xfrm>
            <a:off x="476799" y="5229449"/>
            <a:ext cx="7017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）圆心角为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的扇形的面积是多少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? </a:t>
            </a:r>
          </a:p>
        </p:txBody>
      </p:sp>
      <p:graphicFrame>
        <p:nvGraphicFramePr>
          <p:cNvPr id="10256" name="对象 11"/>
          <p:cNvGraphicFramePr>
            <a:graphicFrameLocks noChangeAspect="1"/>
          </p:cNvGraphicFramePr>
          <p:nvPr/>
        </p:nvGraphicFramePr>
        <p:xfrm>
          <a:off x="6274736" y="2846608"/>
          <a:ext cx="69401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4" imgW="7924800" imgH="10058400" progId="">
                  <p:embed/>
                </p:oleObj>
              </mc:Choice>
              <mc:Fallback>
                <p:oleObj r:id="rId4" imgW="7924800" imgH="100584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74736" y="2846608"/>
                        <a:ext cx="694018" cy="9112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对象 13"/>
          <p:cNvGraphicFramePr>
            <a:graphicFrameLocks noChangeAspect="1"/>
          </p:cNvGraphicFramePr>
          <p:nvPr/>
        </p:nvGraphicFramePr>
        <p:xfrm>
          <a:off x="5936212" y="4942111"/>
          <a:ext cx="854056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6" imgW="9753600" imgH="10058400" progId="">
                  <p:embed/>
                </p:oleObj>
              </mc:Choice>
              <mc:Fallback>
                <p:oleObj r:id="rId6" imgW="9753600" imgH="100584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36212" y="4942111"/>
                        <a:ext cx="854056" cy="9096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1"/>
      <p:bldP spid="10250" grpId="2"/>
      <p:bldP spid="10251" grpId="3"/>
      <p:bldP spid="10252" grpId="4"/>
      <p:bldP spid="10253" grpId="5"/>
      <p:bldP spid="10254" grpId="6"/>
      <p:bldP spid="10255" grpId="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矩形 3"/>
          <p:cNvSpPr>
            <a:spLocks noChangeArrowheads="1"/>
          </p:cNvSpPr>
          <p:nvPr/>
        </p:nvSpPr>
        <p:spPr bwMode="auto">
          <a:xfrm>
            <a:off x="971550" y="909638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扇形面积公式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</a:p>
        </p:txBody>
      </p:sp>
      <p:sp>
        <p:nvSpPr>
          <p:cNvPr id="16387" name="矩形 4"/>
          <p:cNvSpPr>
            <a:spLocks noChangeArrowheads="1"/>
          </p:cNvSpPr>
          <p:nvPr/>
        </p:nvSpPr>
        <p:spPr bwMode="auto">
          <a:xfrm>
            <a:off x="958850" y="1339850"/>
            <a:ext cx="69975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若设⊙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半径为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，圆心角为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n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的扇形的面积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S</a:t>
            </a:r>
            <a:r>
              <a:rPr lang="zh-CN" altLang="en-US" sz="2400" baseline="-30000" dirty="0">
                <a:latin typeface="楷体" panose="02010609060101010101" pitchFamily="49" charset="-122"/>
                <a:ea typeface="楷体" panose="02010609060101010101" pitchFamily="49" charset="-122"/>
              </a:rPr>
              <a:t>扇形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  <a:p>
            <a:pPr algn="just"/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则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S</a:t>
            </a:r>
            <a:r>
              <a:rPr lang="zh-CN" altLang="en-US" sz="2400" baseline="-30000" dirty="0">
                <a:latin typeface="楷体" panose="02010609060101010101" pitchFamily="49" charset="-122"/>
                <a:ea typeface="楷体" panose="02010609060101010101" pitchFamily="49" charset="-122"/>
              </a:rPr>
              <a:t>扇形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      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6388" name="对象 5"/>
          <p:cNvGraphicFramePr>
            <a:graphicFrameLocks noChangeAspect="1"/>
          </p:cNvGraphicFramePr>
          <p:nvPr/>
        </p:nvGraphicFramePr>
        <p:xfrm>
          <a:off x="2139950" y="1847850"/>
          <a:ext cx="88106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9753600" imgH="10058400" progId="">
                  <p:embed/>
                </p:oleObj>
              </mc:Choice>
              <mc:Fallback>
                <p:oleObj r:id="rId3" imgW="9753600" imgH="100584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9950" y="1847850"/>
                        <a:ext cx="881063" cy="909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文本框 6"/>
          <p:cNvSpPr txBox="1">
            <a:spLocks noChangeArrowheads="1"/>
          </p:cNvSpPr>
          <p:nvPr/>
        </p:nvSpPr>
        <p:spPr bwMode="auto">
          <a:xfrm>
            <a:off x="539750" y="3141663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注意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16390" name="矩形 7"/>
          <p:cNvSpPr>
            <a:spLocks noChangeArrowheads="1"/>
          </p:cNvSpPr>
          <p:nvPr/>
        </p:nvSpPr>
        <p:spPr bwMode="auto">
          <a:xfrm>
            <a:off x="469900" y="3765550"/>
            <a:ext cx="8315325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6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）在应用扇形的面积公式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S</a:t>
            </a:r>
            <a:r>
              <a:rPr lang="zh-CN" altLang="en-US" sz="2400" baseline="-30000" dirty="0">
                <a:latin typeface="楷体" panose="02010609060101010101" pitchFamily="49" charset="-122"/>
                <a:ea typeface="楷体" panose="02010609060101010101" pitchFamily="49" charset="-122"/>
              </a:rPr>
              <a:t>扇形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    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进行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计算时，要注意公式中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n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的意义．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n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圆心角的倍数，它是不带单位的；</a:t>
            </a:r>
          </a:p>
          <a:p>
            <a:pPr eaLnBrk="0" hangingPunct="0"/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6391" name="对象 8"/>
          <p:cNvGraphicFramePr>
            <a:graphicFrameLocks noChangeAspect="1"/>
          </p:cNvGraphicFramePr>
          <p:nvPr/>
        </p:nvGraphicFramePr>
        <p:xfrm>
          <a:off x="5092700" y="3646488"/>
          <a:ext cx="8064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5" imgW="9753600" imgH="10058400" progId="">
                  <p:embed/>
                </p:oleObj>
              </mc:Choice>
              <mc:Fallback>
                <p:oleObj r:id="rId5" imgW="9753600" imgH="100584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92700" y="3646488"/>
                        <a:ext cx="806450" cy="835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文本框 9"/>
          <p:cNvSpPr txBox="1">
            <a:spLocks noChangeArrowheads="1"/>
          </p:cNvSpPr>
          <p:nvPr/>
        </p:nvSpPr>
        <p:spPr bwMode="auto">
          <a:xfrm>
            <a:off x="533400" y="52705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）公式可以理解记忆（即按照上面推导过程记忆）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.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6390" grpId="1"/>
      <p:bldP spid="1127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矩形 2"/>
          <p:cNvSpPr>
            <a:spLocks noChangeArrowheads="1"/>
          </p:cNvSpPr>
          <p:nvPr/>
        </p:nvSpPr>
        <p:spPr bwMode="auto">
          <a:xfrm>
            <a:off x="816910" y="692696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问题：扇形的面积公式与弧长公式有联系吗？ </a:t>
            </a:r>
          </a:p>
        </p:txBody>
      </p:sp>
      <p:sp>
        <p:nvSpPr>
          <p:cNvPr id="12292" name="矩形 3"/>
          <p:cNvSpPr>
            <a:spLocks noChangeArrowheads="1"/>
          </p:cNvSpPr>
          <p:nvPr/>
        </p:nvSpPr>
        <p:spPr bwMode="auto">
          <a:xfrm>
            <a:off x="743885" y="5591721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想一想：扇形的面积公式与什么公式类似？ </a:t>
            </a:r>
          </a:p>
        </p:txBody>
      </p:sp>
      <p:sp>
        <p:nvSpPr>
          <p:cNvPr id="12293" name="文本框 4"/>
          <p:cNvSpPr txBox="1">
            <a:spLocks noChangeArrowheads="1"/>
          </p:cNvSpPr>
          <p:nvPr/>
        </p:nvSpPr>
        <p:spPr bwMode="auto">
          <a:xfrm>
            <a:off x="888348" y="1343571"/>
            <a:ext cx="8243887" cy="9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如果扇形的半径为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R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的圆中，圆心角为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n</a:t>
            </a:r>
            <a:r>
              <a:rPr lang="en-US" altLang="zh-CN" sz="2400" baseline="30000"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，那么扇形面积的计算公式为：</a:t>
            </a:r>
          </a:p>
        </p:txBody>
      </p:sp>
      <p:graphicFrame>
        <p:nvGraphicFramePr>
          <p:cNvPr id="12294" name="对象 5"/>
          <p:cNvGraphicFramePr>
            <a:graphicFrameLocks noChangeAspect="1"/>
          </p:cNvGraphicFramePr>
          <p:nvPr/>
        </p:nvGraphicFramePr>
        <p:xfrm>
          <a:off x="2256773" y="2207171"/>
          <a:ext cx="28797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3" imgW="23774400" imgH="9448800" progId="Equation.3">
                  <p:embed/>
                </p:oleObj>
              </mc:Choice>
              <mc:Fallback>
                <p:oleObj r:id="rId3" imgW="23774400" imgH="944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6773" y="2207171"/>
                        <a:ext cx="2879725" cy="987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文本框 6"/>
          <p:cNvSpPr txBox="1">
            <a:spLocks noChangeArrowheads="1"/>
          </p:cNvSpPr>
          <p:nvPr/>
        </p:nvSpPr>
        <p:spPr bwMode="auto">
          <a:xfrm>
            <a:off x="886760" y="3431133"/>
            <a:ext cx="489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扇形面积的弧长与扇形面积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graphicFrame>
        <p:nvGraphicFramePr>
          <p:cNvPr id="12296" name="对象 7"/>
          <p:cNvGraphicFramePr>
            <a:graphicFrameLocks noChangeAspect="1"/>
          </p:cNvGraphicFramePr>
          <p:nvPr/>
        </p:nvGraphicFramePr>
        <p:xfrm>
          <a:off x="2328210" y="4151858"/>
          <a:ext cx="25368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5" imgW="17983200" imgH="9448800" progId="Equation.3">
                  <p:embed/>
                </p:oleObj>
              </mc:Choice>
              <mc:Fallback>
                <p:oleObj r:id="rId5" imgW="17983200" imgH="944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28210" y="4151858"/>
                        <a:ext cx="2536825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1"/>
      <p:bldP spid="12293" grpId="2"/>
      <p:bldP spid="12295" grpId="3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925</Words>
  <Application>Microsoft Office PowerPoint</Application>
  <PresentationFormat>全屏显示(4:3)</PresentationFormat>
  <Paragraphs>116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 Unicode MS</vt:lpstr>
      <vt:lpstr>黑体</vt:lpstr>
      <vt:lpstr>楷体</vt:lpstr>
      <vt:lpstr>宋体</vt:lpstr>
      <vt:lpstr>微软雅黑</vt:lpstr>
      <vt:lpstr>Arial</vt:lpstr>
      <vt:lpstr>Calibri</vt:lpstr>
      <vt:lpstr>Calibri Light</vt:lpstr>
      <vt:lpstr>WWW.2PPT.COM
</vt:lpstr>
      <vt:lpstr>公式</vt:lpstr>
      <vt:lpstr>Equation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2020-11-13T07:35:00Z</cp:lastPrinted>
  <dcterms:created xsi:type="dcterms:W3CDTF">2020-11-13T07:35:00Z</dcterms:created>
  <dcterms:modified xsi:type="dcterms:W3CDTF">2023-01-16T16:59:34Z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F64D2654E2C741DDB7F84D3B22447671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