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8" r:id="rId4"/>
    <p:sldId id="260" r:id="rId5"/>
    <p:sldId id="274" r:id="rId6"/>
    <p:sldId id="259" r:id="rId7"/>
    <p:sldId id="270" r:id="rId8"/>
    <p:sldId id="273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00"/>
    <a:srgbClr val="6600CC"/>
    <a:srgbClr val="FFFFFF"/>
    <a:srgbClr val="CC00CC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D29B4-7F33-4352-92F5-287702A983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66255-6052-460D-8FC8-C10F980137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66255-6052-460D-8FC8-C10F9801378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066800" y="720328"/>
            <a:ext cx="38314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/>
              <a:t>Unit2  Lesson3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180975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kern="10" dirty="0" smtClean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anose="02040502050405020303"/>
              </a:rPr>
              <a:t>What's your hobby?</a:t>
            </a:r>
            <a:endParaRPr lang="zh-CN" altLang="en-US" sz="48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Georgia" panose="02040502050405020303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2481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85800" y="590550"/>
            <a:ext cx="4200189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CC00FF"/>
                </a:solidFill>
              </a:rPr>
              <a:t>小记者采访</a:t>
            </a:r>
          </a:p>
          <a:p>
            <a:pPr eaLnBrk="1" hangingPunct="1"/>
            <a:endParaRPr lang="zh-CN" altLang="en-US" sz="3600" b="1" dirty="0">
              <a:solidFill>
                <a:srgbClr val="CC00FF"/>
              </a:solidFill>
            </a:endParaRPr>
          </a:p>
          <a:p>
            <a:pPr eaLnBrk="1" hangingPunct="1"/>
            <a:r>
              <a:rPr lang="en-US" altLang="zh-CN" sz="3600" b="1" dirty="0"/>
              <a:t>It’s time for</a:t>
            </a:r>
          </a:p>
          <a:p>
            <a:pPr eaLnBrk="1" hangingPunct="1"/>
            <a:r>
              <a:rPr lang="en-US" altLang="zh-CN" sz="3600" b="1" dirty="0"/>
              <a:t>     little reporter</a:t>
            </a:r>
            <a:r>
              <a:rPr lang="zh-CN" altLang="en-US" sz="3600" b="1" dirty="0"/>
              <a:t>！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62000" y="361950"/>
            <a:ext cx="7592143" cy="3046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48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ademy Engraved LET" pitchFamily="2" charset="0"/>
              </a:rPr>
              <a:t>Summary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4000" b="1" dirty="0" smtClean="0">
                <a:solidFill>
                  <a:srgbClr val="CC00CC"/>
                </a:solidFill>
                <a:latin typeface="Arial" panose="020B0604020202020204" pitchFamily="34" charset="0"/>
              </a:rPr>
              <a:t>What </a:t>
            </a:r>
            <a:r>
              <a:rPr lang="en-US" altLang="zh-CN" sz="4000" b="1" dirty="0">
                <a:solidFill>
                  <a:srgbClr val="CC00CC"/>
                </a:solidFill>
                <a:latin typeface="Arial" panose="020B0604020202020204" pitchFamily="34" charset="0"/>
              </a:rPr>
              <a:t>have you learned today?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CC00CC"/>
                </a:solidFill>
                <a:latin typeface="Arial" panose="020B0604020202020204" pitchFamily="34" charset="0"/>
              </a:rPr>
              <a:t>(</a:t>
            </a:r>
            <a:r>
              <a:rPr lang="zh-CN" altLang="en-US" sz="2800" b="1" dirty="0">
                <a:solidFill>
                  <a:srgbClr val="CC00CC"/>
                </a:solidFill>
                <a:latin typeface="Arial" panose="020B0604020202020204" pitchFamily="34" charset="0"/>
              </a:rPr>
              <a:t>今天你学到了什么知识？</a:t>
            </a:r>
            <a:r>
              <a:rPr lang="en-US" altLang="zh-CN" sz="2800" b="1" dirty="0">
                <a:solidFill>
                  <a:srgbClr val="CC00CC"/>
                </a:solidFill>
                <a:latin typeface="Arial" panose="020B0604020202020204" pitchFamily="34" charset="0"/>
              </a:rPr>
              <a:t>)</a:t>
            </a:r>
          </a:p>
          <a:p>
            <a:pPr algn="ctr">
              <a:spcBef>
                <a:spcPct val="50000"/>
              </a:spcBef>
              <a:defRPr/>
            </a:pPr>
            <a:endParaRPr lang="en-US" altLang="zh-CN" sz="2800" dirty="0">
              <a:solidFill>
                <a:srgbClr val="CC00CC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62000" y="2800350"/>
            <a:ext cx="4106381" cy="221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/>
              <a:t>What’s your hobby?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/>
              <a:t>My hobby is……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/>
              <a:t>I like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3401" y="400051"/>
            <a:ext cx="30348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CC00FF"/>
                </a:solidFill>
              </a:rPr>
              <a:t>Let ‘s chant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828801" y="1143000"/>
            <a:ext cx="7537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     </a:t>
            </a:r>
            <a:endParaRPr lang="en-US" altLang="zh-CN" sz="3600" b="1">
              <a:solidFill>
                <a:srgbClr val="0000FF"/>
              </a:solidFill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052934" y="1504950"/>
            <a:ext cx="503054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FF"/>
                </a:solidFill>
              </a:rPr>
              <a:t>Singing ,</a:t>
            </a:r>
            <a:r>
              <a:rPr lang="en-US" altLang="zh-CN" sz="2400" b="1" dirty="0" err="1">
                <a:solidFill>
                  <a:srgbClr val="0000FF"/>
                </a:solidFill>
              </a:rPr>
              <a:t>singing,I</a:t>
            </a:r>
            <a:r>
              <a:rPr lang="en-US" altLang="zh-CN" sz="2400" b="1" dirty="0">
                <a:solidFill>
                  <a:srgbClr val="0000FF"/>
                </a:solidFill>
              </a:rPr>
              <a:t> like singing.</a:t>
            </a:r>
          </a:p>
          <a:p>
            <a:pPr eaLnBrk="1" hangingPunct="1"/>
            <a:endParaRPr lang="en-US" altLang="zh-CN" sz="24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400" b="1" dirty="0" err="1">
                <a:solidFill>
                  <a:srgbClr val="0000FF"/>
                </a:solidFill>
              </a:rPr>
              <a:t>Dancing,dancing.I</a:t>
            </a:r>
            <a:r>
              <a:rPr lang="en-US" altLang="zh-CN" sz="2400" b="1" dirty="0">
                <a:solidFill>
                  <a:srgbClr val="0000FF"/>
                </a:solidFill>
              </a:rPr>
              <a:t> like dancing.</a:t>
            </a:r>
          </a:p>
          <a:p>
            <a:pPr eaLnBrk="1" hangingPunct="1"/>
            <a:endParaRPr lang="en-US" altLang="zh-CN" sz="24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400" b="1" dirty="0" err="1">
                <a:solidFill>
                  <a:srgbClr val="0000FF"/>
                </a:solidFill>
              </a:rPr>
              <a:t>Reading,reading,I</a:t>
            </a:r>
            <a:r>
              <a:rPr lang="en-US" altLang="zh-CN" sz="2400" b="1" dirty="0">
                <a:solidFill>
                  <a:srgbClr val="0000FF"/>
                </a:solidFill>
              </a:rPr>
              <a:t> like reading.</a:t>
            </a:r>
          </a:p>
          <a:p>
            <a:pPr eaLnBrk="1" hangingPunct="1"/>
            <a:endParaRPr lang="en-US" altLang="zh-CN" sz="24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400" b="1" dirty="0" err="1">
                <a:solidFill>
                  <a:srgbClr val="0000FF"/>
                </a:solidFill>
              </a:rPr>
              <a:t>Skipping,skipping,I</a:t>
            </a:r>
            <a:r>
              <a:rPr lang="en-US" altLang="zh-CN" sz="2400" b="1" dirty="0">
                <a:solidFill>
                  <a:srgbClr val="0000FF"/>
                </a:solidFill>
              </a:rPr>
              <a:t> like skipping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.</a:t>
            </a:r>
            <a:endParaRPr lang="en-US" altLang="zh-CN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" y="285750"/>
            <a:ext cx="694453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 smtClean="0">
                <a:solidFill>
                  <a:srgbClr val="0000FF"/>
                </a:solidFill>
              </a:rPr>
              <a:t>  Question </a:t>
            </a:r>
            <a:r>
              <a:rPr lang="en-US" altLang="zh-CN" sz="3600" b="1" dirty="0">
                <a:solidFill>
                  <a:srgbClr val="0000FF"/>
                </a:solidFill>
              </a:rPr>
              <a:t>1:</a:t>
            </a:r>
            <a:r>
              <a:rPr lang="en-US" altLang="zh-CN" sz="4000" b="1" dirty="0"/>
              <a:t> </a:t>
            </a:r>
          </a:p>
          <a:p>
            <a:pPr eaLnBrk="1" hangingPunct="1"/>
            <a:r>
              <a:rPr lang="en-US" altLang="zh-CN" sz="4400" b="1" dirty="0" smtClean="0">
                <a:latin typeface="Comic Sans MS" panose="030F0702030302020204" pitchFamily="66" charset="0"/>
                <a:ea typeface="楷体_GB2312" pitchFamily="49" charset="-122"/>
              </a:rPr>
              <a:t>  Who </a:t>
            </a:r>
            <a:r>
              <a:rPr lang="en-US" altLang="zh-CN" sz="4400" b="1" dirty="0">
                <a:latin typeface="Comic Sans MS" panose="030F0702030302020204" pitchFamily="66" charset="0"/>
                <a:ea typeface="楷体_GB2312" pitchFamily="49" charset="-122"/>
              </a:rPr>
              <a:t>are they visiting?</a:t>
            </a:r>
          </a:p>
          <a:p>
            <a:pPr eaLnBrk="1" hangingPunct="1"/>
            <a:r>
              <a:rPr lang="en-US" altLang="zh-CN" sz="3200" b="1" dirty="0">
                <a:latin typeface="Comic Sans MS" panose="030F0702030302020204" pitchFamily="66" charset="0"/>
                <a:ea typeface="楷体_GB2312" pitchFamily="49" charset="-122"/>
              </a:rPr>
              <a:t>             </a:t>
            </a:r>
            <a:r>
              <a:rPr lang="zh-CN" altLang="en-US" sz="3200" b="1" dirty="0">
                <a:latin typeface="Comic Sans MS" panose="030F0702030302020204" pitchFamily="66" charset="0"/>
                <a:ea typeface="楷体_GB2312" pitchFamily="49" charset="-122"/>
              </a:rPr>
              <a:t>（他们在拜访谁？）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676400" y="3028950"/>
            <a:ext cx="18004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grandpa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648200" y="3028950"/>
            <a:ext cx="19159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grandma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2514600" y="3754042"/>
            <a:ext cx="18473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3200" b="1"/>
          </a:p>
          <a:p>
            <a:pPr eaLnBrk="1" hangingPunct="1"/>
            <a:endParaRPr lang="en-US" altLang="zh-CN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981201" y="4229100"/>
            <a:ext cx="12538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uncle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105401" y="4229100"/>
            <a:ext cx="10486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aunt</a:t>
            </a:r>
          </a:p>
        </p:txBody>
      </p:sp>
      <p:pic>
        <p:nvPicPr>
          <p:cNvPr id="6162" name="Picture 18" descr="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1219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19" descr="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2228850"/>
            <a:ext cx="12779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0" descr="0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81201" y="3429000"/>
            <a:ext cx="1217613" cy="93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1" descr="000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29200" y="3429000"/>
            <a:ext cx="1276350" cy="91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/>
      <p:bldP spid="6160" grpId="0"/>
      <p:bldP spid="6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825500" y="3371850"/>
            <a:ext cx="12538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uncle</a:t>
            </a:r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990601" y="4114800"/>
            <a:ext cx="10486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aunt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3657601" y="2686050"/>
            <a:ext cx="50161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My hobby is doing </a:t>
            </a:r>
            <a:r>
              <a:rPr lang="en-US" altLang="zh-CN" sz="2800" b="1" dirty="0" err="1"/>
              <a:t>taijiquan</a:t>
            </a:r>
            <a:r>
              <a:rPr lang="en-US" altLang="zh-CN" sz="2800" b="1" dirty="0"/>
              <a:t>.</a:t>
            </a:r>
          </a:p>
        </p:txBody>
      </p:sp>
      <p:sp>
        <p:nvSpPr>
          <p:cNvPr id="5127" name="Text Box 1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943100"/>
            <a:ext cx="47387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My hobby is paper cutting.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3733800" y="4229100"/>
            <a:ext cx="3759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My hobby is reading.</a:t>
            </a: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3810000" y="3486150"/>
            <a:ext cx="2560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I like cooking.</a:t>
            </a: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257176" y="0"/>
            <a:ext cx="80233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  <a:latin typeface="Book Antiqua" panose="02040602050305030304" pitchFamily="18" charset="0"/>
                <a:ea typeface="仿宋_GB2312" pitchFamily="49" charset="-122"/>
              </a:rPr>
              <a:t>Question 2:</a:t>
            </a:r>
          </a:p>
          <a:p>
            <a:pPr eaLnBrk="1" hangingPunct="1"/>
            <a:r>
              <a:rPr lang="en-US" altLang="zh-CN" sz="3600" b="1" dirty="0"/>
              <a:t> </a:t>
            </a:r>
            <a:r>
              <a:rPr lang="en-US" altLang="zh-CN" sz="2800" b="1" dirty="0"/>
              <a:t>Match the family members and their hobbies.</a:t>
            </a:r>
          </a:p>
          <a:p>
            <a:pPr eaLnBrk="1" hangingPunct="1"/>
            <a:r>
              <a:rPr lang="zh-CN" altLang="en-US" sz="2400" b="1" dirty="0"/>
              <a:t>（家庭成员与爱好连线）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209800" y="2171700"/>
            <a:ext cx="1371600" cy="7429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2209800" y="2171700"/>
            <a:ext cx="1447800" cy="7429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 flipV="1">
            <a:off x="2133600" y="3600450"/>
            <a:ext cx="1600200" cy="857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2057400" y="3657600"/>
            <a:ext cx="1600200" cy="7429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135" name="Picture 24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1657350"/>
            <a:ext cx="1524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25" descr="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2514600"/>
            <a:ext cx="1524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9" descr="3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" y="331470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30" descr="4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200" y="4114800"/>
            <a:ext cx="1524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nimBg="1"/>
      <p:bldP spid="8212" grpId="0" animBg="1"/>
      <p:bldP spid="8213" grpId="0" animBg="1"/>
      <p:bldP spid="82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2548039_164255379102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2942768_223449048523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99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71450"/>
            <a:ext cx="91440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 descr="2135225_194557029031_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WordArt 9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" y="1657350"/>
            <a:ext cx="7924800" cy="1657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CC00FF"/>
                    </a:gs>
                    <a:gs pos="100000">
                      <a:srgbClr val="00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How beautiful!</a:t>
            </a:r>
            <a:endParaRPr lang="zh-CN" altLang="en-US" sz="3600" b="1" kern="10" dirty="0">
              <a:gradFill rotWithShape="1">
                <a:gsLst>
                  <a:gs pos="0">
                    <a:srgbClr val="CC00FF"/>
                  </a:gs>
                  <a:gs pos="100000">
                    <a:srgbClr val="00FFFF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65125" y="317897"/>
            <a:ext cx="83840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i="1" dirty="0">
                <a:solidFill>
                  <a:srgbClr val="C00000"/>
                </a:solidFill>
              </a:rPr>
              <a:t>Can you find the similarities(</a:t>
            </a:r>
            <a:r>
              <a:rPr lang="zh-CN" altLang="en-US" sz="3600" b="1" i="1" dirty="0">
                <a:solidFill>
                  <a:srgbClr val="C00000"/>
                </a:solidFill>
              </a:rPr>
              <a:t>共同点</a:t>
            </a:r>
            <a:r>
              <a:rPr lang="en-US" altLang="zh-CN" sz="3600" b="1" i="1" dirty="0">
                <a:solidFill>
                  <a:srgbClr val="C00000"/>
                </a:solidFill>
              </a:rPr>
              <a:t>)?</a:t>
            </a:r>
            <a:r>
              <a:rPr lang="en-US" altLang="zh-CN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895601" y="1943100"/>
            <a:ext cx="50545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My hobby is __________.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2895600" y="1143000"/>
            <a:ext cx="5282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My hobby is ___________.</a:t>
            </a:r>
          </a:p>
        </p:txBody>
      </p:sp>
      <p:sp>
        <p:nvSpPr>
          <p:cNvPr id="7174" name="Text Box 14"/>
          <p:cNvSpPr txBox="1">
            <a:spLocks noChangeArrowheads="1"/>
          </p:cNvSpPr>
          <p:nvPr/>
        </p:nvSpPr>
        <p:spPr bwMode="auto">
          <a:xfrm>
            <a:off x="2895600" y="2628900"/>
            <a:ext cx="41440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My hobby is ______.</a:t>
            </a:r>
          </a:p>
        </p:txBody>
      </p: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2895600" y="3371850"/>
            <a:ext cx="26885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I like ______.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533400" y="1143000"/>
            <a:ext cx="22813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Grandpa</a:t>
            </a:r>
            <a:r>
              <a:rPr lang="zh-CN" altLang="en-US" sz="3200" b="1"/>
              <a:t>：</a:t>
            </a:r>
            <a:endParaRPr lang="en-US" altLang="zh-CN" sz="3200" b="1"/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425451" y="1943100"/>
            <a:ext cx="23968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Grandma</a:t>
            </a:r>
            <a:r>
              <a:rPr lang="zh-CN" altLang="en-US" sz="3200" b="1"/>
              <a:t>：</a:t>
            </a:r>
            <a:endParaRPr lang="en-US" altLang="zh-CN" sz="3200" b="1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1143000" y="2628900"/>
            <a:ext cx="1712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Uncle</a:t>
            </a:r>
            <a:r>
              <a:rPr lang="zh-CN" altLang="en-US" sz="3200" b="1"/>
              <a:t>：</a:t>
            </a:r>
            <a:endParaRPr lang="en-US" altLang="zh-CN" sz="3200" b="1"/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1295400" y="3371850"/>
            <a:ext cx="1529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Aunt</a:t>
            </a:r>
            <a:r>
              <a:rPr lang="zh-CN" altLang="en-US" sz="3200" b="1"/>
              <a:t>：</a:t>
            </a:r>
            <a:endParaRPr lang="en-US" altLang="zh-CN" sz="3200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flipH="1">
            <a:off x="5410200" y="1085851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do</a:t>
            </a:r>
            <a:r>
              <a:rPr lang="en-US" altLang="zh-CN" sz="2800" b="1">
                <a:solidFill>
                  <a:srgbClr val="FF0000"/>
                </a:solidFill>
              </a:rPr>
              <a:t>ing</a:t>
            </a:r>
            <a:r>
              <a:rPr lang="en-US" altLang="zh-CN" sz="2800" b="1"/>
              <a:t> taijiquan</a:t>
            </a:r>
            <a:endParaRPr lang="zh-CN" altLang="en-US" sz="28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flipH="1">
            <a:off x="5486400" y="1828801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paper cutt</a:t>
            </a:r>
            <a:r>
              <a:rPr lang="en-US" altLang="zh-CN" sz="2800" b="1">
                <a:solidFill>
                  <a:srgbClr val="FF0000"/>
                </a:solidFill>
              </a:rPr>
              <a:t>ing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flipH="1">
            <a:off x="5486400" y="2571751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read</a:t>
            </a:r>
            <a:r>
              <a:rPr lang="en-US" altLang="zh-CN" sz="2800" b="1">
                <a:solidFill>
                  <a:srgbClr val="FF0000"/>
                </a:solidFill>
              </a:rPr>
              <a:t>ing</a:t>
            </a:r>
            <a:endParaRPr lang="zh-CN" altLang="en-US" sz="28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flipH="1">
            <a:off x="4114800" y="3314701"/>
            <a:ext cx="327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cook</a:t>
            </a:r>
            <a:r>
              <a:rPr lang="en-US" altLang="zh-CN" sz="2800" b="1">
                <a:solidFill>
                  <a:srgbClr val="FF0000"/>
                </a:solidFill>
              </a:rPr>
              <a:t>ing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355726" y="1120379"/>
            <a:ext cx="679767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i="1" dirty="0"/>
              <a:t>Read by yourselves.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1952625" y="1123950"/>
            <a:ext cx="6096000" cy="1943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/>
              </a:rPr>
              <a:t>Show  time .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90600" y="822723"/>
            <a:ext cx="349037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/>
              <a:t>Let’s 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全屏显示(16:9)</PresentationFormat>
  <Paragraphs>56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Academy Engraved LET</vt:lpstr>
      <vt:lpstr>仿宋_GB2312</vt:lpstr>
      <vt:lpstr>楷体_GB2312</vt:lpstr>
      <vt:lpstr>宋体</vt:lpstr>
      <vt:lpstr>微软雅黑</vt:lpstr>
      <vt:lpstr>Arial</vt:lpstr>
      <vt:lpstr>Arial Black</vt:lpstr>
      <vt:lpstr>Book Antiqua</vt:lpstr>
      <vt:lpstr>Calibri</vt:lpstr>
      <vt:lpstr>Comic Sans MS</vt:lpstr>
      <vt:lpstr>Georgia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95BE91E5CE88460CA63BD72306A83BF4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