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1" r:id="rId2"/>
    <p:sldId id="302" r:id="rId3"/>
    <p:sldId id="303" r:id="rId4"/>
    <p:sldId id="304" r:id="rId5"/>
    <p:sldId id="305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z="1200" strike="noStrike" noProof="1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z="1200" strike="noStrike" noProof="1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58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ea typeface="微软雅黑" panose="020B0503020204020204" pitchFamily="34" charset="-122"/>
              </a:rPr>
              <a:t>1</a:t>
            </a:fld>
            <a:endParaRPr lang="zh-CN" altLang="en-US" sz="12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8"/>
          <p:cNvGrpSpPr/>
          <p:nvPr/>
        </p:nvGrpSpPr>
        <p:grpSpPr>
          <a:xfrm>
            <a:off x="917575" y="1821996"/>
            <a:ext cx="6167438" cy="1918043"/>
            <a:chOff x="-131000" y="1939962"/>
            <a:chExt cx="6167845" cy="1920812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780285" y="1939962"/>
              <a:ext cx="4345275" cy="55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第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五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课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· 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厘米和米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131000" y="2843645"/>
              <a:ext cx="6167845" cy="1017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6000" b="1" i="0" u="none" strike="noStrike" kern="1200" cap="none" spc="30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认识米</a:t>
              </a:r>
            </a:p>
          </p:txBody>
        </p:sp>
      </p:grpSp>
      <p:pic>
        <p:nvPicPr>
          <p:cNvPr id="34821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28000" y="1543050"/>
            <a:ext cx="4064000" cy="531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6530" y="5800065"/>
            <a:ext cx="812147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29"/>
          <p:cNvSpPr/>
          <p:nvPr/>
        </p:nvSpPr>
        <p:spPr>
          <a:xfrm>
            <a:off x="2711450" y="981075"/>
            <a:ext cx="6481763" cy="3024188"/>
          </a:xfrm>
          <a:prstGeom prst="cloudCallout">
            <a:avLst>
              <a:gd name="adj1" fmla="val -43977"/>
              <a:gd name="adj2" fmla="val 68847"/>
            </a:avLst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zh-CN" sz="36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2" name="Rectangle 5"/>
          <p:cNvSpPr/>
          <p:nvPr/>
        </p:nvSpPr>
        <p:spPr>
          <a:xfrm>
            <a:off x="3432175" y="1590675"/>
            <a:ext cx="5616575" cy="1555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生活中还有哪些物体的长度大约是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米？</a:t>
            </a:r>
            <a:r>
              <a:rPr lang="zh-CN" altLang="en-US" sz="3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46083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7850" y="3860800"/>
            <a:ext cx="1225550" cy="143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u=862697845,2558864977&amp;fm=23&amp;gp=0"/>
          <p:cNvPicPr>
            <a:picLocks noChangeAspect="1"/>
          </p:cNvPicPr>
          <p:nvPr/>
        </p:nvPicPr>
        <p:blipFill>
          <a:blip r:embed="rId2">
            <a:clrChange>
              <a:clrFrom>
                <a:srgbClr val="EAE0D6"/>
              </a:clrFrom>
              <a:clrTo>
                <a:srgbClr val="EAE0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1247775"/>
            <a:ext cx="33528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3895" name="Picture 7" descr="u=2602260741,299428490&amp;fm=23&amp;gp=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61150" y="414338"/>
            <a:ext cx="3887788" cy="269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3896" name="Line 8"/>
          <p:cNvSpPr/>
          <p:nvPr/>
        </p:nvSpPr>
        <p:spPr>
          <a:xfrm>
            <a:off x="2430463" y="1608138"/>
            <a:ext cx="1944687" cy="28733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3897" name="Line 9"/>
          <p:cNvSpPr/>
          <p:nvPr/>
        </p:nvSpPr>
        <p:spPr>
          <a:xfrm>
            <a:off x="7064375" y="1566863"/>
            <a:ext cx="1727200" cy="7302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3899" name="Picture 11" descr="201203291445039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6363" y="4100513"/>
            <a:ext cx="2328862" cy="2757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3900" name="Line 12"/>
          <p:cNvSpPr/>
          <p:nvPr/>
        </p:nvSpPr>
        <p:spPr>
          <a:xfrm flipH="1">
            <a:off x="3367088" y="4344988"/>
            <a:ext cx="71437" cy="223043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3902" name="Picture 14" descr="1944793_intro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588" y="3149600"/>
            <a:ext cx="3178175" cy="370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3903" name="Line 15"/>
          <p:cNvSpPr/>
          <p:nvPr/>
        </p:nvSpPr>
        <p:spPr>
          <a:xfrm>
            <a:off x="7308850" y="3222625"/>
            <a:ext cx="20161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4"/>
          <p:cNvSpPr/>
          <p:nvPr/>
        </p:nvSpPr>
        <p:spPr>
          <a:xfrm>
            <a:off x="1482725" y="1381125"/>
            <a:ext cx="8891588" cy="792163"/>
          </a:xfrm>
          <a:prstGeom prst="wedgeRoundRectCallout">
            <a:avLst>
              <a:gd name="adj1" fmla="val -37074"/>
              <a:gd name="adj2" fmla="val -50801"/>
              <a:gd name="adj3" fmla="val 16667"/>
            </a:avLst>
          </a:prstGeom>
          <a:noFill/>
          <a:ln w="9525">
            <a:noFill/>
          </a:ln>
        </p:spPr>
        <p:txBody>
          <a:bodyPr anchor="t"/>
          <a:lstStyle/>
          <a:p>
            <a:pPr algn="ctr"/>
            <a:r>
              <a:rPr lang="zh-CN" altLang="en-US" sz="3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在米尺上看一看，</a:t>
            </a:r>
            <a:r>
              <a:rPr lang="en-US" altLang="zh-CN" sz="3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米有多少个</a:t>
            </a:r>
            <a:r>
              <a:rPr lang="en-US" altLang="zh-CN" sz="3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厘米？</a:t>
            </a:r>
          </a:p>
        </p:txBody>
      </p:sp>
      <p:sp>
        <p:nvSpPr>
          <p:cNvPr id="37891" name="Text Box 7"/>
          <p:cNvSpPr txBox="1"/>
          <p:nvPr/>
        </p:nvSpPr>
        <p:spPr>
          <a:xfrm>
            <a:off x="2886075" y="5270500"/>
            <a:ext cx="7091363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4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米呢？</a:t>
            </a:r>
            <a:r>
              <a:rPr lang="en-US" altLang="zh-CN" sz="44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4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米呢？</a:t>
            </a:r>
            <a:r>
              <a:rPr lang="en-US" altLang="zh-CN" sz="44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4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米呢？</a:t>
            </a:r>
          </a:p>
        </p:txBody>
      </p:sp>
      <p:sp>
        <p:nvSpPr>
          <p:cNvPr id="37892" name="Rectangle 8"/>
          <p:cNvSpPr/>
          <p:nvPr/>
        </p:nvSpPr>
        <p:spPr>
          <a:xfrm>
            <a:off x="3462338" y="4046538"/>
            <a:ext cx="5184775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4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44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</a:t>
            </a:r>
            <a:r>
              <a:rPr lang="zh-CN" altLang="en-US" sz="44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pic>
        <p:nvPicPr>
          <p:cNvPr id="282633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390775"/>
            <a:ext cx="8532813" cy="96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9"/>
          <p:cNvSpPr/>
          <p:nvPr/>
        </p:nvSpPr>
        <p:spPr>
          <a:xfrm>
            <a:off x="2782888" y="836613"/>
            <a:ext cx="5618162" cy="3024187"/>
          </a:xfrm>
          <a:prstGeom prst="cloudCallout">
            <a:avLst>
              <a:gd name="adj1" fmla="val -43838"/>
              <a:gd name="adj2" fmla="val 87690"/>
            </a:avLst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zh-CN" sz="36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54" name="Rectangle 3"/>
          <p:cNvSpPr/>
          <p:nvPr/>
        </p:nvSpPr>
        <p:spPr>
          <a:xfrm>
            <a:off x="3859213" y="2484438"/>
            <a:ext cx="4535487" cy="1355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量哪些物体的长度可以用米作单位？</a:t>
            </a:r>
          </a:p>
        </p:txBody>
      </p:sp>
      <p:pic>
        <p:nvPicPr>
          <p:cNvPr id="4915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7850" y="4437063"/>
            <a:ext cx="1225550" cy="1439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8" y="2289175"/>
            <a:ext cx="8212137" cy="2830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8" name="Text Box 40"/>
          <p:cNvSpPr txBox="1"/>
          <p:nvPr/>
        </p:nvSpPr>
        <p:spPr>
          <a:xfrm>
            <a:off x="3879056" y="1185909"/>
            <a:ext cx="5421313" cy="701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选择合适的长度单位。 </a:t>
            </a:r>
          </a:p>
        </p:txBody>
      </p:sp>
      <p:sp>
        <p:nvSpPr>
          <p:cNvPr id="40964" name="Text Box 48"/>
          <p:cNvSpPr txBox="1"/>
          <p:nvPr/>
        </p:nvSpPr>
        <p:spPr>
          <a:xfrm>
            <a:off x="3076575" y="4427538"/>
            <a:ext cx="64293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40965" name="Text Box 49"/>
          <p:cNvSpPr txBox="1"/>
          <p:nvPr/>
        </p:nvSpPr>
        <p:spPr>
          <a:xfrm>
            <a:off x="4600575" y="4402138"/>
            <a:ext cx="16954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sp>
        <p:nvSpPr>
          <p:cNvPr id="40966" name="Text Box 50"/>
          <p:cNvSpPr txBox="1"/>
          <p:nvPr/>
        </p:nvSpPr>
        <p:spPr>
          <a:xfrm>
            <a:off x="6589713" y="4389438"/>
            <a:ext cx="20161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sp>
        <p:nvSpPr>
          <p:cNvPr id="40967" name="Text Box 51"/>
          <p:cNvSpPr txBox="1"/>
          <p:nvPr/>
        </p:nvSpPr>
        <p:spPr>
          <a:xfrm>
            <a:off x="9293225" y="4329113"/>
            <a:ext cx="64293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pic>
        <p:nvPicPr>
          <p:cNvPr id="50183" name="Picture 52" descr="D7[`$~P8DR~L@H7{[J{HL6Y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6275" y="1089025"/>
            <a:ext cx="1908175" cy="792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  <p:bldP spid="409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3"/>
          <p:cNvSpPr/>
          <p:nvPr/>
        </p:nvSpPr>
        <p:spPr>
          <a:xfrm>
            <a:off x="1774825" y="1927225"/>
            <a:ext cx="9432925" cy="3540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）回形针长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 （   ）　　　　　　　    </a:t>
            </a:r>
          </a:p>
          <a:p>
            <a:pPr eaLnBrk="0" hangingPunct="0">
              <a:lnSpc>
                <a:spcPct val="80000"/>
              </a:lnSpc>
            </a:pPr>
            <a:endParaRPr lang="zh-CN" altLang="en-US" sz="40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80000"/>
              </a:lnSpc>
            </a:pP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厘米是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  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  ) 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      </a:t>
            </a:r>
          </a:p>
          <a:p>
            <a:pPr eaLnBrk="0" hangingPunct="0">
              <a:lnSpc>
                <a:spcPct val="80000"/>
              </a:lnSpc>
            </a:pPr>
            <a:endParaRPr lang="zh-CN" altLang="en-US" sz="40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80000"/>
              </a:lnSpc>
            </a:pP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）一座楼房高 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厘米。 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  ) 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     </a:t>
            </a:r>
          </a:p>
          <a:p>
            <a:pPr eaLnBrk="0" hangingPunct="0">
              <a:lnSpc>
                <a:spcPct val="80000"/>
              </a:lnSpc>
            </a:pPr>
            <a:endParaRPr lang="zh-CN" altLang="en-US" sz="40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80000"/>
              </a:lnSpc>
            </a:pP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）妈妈身高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　　 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  ) 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 </a:t>
            </a:r>
          </a:p>
        </p:txBody>
      </p:sp>
      <p:sp>
        <p:nvSpPr>
          <p:cNvPr id="41993" name="Rectangle 17"/>
          <p:cNvSpPr/>
          <p:nvPr/>
        </p:nvSpPr>
        <p:spPr>
          <a:xfrm>
            <a:off x="7416800" y="2935288"/>
            <a:ext cx="5461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41994" name="Rectangle 18"/>
          <p:cNvSpPr/>
          <p:nvPr/>
        </p:nvSpPr>
        <p:spPr>
          <a:xfrm>
            <a:off x="7113588" y="1927225"/>
            <a:ext cx="576262" cy="5857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41995" name="Rectangle 19"/>
          <p:cNvSpPr/>
          <p:nvPr/>
        </p:nvSpPr>
        <p:spPr>
          <a:xfrm>
            <a:off x="8347075" y="3849688"/>
            <a:ext cx="574675" cy="5857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41996" name="Rectangle 20"/>
          <p:cNvSpPr/>
          <p:nvPr/>
        </p:nvSpPr>
        <p:spPr>
          <a:xfrm>
            <a:off x="8493125" y="4881563"/>
            <a:ext cx="576263" cy="5857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51206" name="矩形 1"/>
          <p:cNvSpPr/>
          <p:nvPr/>
        </p:nvSpPr>
        <p:spPr>
          <a:xfrm>
            <a:off x="4376738" y="709613"/>
            <a:ext cx="1006475" cy="6334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判断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41994" grpId="0"/>
      <p:bldP spid="41995" grpId="0"/>
      <p:bldP spid="419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1989138"/>
            <a:ext cx="7848600" cy="389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2263775" y="1069975"/>
            <a:ext cx="7864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在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  <a:sym typeface="+mn-ea"/>
              </a:rPr>
              <a:t>○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里填上“＞”“＜”或“＝”。 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5232400" y="2205038"/>
            <a:ext cx="58261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Gungsuh" panose="02030600000101010101" pitchFamily="18" charset="-127"/>
                <a:cs typeface="+mn-cs"/>
                <a:sym typeface="+mn-ea"/>
              </a:rPr>
              <a:t>＞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5133975" y="3692525"/>
            <a:ext cx="633413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Gungsuh" panose="02030600000101010101" pitchFamily="18" charset="-127"/>
                <a:cs typeface="+mn-cs"/>
                <a:sym typeface="+mn-ea"/>
              </a:rPr>
              <a:t>＝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6334125" y="5172075"/>
            <a:ext cx="58261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Gungsuh" panose="02030600000101010101" pitchFamily="18" charset="-127"/>
                <a:cs typeface="+mn-cs"/>
                <a:sym typeface="+mn-ea"/>
              </a:rPr>
              <a:t>＜</a:t>
            </a:r>
          </a:p>
        </p:txBody>
      </p:sp>
      <p:sp>
        <p:nvSpPr>
          <p:cNvPr id="43015" name="Text Box 8"/>
          <p:cNvSpPr txBox="1"/>
          <p:nvPr/>
        </p:nvSpPr>
        <p:spPr>
          <a:xfrm>
            <a:off x="3649663" y="1844675"/>
            <a:ext cx="15684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sp>
        <p:nvSpPr>
          <p:cNvPr id="43016" name="Text Box 9"/>
          <p:cNvSpPr txBox="1"/>
          <p:nvPr/>
        </p:nvSpPr>
        <p:spPr>
          <a:xfrm>
            <a:off x="6889750" y="4581525"/>
            <a:ext cx="15684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4" grpId="0"/>
      <p:bldP spid="43015" grpId="0"/>
      <p:bldP spid="430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73288" y="1758950"/>
            <a:ext cx="3332162" cy="267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Text Box 7"/>
          <p:cNvSpPr txBox="1"/>
          <p:nvPr/>
        </p:nvSpPr>
        <p:spPr>
          <a:xfrm>
            <a:off x="4541838" y="4783138"/>
            <a:ext cx="370205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25+5=30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（米）</a:t>
            </a:r>
          </a:p>
        </p:txBody>
      </p:sp>
      <p:sp>
        <p:nvSpPr>
          <p:cNvPr id="53251" name="文本框 1"/>
          <p:cNvSpPr txBox="1"/>
          <p:nvPr/>
        </p:nvSpPr>
        <p:spPr>
          <a:xfrm>
            <a:off x="5676900" y="1860550"/>
            <a:ext cx="5614988" cy="15700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一根拔河绳长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米，一根消防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救生绳比拔河绳长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这根消防救生绳长多少米？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887413"/>
            <a:ext cx="8424863" cy="400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Text Box 5"/>
          <p:cNvSpPr txBox="1"/>
          <p:nvPr/>
        </p:nvSpPr>
        <p:spPr>
          <a:xfrm>
            <a:off x="3605213" y="5324475"/>
            <a:ext cx="5256212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64+30=94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（米）  小红</a:t>
            </a:r>
          </a:p>
        </p:txBody>
      </p:sp>
      <p:sp>
        <p:nvSpPr>
          <p:cNvPr id="45060" name="Text Box 6"/>
          <p:cNvSpPr txBox="1"/>
          <p:nvPr/>
        </p:nvSpPr>
        <p:spPr>
          <a:xfrm>
            <a:off x="3676650" y="6116638"/>
            <a:ext cx="48958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 &lt; 94    </a:t>
            </a:r>
          </a:p>
        </p:txBody>
      </p:sp>
      <p:sp>
        <p:nvSpPr>
          <p:cNvPr id="54276" name="Line 7"/>
          <p:cNvSpPr/>
          <p:nvPr/>
        </p:nvSpPr>
        <p:spPr>
          <a:xfrm flipV="1">
            <a:off x="3892550" y="2155825"/>
            <a:ext cx="4968875" cy="15128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77" name="Line 8"/>
          <p:cNvSpPr/>
          <p:nvPr/>
        </p:nvSpPr>
        <p:spPr>
          <a:xfrm>
            <a:off x="3892550" y="3668713"/>
            <a:ext cx="3889375" cy="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78" name="Line 9"/>
          <p:cNvSpPr/>
          <p:nvPr/>
        </p:nvSpPr>
        <p:spPr>
          <a:xfrm flipV="1">
            <a:off x="7810500" y="2141538"/>
            <a:ext cx="1068388" cy="1527175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13" y="1308100"/>
            <a:ext cx="8780462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Text Box 6"/>
          <p:cNvSpPr txBox="1"/>
          <p:nvPr/>
        </p:nvSpPr>
        <p:spPr>
          <a:xfrm>
            <a:off x="3962400" y="4765675"/>
            <a:ext cx="4017963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98-6=92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（厘米）</a:t>
            </a:r>
          </a:p>
        </p:txBody>
      </p:sp>
      <p:sp>
        <p:nvSpPr>
          <p:cNvPr id="55299" name="Text Box 7"/>
          <p:cNvSpPr txBox="1"/>
          <p:nvPr/>
        </p:nvSpPr>
        <p:spPr>
          <a:xfrm>
            <a:off x="2081213" y="3756025"/>
            <a:ext cx="799306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红红比亮亮矮</a:t>
            </a:r>
            <a:r>
              <a:rPr lang="en-US" altLang="zh-CN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厘米，红红身高多少厘米？</a:t>
            </a:r>
          </a:p>
        </p:txBody>
      </p:sp>
      <p:sp>
        <p:nvSpPr>
          <p:cNvPr id="46085" name="Text Box 8"/>
          <p:cNvSpPr txBox="1"/>
          <p:nvPr/>
        </p:nvSpPr>
        <p:spPr>
          <a:xfrm>
            <a:off x="3233738" y="5629275"/>
            <a:ext cx="4916487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答：红红身高</a:t>
            </a:r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厘米。</a:t>
            </a:r>
          </a:p>
        </p:txBody>
      </p:sp>
      <p:sp>
        <p:nvSpPr>
          <p:cNvPr id="46086" name="Text Box 9"/>
          <p:cNvSpPr txBox="1"/>
          <p:nvPr/>
        </p:nvSpPr>
        <p:spPr>
          <a:xfrm>
            <a:off x="2692400" y="2906713"/>
            <a:ext cx="75565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5" grpId="0"/>
      <p:bldP spid="460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9"/>
          <p:cNvSpPr/>
          <p:nvPr/>
        </p:nvSpPr>
        <p:spPr>
          <a:xfrm>
            <a:off x="3503613" y="1484313"/>
            <a:ext cx="6624637" cy="3457575"/>
          </a:xfrm>
          <a:prstGeom prst="cloudCallout">
            <a:avLst>
              <a:gd name="adj1" fmla="val -52491"/>
              <a:gd name="adj2" fmla="val 31866"/>
            </a:avLst>
          </a:prstGeom>
          <a:noFill/>
          <a:ln w="9525">
            <a:noFill/>
          </a:ln>
        </p:spPr>
        <p:txBody>
          <a:bodyPr anchor="t"/>
          <a:lstStyle/>
          <a:p>
            <a:endParaRPr lang="zh-CN" altLang="zh-CN" sz="3600" b="1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6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429000"/>
            <a:ext cx="1776413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 Box 7"/>
          <p:cNvSpPr txBox="1"/>
          <p:nvPr/>
        </p:nvSpPr>
        <p:spPr>
          <a:xfrm>
            <a:off x="4079875" y="2276475"/>
            <a:ext cx="5889625" cy="21971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比较短</a:t>
            </a: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的物体的长度，</a:t>
            </a:r>
          </a:p>
          <a:p>
            <a:pPr>
              <a:lnSpc>
                <a:spcPct val="115000"/>
              </a:lnSpc>
            </a:pP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做单位。</a:t>
            </a:r>
          </a:p>
          <a:p>
            <a:pPr>
              <a:lnSpc>
                <a:spcPct val="115000"/>
              </a:lnSpc>
            </a:pPr>
            <a:r>
              <a:rPr lang="zh-CN" altLang="zh-CN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可以用字母</a:t>
            </a:r>
            <a:r>
              <a:rPr lang="zh-CN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</a:t>
            </a: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zh-CN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4000" b="1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1527175"/>
            <a:ext cx="8780462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2" name="Text Box 5"/>
          <p:cNvSpPr txBox="1"/>
          <p:nvPr/>
        </p:nvSpPr>
        <p:spPr>
          <a:xfrm>
            <a:off x="1200150" y="3975100"/>
            <a:ext cx="1011713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明明比红红高，比亮亮矮。明明可能高多少厘米？</a:t>
            </a:r>
          </a:p>
        </p:txBody>
      </p:sp>
      <p:sp>
        <p:nvSpPr>
          <p:cNvPr id="47108" name="Text Box 6"/>
          <p:cNvSpPr txBox="1"/>
          <p:nvPr/>
        </p:nvSpPr>
        <p:spPr>
          <a:xfrm>
            <a:off x="2711450" y="5127625"/>
            <a:ext cx="7213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 </a:t>
            </a:r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</a:t>
            </a:r>
            <a:r>
              <a:rPr lang="zh-CN" altLang="en-US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明明身高 </a:t>
            </a:r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98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sp>
        <p:nvSpPr>
          <p:cNvPr id="56324" name="Text Box 8"/>
          <p:cNvSpPr txBox="1"/>
          <p:nvPr/>
        </p:nvSpPr>
        <p:spPr>
          <a:xfrm>
            <a:off x="2746375" y="3125788"/>
            <a:ext cx="75565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8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4513" y="4614863"/>
            <a:ext cx="2592387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6" name="Picture 8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4788" y="4672013"/>
            <a:ext cx="2592387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7" name="Picture 8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4713" y="4605338"/>
            <a:ext cx="2592387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8" name="AutoShape 2"/>
          <p:cNvSpPr/>
          <p:nvPr/>
        </p:nvSpPr>
        <p:spPr>
          <a:xfrm>
            <a:off x="4779963" y="1647825"/>
            <a:ext cx="1727200" cy="647700"/>
          </a:xfrm>
          <a:prstGeom prst="cube">
            <a:avLst>
              <a:gd name="adj" fmla="val 2500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49" name="AutoShape 3"/>
          <p:cNvSpPr/>
          <p:nvPr/>
        </p:nvSpPr>
        <p:spPr>
          <a:xfrm>
            <a:off x="2547938" y="1287463"/>
            <a:ext cx="936625" cy="1008062"/>
          </a:xfrm>
          <a:prstGeom prst="cube">
            <a:avLst>
              <a:gd name="adj" fmla="val 2500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0" name="Line 5"/>
          <p:cNvSpPr/>
          <p:nvPr/>
        </p:nvSpPr>
        <p:spPr>
          <a:xfrm>
            <a:off x="2476500" y="1503363"/>
            <a:ext cx="0" cy="792162"/>
          </a:xfrm>
          <a:prstGeom prst="line">
            <a:avLst/>
          </a:prstGeom>
          <a:ln w="9525" cap="flat" cmpd="sng">
            <a:solidFill>
              <a:srgbClr val="660033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1" name="Line 6"/>
          <p:cNvSpPr/>
          <p:nvPr/>
        </p:nvSpPr>
        <p:spPr>
          <a:xfrm flipH="1">
            <a:off x="2332038" y="1522413"/>
            <a:ext cx="2159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2" name="Line 7"/>
          <p:cNvSpPr/>
          <p:nvPr/>
        </p:nvSpPr>
        <p:spPr>
          <a:xfrm flipH="1">
            <a:off x="2317750" y="2286000"/>
            <a:ext cx="2159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3" name="Text Box 8"/>
          <p:cNvSpPr txBox="1"/>
          <p:nvPr/>
        </p:nvSpPr>
        <p:spPr>
          <a:xfrm>
            <a:off x="1684338" y="1647825"/>
            <a:ext cx="935037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sp>
        <p:nvSpPr>
          <p:cNvPr id="57354" name="Line 9"/>
          <p:cNvSpPr/>
          <p:nvPr/>
        </p:nvSpPr>
        <p:spPr>
          <a:xfrm>
            <a:off x="4708525" y="1792288"/>
            <a:ext cx="0" cy="503237"/>
          </a:xfrm>
          <a:prstGeom prst="line">
            <a:avLst/>
          </a:prstGeom>
          <a:ln w="9525" cap="flat" cmpd="sng">
            <a:solidFill>
              <a:srgbClr val="660033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5" name="Line 10"/>
          <p:cNvSpPr/>
          <p:nvPr/>
        </p:nvSpPr>
        <p:spPr>
          <a:xfrm flipH="1">
            <a:off x="4564063" y="1811338"/>
            <a:ext cx="2159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6" name="Line 11"/>
          <p:cNvSpPr/>
          <p:nvPr/>
        </p:nvSpPr>
        <p:spPr>
          <a:xfrm flipH="1">
            <a:off x="4564063" y="2295525"/>
            <a:ext cx="2159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7" name="Text Box 12"/>
          <p:cNvSpPr txBox="1"/>
          <p:nvPr/>
        </p:nvSpPr>
        <p:spPr>
          <a:xfrm>
            <a:off x="3771900" y="1792288"/>
            <a:ext cx="935038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sp>
        <p:nvSpPr>
          <p:cNvPr id="57358" name="Line 13"/>
          <p:cNvSpPr/>
          <p:nvPr/>
        </p:nvSpPr>
        <p:spPr>
          <a:xfrm>
            <a:off x="7877175" y="2151063"/>
            <a:ext cx="0" cy="215900"/>
          </a:xfrm>
          <a:prstGeom prst="line">
            <a:avLst/>
          </a:prstGeom>
          <a:ln w="9525" cap="flat" cmpd="sng">
            <a:solidFill>
              <a:srgbClr val="660033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9" name="Line 14"/>
          <p:cNvSpPr/>
          <p:nvPr/>
        </p:nvSpPr>
        <p:spPr>
          <a:xfrm flipH="1">
            <a:off x="7732713" y="2141538"/>
            <a:ext cx="2159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60" name="Line 15"/>
          <p:cNvSpPr/>
          <p:nvPr/>
        </p:nvSpPr>
        <p:spPr>
          <a:xfrm flipH="1">
            <a:off x="7732713" y="2401888"/>
            <a:ext cx="2159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61" name="Text Box 16"/>
          <p:cNvSpPr txBox="1"/>
          <p:nvPr/>
        </p:nvSpPr>
        <p:spPr>
          <a:xfrm>
            <a:off x="7011988" y="2079625"/>
            <a:ext cx="935037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sp>
        <p:nvSpPr>
          <p:cNvPr id="57362" name="AutoShape 18"/>
          <p:cNvSpPr/>
          <p:nvPr/>
        </p:nvSpPr>
        <p:spPr>
          <a:xfrm>
            <a:off x="2303463" y="4349750"/>
            <a:ext cx="936625" cy="1008063"/>
          </a:xfrm>
          <a:prstGeom prst="cube">
            <a:avLst>
              <a:gd name="adj" fmla="val 2500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zh-CN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63" name="AutoShape 20"/>
          <p:cNvSpPr/>
          <p:nvPr/>
        </p:nvSpPr>
        <p:spPr>
          <a:xfrm>
            <a:off x="5429250" y="4743450"/>
            <a:ext cx="1584325" cy="647700"/>
          </a:xfrm>
          <a:prstGeom prst="cube">
            <a:avLst>
              <a:gd name="adj" fmla="val 2500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64" name="AutoShape 21"/>
          <p:cNvSpPr/>
          <p:nvPr/>
        </p:nvSpPr>
        <p:spPr>
          <a:xfrm>
            <a:off x="5716588" y="3879850"/>
            <a:ext cx="936625" cy="1008063"/>
          </a:xfrm>
          <a:prstGeom prst="cube">
            <a:avLst>
              <a:gd name="adj" fmla="val 2500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65" name="AutoShape 23"/>
          <p:cNvSpPr/>
          <p:nvPr/>
        </p:nvSpPr>
        <p:spPr>
          <a:xfrm>
            <a:off x="8740775" y="4384675"/>
            <a:ext cx="936625" cy="1008063"/>
          </a:xfrm>
          <a:prstGeom prst="cube">
            <a:avLst>
              <a:gd name="adj" fmla="val 2500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66" name="AutoShape 24"/>
          <p:cNvSpPr/>
          <p:nvPr/>
        </p:nvSpPr>
        <p:spPr>
          <a:xfrm>
            <a:off x="8740775" y="3663950"/>
            <a:ext cx="936625" cy="1008063"/>
          </a:xfrm>
          <a:prstGeom prst="cube">
            <a:avLst>
              <a:gd name="adj" fmla="val 2500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67" name="Line 25"/>
          <p:cNvSpPr/>
          <p:nvPr/>
        </p:nvSpPr>
        <p:spPr>
          <a:xfrm>
            <a:off x="2187575" y="4600575"/>
            <a:ext cx="0" cy="1008063"/>
          </a:xfrm>
          <a:prstGeom prst="line">
            <a:avLst/>
          </a:prstGeom>
          <a:ln w="9525" cap="flat" cmpd="sng">
            <a:solidFill>
              <a:srgbClr val="660033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68" name="Line 26"/>
          <p:cNvSpPr/>
          <p:nvPr/>
        </p:nvSpPr>
        <p:spPr>
          <a:xfrm flipH="1">
            <a:off x="2044700" y="4587875"/>
            <a:ext cx="4318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69" name="Line 27"/>
          <p:cNvSpPr/>
          <p:nvPr/>
        </p:nvSpPr>
        <p:spPr>
          <a:xfrm flipH="1">
            <a:off x="1971675" y="5634038"/>
            <a:ext cx="3603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70" name="Text Box 28"/>
          <p:cNvSpPr txBox="1"/>
          <p:nvPr/>
        </p:nvSpPr>
        <p:spPr>
          <a:xfrm>
            <a:off x="1360488" y="4841875"/>
            <a:ext cx="93503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)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sp>
        <p:nvSpPr>
          <p:cNvPr id="57371" name="Line 29"/>
          <p:cNvSpPr/>
          <p:nvPr/>
        </p:nvSpPr>
        <p:spPr>
          <a:xfrm>
            <a:off x="5140325" y="4095750"/>
            <a:ext cx="0" cy="1584325"/>
          </a:xfrm>
          <a:prstGeom prst="line">
            <a:avLst/>
          </a:prstGeom>
          <a:ln w="9525" cap="flat" cmpd="sng">
            <a:solidFill>
              <a:srgbClr val="660033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72" name="Line 30"/>
          <p:cNvSpPr/>
          <p:nvPr/>
        </p:nvSpPr>
        <p:spPr>
          <a:xfrm flipH="1">
            <a:off x="5068888" y="4108450"/>
            <a:ext cx="719137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73" name="Text Box 31"/>
          <p:cNvSpPr txBox="1"/>
          <p:nvPr/>
        </p:nvSpPr>
        <p:spPr>
          <a:xfrm>
            <a:off x="4348163" y="4887913"/>
            <a:ext cx="93503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)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sp>
        <p:nvSpPr>
          <p:cNvPr id="57374" name="Line 32"/>
          <p:cNvSpPr/>
          <p:nvPr/>
        </p:nvSpPr>
        <p:spPr>
          <a:xfrm>
            <a:off x="8237538" y="3951288"/>
            <a:ext cx="0" cy="1728787"/>
          </a:xfrm>
          <a:prstGeom prst="line">
            <a:avLst/>
          </a:prstGeom>
          <a:ln w="9525" cap="flat" cmpd="sng">
            <a:solidFill>
              <a:srgbClr val="660033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75" name="Line 33"/>
          <p:cNvSpPr/>
          <p:nvPr/>
        </p:nvSpPr>
        <p:spPr>
          <a:xfrm flipH="1">
            <a:off x="7948613" y="3892550"/>
            <a:ext cx="936625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76" name="Line 34"/>
          <p:cNvSpPr/>
          <p:nvPr/>
        </p:nvSpPr>
        <p:spPr>
          <a:xfrm flipH="1">
            <a:off x="7977188" y="5694363"/>
            <a:ext cx="360362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77" name="Text Box 35"/>
          <p:cNvSpPr txBox="1"/>
          <p:nvPr/>
        </p:nvSpPr>
        <p:spPr>
          <a:xfrm>
            <a:off x="7372350" y="4384675"/>
            <a:ext cx="935038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)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sp>
        <p:nvSpPr>
          <p:cNvPr id="48163" name="Text Box 36"/>
          <p:cNvSpPr txBox="1"/>
          <p:nvPr/>
        </p:nvSpPr>
        <p:spPr>
          <a:xfrm>
            <a:off x="1236663" y="4860925"/>
            <a:ext cx="935037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</a:p>
        </p:txBody>
      </p:sp>
      <p:sp>
        <p:nvSpPr>
          <p:cNvPr id="48164" name="Text Box 37"/>
          <p:cNvSpPr txBox="1"/>
          <p:nvPr/>
        </p:nvSpPr>
        <p:spPr>
          <a:xfrm>
            <a:off x="4240213" y="4868863"/>
            <a:ext cx="93345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  </a:t>
            </a:r>
          </a:p>
        </p:txBody>
      </p:sp>
      <p:sp>
        <p:nvSpPr>
          <p:cNvPr id="48165" name="Text Box 38"/>
          <p:cNvSpPr txBox="1"/>
          <p:nvPr/>
        </p:nvSpPr>
        <p:spPr>
          <a:xfrm>
            <a:off x="7221538" y="4402138"/>
            <a:ext cx="93662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</a:p>
        </p:txBody>
      </p:sp>
      <p:grpSp>
        <p:nvGrpSpPr>
          <p:cNvPr id="2" name="Group 39"/>
          <p:cNvGrpSpPr/>
          <p:nvPr/>
        </p:nvGrpSpPr>
        <p:grpSpPr>
          <a:xfrm>
            <a:off x="8596313" y="3879850"/>
            <a:ext cx="995362" cy="792163"/>
            <a:chOff x="784" y="3385"/>
            <a:chExt cx="627" cy="499"/>
          </a:xfrm>
        </p:grpSpPr>
        <p:sp>
          <p:nvSpPr>
            <p:cNvPr id="57382" name="Line 40"/>
            <p:cNvSpPr/>
            <p:nvPr/>
          </p:nvSpPr>
          <p:spPr>
            <a:xfrm>
              <a:off x="884" y="3385"/>
              <a:ext cx="0" cy="499"/>
            </a:xfrm>
            <a:prstGeom prst="line">
              <a:avLst/>
            </a:prstGeom>
            <a:ln w="9525" cap="flat" cmpd="sng">
              <a:solidFill>
                <a:srgbClr val="660033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3" name="Line 41"/>
            <p:cNvSpPr/>
            <p:nvPr/>
          </p:nvSpPr>
          <p:spPr>
            <a:xfrm flipH="1">
              <a:off x="793" y="3397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4" name="Line 42"/>
            <p:cNvSpPr/>
            <p:nvPr/>
          </p:nvSpPr>
          <p:spPr>
            <a:xfrm flipH="1">
              <a:off x="784" y="3878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5" name="Text Box 43"/>
            <p:cNvSpPr txBox="1"/>
            <p:nvPr/>
          </p:nvSpPr>
          <p:spPr>
            <a:xfrm>
              <a:off x="822" y="3484"/>
              <a:ext cx="58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厘米</a:t>
              </a:r>
            </a:p>
          </p:txBody>
        </p:sp>
      </p:grpSp>
      <p:sp>
        <p:nvSpPr>
          <p:cNvPr id="57386" name="Line 44"/>
          <p:cNvSpPr/>
          <p:nvPr/>
        </p:nvSpPr>
        <p:spPr>
          <a:xfrm flipH="1">
            <a:off x="4957763" y="5680075"/>
            <a:ext cx="360362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45"/>
          <p:cNvGrpSpPr/>
          <p:nvPr/>
        </p:nvGrpSpPr>
        <p:grpSpPr>
          <a:xfrm>
            <a:off x="8237538" y="5338763"/>
            <a:ext cx="1020762" cy="396875"/>
            <a:chOff x="1519" y="3403"/>
            <a:chExt cx="643" cy="250"/>
          </a:xfrm>
        </p:grpSpPr>
        <p:sp>
          <p:nvSpPr>
            <p:cNvPr id="57388" name="Line 46"/>
            <p:cNvSpPr/>
            <p:nvPr/>
          </p:nvSpPr>
          <p:spPr>
            <a:xfrm>
              <a:off x="1610" y="3475"/>
              <a:ext cx="0" cy="136"/>
            </a:xfrm>
            <a:prstGeom prst="line">
              <a:avLst/>
            </a:prstGeom>
            <a:ln w="9525" cap="flat" cmpd="sng">
              <a:solidFill>
                <a:srgbClr val="660033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9" name="Line 47"/>
            <p:cNvSpPr/>
            <p:nvPr/>
          </p:nvSpPr>
          <p:spPr>
            <a:xfrm flipH="1">
              <a:off x="1519" y="3469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0" name="Line 48"/>
            <p:cNvSpPr/>
            <p:nvPr/>
          </p:nvSpPr>
          <p:spPr>
            <a:xfrm flipH="1">
              <a:off x="1519" y="3633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1" name="Text Box 49"/>
            <p:cNvSpPr txBox="1"/>
            <p:nvPr/>
          </p:nvSpPr>
          <p:spPr>
            <a:xfrm>
              <a:off x="1573" y="3403"/>
              <a:ext cx="58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厘米</a:t>
              </a:r>
            </a:p>
          </p:txBody>
        </p:sp>
      </p:grpSp>
      <p:grpSp>
        <p:nvGrpSpPr>
          <p:cNvPr id="4" name="Group 50"/>
          <p:cNvGrpSpPr/>
          <p:nvPr/>
        </p:nvGrpSpPr>
        <p:grpSpPr>
          <a:xfrm>
            <a:off x="5294313" y="4887913"/>
            <a:ext cx="993775" cy="503237"/>
            <a:chOff x="3061" y="3566"/>
            <a:chExt cx="626" cy="317"/>
          </a:xfrm>
        </p:grpSpPr>
        <p:sp>
          <p:nvSpPr>
            <p:cNvPr id="57393" name="Line 51"/>
            <p:cNvSpPr/>
            <p:nvPr/>
          </p:nvSpPr>
          <p:spPr>
            <a:xfrm>
              <a:off x="3152" y="3566"/>
              <a:ext cx="0" cy="317"/>
            </a:xfrm>
            <a:prstGeom prst="line">
              <a:avLst/>
            </a:prstGeom>
            <a:ln w="9525" cap="flat" cmpd="sng">
              <a:solidFill>
                <a:srgbClr val="660033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4" name="Line 52"/>
            <p:cNvSpPr/>
            <p:nvPr/>
          </p:nvSpPr>
          <p:spPr>
            <a:xfrm flipH="1">
              <a:off x="3061" y="3578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5" name="Line 53"/>
            <p:cNvSpPr/>
            <p:nvPr/>
          </p:nvSpPr>
          <p:spPr>
            <a:xfrm flipH="1">
              <a:off x="3061" y="3883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6" name="Text Box 54"/>
            <p:cNvSpPr txBox="1"/>
            <p:nvPr/>
          </p:nvSpPr>
          <p:spPr>
            <a:xfrm>
              <a:off x="3098" y="3584"/>
              <a:ext cx="58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厘米</a:t>
              </a:r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8596313" y="4629150"/>
            <a:ext cx="995362" cy="792163"/>
            <a:chOff x="784" y="3385"/>
            <a:chExt cx="627" cy="499"/>
          </a:xfrm>
        </p:grpSpPr>
        <p:sp>
          <p:nvSpPr>
            <p:cNvPr id="57398" name="Line 56"/>
            <p:cNvSpPr/>
            <p:nvPr/>
          </p:nvSpPr>
          <p:spPr>
            <a:xfrm>
              <a:off x="884" y="3385"/>
              <a:ext cx="0" cy="499"/>
            </a:xfrm>
            <a:prstGeom prst="line">
              <a:avLst/>
            </a:prstGeom>
            <a:ln w="9525" cap="flat" cmpd="sng">
              <a:solidFill>
                <a:srgbClr val="660033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9" name="Line 57"/>
            <p:cNvSpPr/>
            <p:nvPr/>
          </p:nvSpPr>
          <p:spPr>
            <a:xfrm flipH="1">
              <a:off x="793" y="3397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0" name="Line 58"/>
            <p:cNvSpPr/>
            <p:nvPr/>
          </p:nvSpPr>
          <p:spPr>
            <a:xfrm flipH="1">
              <a:off x="784" y="3878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1" name="Text Box 59"/>
            <p:cNvSpPr txBox="1"/>
            <p:nvPr/>
          </p:nvSpPr>
          <p:spPr>
            <a:xfrm>
              <a:off x="822" y="3484"/>
              <a:ext cx="58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厘米</a:t>
              </a:r>
            </a:p>
          </p:txBody>
        </p:sp>
      </p:grpSp>
      <p:grpSp>
        <p:nvGrpSpPr>
          <p:cNvPr id="6" name="Group 60"/>
          <p:cNvGrpSpPr/>
          <p:nvPr/>
        </p:nvGrpSpPr>
        <p:grpSpPr>
          <a:xfrm>
            <a:off x="5562600" y="4114800"/>
            <a:ext cx="995363" cy="792163"/>
            <a:chOff x="784" y="3385"/>
            <a:chExt cx="627" cy="499"/>
          </a:xfrm>
        </p:grpSpPr>
        <p:sp>
          <p:nvSpPr>
            <p:cNvPr id="57403" name="Line 61"/>
            <p:cNvSpPr/>
            <p:nvPr/>
          </p:nvSpPr>
          <p:spPr>
            <a:xfrm>
              <a:off x="884" y="3385"/>
              <a:ext cx="0" cy="499"/>
            </a:xfrm>
            <a:prstGeom prst="line">
              <a:avLst/>
            </a:prstGeom>
            <a:ln w="9525" cap="flat" cmpd="sng">
              <a:solidFill>
                <a:srgbClr val="660033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4" name="Line 62"/>
            <p:cNvSpPr/>
            <p:nvPr/>
          </p:nvSpPr>
          <p:spPr>
            <a:xfrm flipH="1">
              <a:off x="793" y="3397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5" name="Line 63"/>
            <p:cNvSpPr/>
            <p:nvPr/>
          </p:nvSpPr>
          <p:spPr>
            <a:xfrm flipH="1">
              <a:off x="784" y="3878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6" name="Text Box 64"/>
            <p:cNvSpPr txBox="1"/>
            <p:nvPr/>
          </p:nvSpPr>
          <p:spPr>
            <a:xfrm>
              <a:off x="822" y="3484"/>
              <a:ext cx="58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厘米</a:t>
              </a:r>
            </a:p>
          </p:txBody>
        </p:sp>
      </p:grpSp>
      <p:grpSp>
        <p:nvGrpSpPr>
          <p:cNvPr id="7" name="Group 65"/>
          <p:cNvGrpSpPr/>
          <p:nvPr/>
        </p:nvGrpSpPr>
        <p:grpSpPr>
          <a:xfrm>
            <a:off x="2159000" y="4565650"/>
            <a:ext cx="995363" cy="792163"/>
            <a:chOff x="784" y="3385"/>
            <a:chExt cx="627" cy="499"/>
          </a:xfrm>
        </p:grpSpPr>
        <p:sp>
          <p:nvSpPr>
            <p:cNvPr id="57408" name="Line 66"/>
            <p:cNvSpPr/>
            <p:nvPr/>
          </p:nvSpPr>
          <p:spPr>
            <a:xfrm>
              <a:off x="884" y="3385"/>
              <a:ext cx="0" cy="499"/>
            </a:xfrm>
            <a:prstGeom prst="line">
              <a:avLst/>
            </a:prstGeom>
            <a:ln w="9525" cap="flat" cmpd="sng">
              <a:solidFill>
                <a:srgbClr val="660033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9" name="Line 67"/>
            <p:cNvSpPr/>
            <p:nvPr/>
          </p:nvSpPr>
          <p:spPr>
            <a:xfrm flipH="1">
              <a:off x="793" y="3397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0" name="Line 68"/>
            <p:cNvSpPr/>
            <p:nvPr/>
          </p:nvSpPr>
          <p:spPr>
            <a:xfrm flipH="1">
              <a:off x="784" y="3878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1" name="Text Box 69"/>
            <p:cNvSpPr txBox="1"/>
            <p:nvPr/>
          </p:nvSpPr>
          <p:spPr>
            <a:xfrm>
              <a:off x="822" y="3484"/>
              <a:ext cx="58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厘米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5211763" y="5348288"/>
            <a:ext cx="1020762" cy="396875"/>
            <a:chOff x="1519" y="3403"/>
            <a:chExt cx="643" cy="250"/>
          </a:xfrm>
        </p:grpSpPr>
        <p:sp>
          <p:nvSpPr>
            <p:cNvPr id="57413" name="Line 71"/>
            <p:cNvSpPr/>
            <p:nvPr/>
          </p:nvSpPr>
          <p:spPr>
            <a:xfrm>
              <a:off x="1610" y="3475"/>
              <a:ext cx="0" cy="136"/>
            </a:xfrm>
            <a:prstGeom prst="line">
              <a:avLst/>
            </a:prstGeom>
            <a:ln w="9525" cap="flat" cmpd="sng">
              <a:solidFill>
                <a:srgbClr val="660033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4" name="Line 72"/>
            <p:cNvSpPr/>
            <p:nvPr/>
          </p:nvSpPr>
          <p:spPr>
            <a:xfrm flipH="1">
              <a:off x="1519" y="3469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5" name="Line 73"/>
            <p:cNvSpPr/>
            <p:nvPr/>
          </p:nvSpPr>
          <p:spPr>
            <a:xfrm flipH="1">
              <a:off x="1519" y="3633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6" name="Text Box 74"/>
            <p:cNvSpPr txBox="1"/>
            <p:nvPr/>
          </p:nvSpPr>
          <p:spPr>
            <a:xfrm>
              <a:off x="1573" y="3403"/>
              <a:ext cx="58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厘米</a:t>
              </a:r>
            </a:p>
          </p:txBody>
        </p:sp>
      </p:grpSp>
      <p:grpSp>
        <p:nvGrpSpPr>
          <p:cNvPr id="9" name="Group 75"/>
          <p:cNvGrpSpPr/>
          <p:nvPr/>
        </p:nvGrpSpPr>
        <p:grpSpPr>
          <a:xfrm>
            <a:off x="2159000" y="5262563"/>
            <a:ext cx="1020763" cy="396875"/>
            <a:chOff x="1519" y="3403"/>
            <a:chExt cx="643" cy="250"/>
          </a:xfrm>
        </p:grpSpPr>
        <p:sp>
          <p:nvSpPr>
            <p:cNvPr id="57418" name="Line 76"/>
            <p:cNvSpPr/>
            <p:nvPr/>
          </p:nvSpPr>
          <p:spPr>
            <a:xfrm>
              <a:off x="1610" y="3475"/>
              <a:ext cx="0" cy="136"/>
            </a:xfrm>
            <a:prstGeom prst="line">
              <a:avLst/>
            </a:prstGeom>
            <a:ln w="9525" cap="flat" cmpd="sng">
              <a:solidFill>
                <a:srgbClr val="660033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9" name="Line 77"/>
            <p:cNvSpPr/>
            <p:nvPr/>
          </p:nvSpPr>
          <p:spPr>
            <a:xfrm flipH="1">
              <a:off x="1519" y="3469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20" name="Line 78"/>
            <p:cNvSpPr/>
            <p:nvPr/>
          </p:nvSpPr>
          <p:spPr>
            <a:xfrm flipH="1">
              <a:off x="1519" y="3633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21" name="Text Box 79"/>
            <p:cNvSpPr txBox="1"/>
            <p:nvPr/>
          </p:nvSpPr>
          <p:spPr>
            <a:xfrm>
              <a:off x="1573" y="3403"/>
              <a:ext cx="58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厘米</a:t>
              </a:r>
            </a:p>
          </p:txBody>
        </p:sp>
      </p:grpSp>
      <p:pic>
        <p:nvPicPr>
          <p:cNvPr id="57422" name="Picture 8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2888" y="1358900"/>
            <a:ext cx="2592387" cy="1089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3" grpId="0"/>
      <p:bldP spid="48164" grpId="0"/>
      <p:bldP spid="481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/>
          <p:cNvSpPr txBox="1"/>
          <p:nvPr/>
        </p:nvSpPr>
        <p:spPr>
          <a:xfrm>
            <a:off x="4314825" y="4699000"/>
            <a:ext cx="4751388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30÷5=6</a:t>
            </a:r>
            <a:r>
              <a:rPr lang="zh-CN" altLang="en-US" sz="4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（条）</a:t>
            </a:r>
          </a:p>
        </p:txBody>
      </p:sp>
      <p:sp>
        <p:nvSpPr>
          <p:cNvPr id="58370" name="AutoShape 29"/>
          <p:cNvSpPr/>
          <p:nvPr/>
        </p:nvSpPr>
        <p:spPr>
          <a:xfrm>
            <a:off x="2730500" y="738188"/>
            <a:ext cx="6985000" cy="2663825"/>
          </a:xfrm>
          <a:prstGeom prst="cloudCallout">
            <a:avLst>
              <a:gd name="adj1" fmla="val -48046"/>
              <a:gd name="adj2" fmla="val 85519"/>
            </a:avLst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zh-CN" sz="36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371" name="Rectangle 4"/>
          <p:cNvSpPr/>
          <p:nvPr/>
        </p:nvSpPr>
        <p:spPr>
          <a:xfrm>
            <a:off x="3811588" y="1208088"/>
            <a:ext cx="5184775" cy="17399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米白布，每</a:t>
            </a:r>
            <a:r>
              <a:rPr lang="en-US" altLang="zh-CN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米做一条被单，可以做几条被单？</a:t>
            </a:r>
          </a:p>
        </p:txBody>
      </p:sp>
      <p:pic>
        <p:nvPicPr>
          <p:cNvPr id="58372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7513" y="3402013"/>
            <a:ext cx="1592262" cy="187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81288" y="2322513"/>
            <a:ext cx="839787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4" name="Pictur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32375" y="2308225"/>
            <a:ext cx="1293813" cy="158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5" name="Picture 4" descr="未命名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4838" y="2393950"/>
            <a:ext cx="1512887" cy="1385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6" name="Line 7"/>
          <p:cNvSpPr/>
          <p:nvPr/>
        </p:nvSpPr>
        <p:spPr>
          <a:xfrm>
            <a:off x="3473450" y="3024188"/>
            <a:ext cx="1366838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397" name="Line 8"/>
          <p:cNvSpPr/>
          <p:nvPr/>
        </p:nvSpPr>
        <p:spPr>
          <a:xfrm>
            <a:off x="6929438" y="3043238"/>
            <a:ext cx="11430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398" name="Rectangle 9"/>
          <p:cNvSpPr/>
          <p:nvPr/>
        </p:nvSpPr>
        <p:spPr>
          <a:xfrm>
            <a:off x="2881313" y="1044575"/>
            <a:ext cx="5748881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从长颈鹿家到小熊家有</a:t>
            </a:r>
            <a:r>
              <a:rPr lang="en-US" altLang="zh-CN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米，从小熊家到蛇家有</a:t>
            </a:r>
            <a:r>
              <a:rPr lang="en-US" altLang="zh-CN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</a:t>
            </a:r>
          </a:p>
        </p:txBody>
      </p:sp>
      <p:sp>
        <p:nvSpPr>
          <p:cNvPr id="59399" name="Rectangle 10"/>
          <p:cNvSpPr/>
          <p:nvPr/>
        </p:nvSpPr>
        <p:spPr>
          <a:xfrm>
            <a:off x="1554163" y="3549650"/>
            <a:ext cx="301625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just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00" name="Rectangle 11"/>
          <p:cNvSpPr/>
          <p:nvPr/>
        </p:nvSpPr>
        <p:spPr>
          <a:xfrm>
            <a:off x="1524000" y="3549650"/>
            <a:ext cx="646113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just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01" name="Rectangle 12"/>
          <p:cNvSpPr/>
          <p:nvPr/>
        </p:nvSpPr>
        <p:spPr>
          <a:xfrm>
            <a:off x="1497013" y="3549650"/>
            <a:ext cx="955675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just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63210" name="Group 42"/>
          <p:cNvGraphicFramePr>
            <a:graphicFrameLocks noGrp="1"/>
          </p:cNvGraphicFramePr>
          <p:nvPr/>
        </p:nvGraphicFramePr>
        <p:xfrm>
          <a:off x="2105025" y="4608513"/>
          <a:ext cx="3889375" cy="1554162"/>
        </p:xfrm>
        <a:graphic>
          <a:graphicData uri="http://schemas.openxmlformats.org/drawingml/2006/table">
            <a:tbl>
              <a:tblPr/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54162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长颈鹿上午到小熊家玩，下午回家，来回要走多少米？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189" name="Text Box 29"/>
          <p:cNvSpPr txBox="1"/>
          <p:nvPr/>
        </p:nvSpPr>
        <p:spPr>
          <a:xfrm>
            <a:off x="6203950" y="5040313"/>
            <a:ext cx="3989388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30+30=60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（米）</a:t>
            </a:r>
          </a:p>
        </p:txBody>
      </p:sp>
      <p:sp>
        <p:nvSpPr>
          <p:cNvPr id="263200" name="Line 32"/>
          <p:cNvSpPr/>
          <p:nvPr/>
        </p:nvSpPr>
        <p:spPr>
          <a:xfrm>
            <a:off x="3473450" y="2663825"/>
            <a:ext cx="1439863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3201" name="Line 33"/>
          <p:cNvSpPr/>
          <p:nvPr/>
        </p:nvSpPr>
        <p:spPr>
          <a:xfrm>
            <a:off x="3473450" y="3330575"/>
            <a:ext cx="1439863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411" name="Text Box 40"/>
          <p:cNvSpPr txBox="1"/>
          <p:nvPr/>
        </p:nvSpPr>
        <p:spPr>
          <a:xfrm>
            <a:off x="3689350" y="2592388"/>
            <a:ext cx="935038" cy="954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59412" name="Text Box 41"/>
          <p:cNvSpPr txBox="1"/>
          <p:nvPr/>
        </p:nvSpPr>
        <p:spPr>
          <a:xfrm>
            <a:off x="7002463" y="2620963"/>
            <a:ext cx="935037" cy="954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842" name="Group 26"/>
          <p:cNvGraphicFramePr>
            <a:graphicFrameLocks noGrp="1"/>
          </p:cNvGraphicFramePr>
          <p:nvPr/>
        </p:nvGraphicFramePr>
        <p:xfrm>
          <a:off x="1905000" y="4757738"/>
          <a:ext cx="4608513" cy="1116012"/>
        </p:xfrm>
        <a:graphic>
          <a:graphicData uri="http://schemas.openxmlformats.org/drawingml/2006/table">
            <a:tbl>
              <a:tblPr/>
              <a:tblGrid>
                <a:gridCol w="460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6012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长颈鹿从家出发经过小熊家，到蛇家要走多少米？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204" name="Text Box 10"/>
          <p:cNvSpPr txBox="1"/>
          <p:nvPr/>
        </p:nvSpPr>
        <p:spPr>
          <a:xfrm>
            <a:off x="6580188" y="5045075"/>
            <a:ext cx="3989387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30+40=70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（米）</a:t>
            </a:r>
          </a:p>
        </p:txBody>
      </p:sp>
      <p:pic>
        <p:nvPicPr>
          <p:cNvPr id="60424" name="Picture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25725" y="2471738"/>
            <a:ext cx="839788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5" name="Picture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88" y="2543175"/>
            <a:ext cx="1293812" cy="158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6" name="Picture 13" descr="未命名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9275" y="2543175"/>
            <a:ext cx="1512888" cy="1385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7" name="Line 14"/>
          <p:cNvSpPr/>
          <p:nvPr/>
        </p:nvSpPr>
        <p:spPr>
          <a:xfrm>
            <a:off x="3417888" y="3173413"/>
            <a:ext cx="1366837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28" name="Line 15"/>
          <p:cNvSpPr/>
          <p:nvPr/>
        </p:nvSpPr>
        <p:spPr>
          <a:xfrm>
            <a:off x="6873875" y="3192463"/>
            <a:ext cx="11430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29" name="Rectangle 16"/>
          <p:cNvSpPr/>
          <p:nvPr/>
        </p:nvSpPr>
        <p:spPr>
          <a:xfrm>
            <a:off x="2790825" y="1157288"/>
            <a:ext cx="592645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从长颈鹿家到小熊家有</a:t>
            </a:r>
            <a:r>
              <a:rPr lang="en-US" altLang="zh-CN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米，从小熊家到蛇家有</a:t>
            </a:r>
            <a:r>
              <a:rPr lang="en-US" altLang="zh-CN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</a:t>
            </a:r>
          </a:p>
        </p:txBody>
      </p:sp>
      <p:sp>
        <p:nvSpPr>
          <p:cNvPr id="290836" name="Line 20"/>
          <p:cNvSpPr/>
          <p:nvPr/>
        </p:nvSpPr>
        <p:spPr>
          <a:xfrm>
            <a:off x="3417888" y="2813050"/>
            <a:ext cx="14398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0837" name="Line 21"/>
          <p:cNvSpPr/>
          <p:nvPr/>
        </p:nvSpPr>
        <p:spPr>
          <a:xfrm flipH="1">
            <a:off x="6657975" y="2813050"/>
            <a:ext cx="1439863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32" name="Text Box 22"/>
          <p:cNvSpPr txBox="1"/>
          <p:nvPr/>
        </p:nvSpPr>
        <p:spPr>
          <a:xfrm>
            <a:off x="3633788" y="2741613"/>
            <a:ext cx="935037" cy="954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60433" name="Text Box 23"/>
          <p:cNvSpPr txBox="1"/>
          <p:nvPr/>
        </p:nvSpPr>
        <p:spPr>
          <a:xfrm>
            <a:off x="6946900" y="2770188"/>
            <a:ext cx="935038" cy="954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/>
          <p:nvPr/>
        </p:nvSpPr>
        <p:spPr>
          <a:xfrm>
            <a:off x="3036888" y="1498600"/>
            <a:ext cx="6042025" cy="1077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一根长</a:t>
            </a:r>
            <a:r>
              <a:rPr lang="en-US" altLang="zh-CN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米的绳子，对折后量井</a:t>
            </a:r>
          </a:p>
          <a:p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深，井外余</a:t>
            </a:r>
            <a:r>
              <a:rPr lang="en-US" altLang="zh-CN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米。井深多少米？</a:t>
            </a:r>
          </a:p>
        </p:txBody>
      </p:sp>
      <p:sp>
        <p:nvSpPr>
          <p:cNvPr id="53251" name="Text Box 5"/>
          <p:cNvSpPr txBox="1"/>
          <p:nvPr/>
        </p:nvSpPr>
        <p:spPr>
          <a:xfrm>
            <a:off x="5611813" y="3429000"/>
            <a:ext cx="3417887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14÷2=7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（米）</a:t>
            </a:r>
          </a:p>
        </p:txBody>
      </p:sp>
      <p:sp>
        <p:nvSpPr>
          <p:cNvPr id="53252" name="Text Box 6"/>
          <p:cNvSpPr txBox="1"/>
          <p:nvPr/>
        </p:nvSpPr>
        <p:spPr>
          <a:xfrm>
            <a:off x="5862638" y="4508500"/>
            <a:ext cx="2984500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7-2=5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（米）</a:t>
            </a:r>
          </a:p>
        </p:txBody>
      </p:sp>
      <p:sp>
        <p:nvSpPr>
          <p:cNvPr id="61444" name="Rectangle 8"/>
          <p:cNvSpPr/>
          <p:nvPr/>
        </p:nvSpPr>
        <p:spPr>
          <a:xfrm>
            <a:off x="2424113" y="3716338"/>
            <a:ext cx="1081087" cy="2305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5226" name="Line 10"/>
          <p:cNvSpPr/>
          <p:nvPr/>
        </p:nvSpPr>
        <p:spPr>
          <a:xfrm>
            <a:off x="2927350" y="2997200"/>
            <a:ext cx="0" cy="3024188"/>
          </a:xfrm>
          <a:prstGeom prst="line">
            <a:avLst/>
          </a:prstGeom>
          <a:ln w="28575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5227" name="Line 11"/>
          <p:cNvSpPr/>
          <p:nvPr/>
        </p:nvSpPr>
        <p:spPr>
          <a:xfrm>
            <a:off x="3000375" y="2997200"/>
            <a:ext cx="0" cy="3024188"/>
          </a:xfrm>
          <a:prstGeom prst="line">
            <a:avLst/>
          </a:prstGeom>
          <a:ln w="28575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56" name="AutoShape 12"/>
          <p:cNvSpPr/>
          <p:nvPr/>
        </p:nvSpPr>
        <p:spPr>
          <a:xfrm>
            <a:off x="2711450" y="2997200"/>
            <a:ext cx="144463" cy="2952750"/>
          </a:xfrm>
          <a:prstGeom prst="leftBrace">
            <a:avLst>
              <a:gd name="adj1" fmla="val 170139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7" name="Text Box 14"/>
          <p:cNvSpPr txBox="1"/>
          <p:nvPr/>
        </p:nvSpPr>
        <p:spPr>
          <a:xfrm>
            <a:off x="1992313" y="4221163"/>
            <a:ext cx="93503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53258" name="AutoShape 15"/>
          <p:cNvSpPr/>
          <p:nvPr/>
        </p:nvSpPr>
        <p:spPr>
          <a:xfrm flipH="1">
            <a:off x="3071813" y="2997200"/>
            <a:ext cx="71437" cy="720725"/>
          </a:xfrm>
          <a:prstGeom prst="leftBrace">
            <a:avLst>
              <a:gd name="adj1" fmla="val 83981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9" name="Text Box 16"/>
          <p:cNvSpPr txBox="1"/>
          <p:nvPr/>
        </p:nvSpPr>
        <p:spPr>
          <a:xfrm>
            <a:off x="3071813" y="3141663"/>
            <a:ext cx="93503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53260" name="AutoShape 17"/>
          <p:cNvSpPr/>
          <p:nvPr/>
        </p:nvSpPr>
        <p:spPr>
          <a:xfrm>
            <a:off x="3071813" y="3789363"/>
            <a:ext cx="215900" cy="2160587"/>
          </a:xfrm>
          <a:prstGeom prst="rightBrace">
            <a:avLst>
              <a:gd name="adj1" fmla="val 83301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61" name="Text Box 18"/>
          <p:cNvSpPr txBox="1"/>
          <p:nvPr/>
        </p:nvSpPr>
        <p:spPr>
          <a:xfrm>
            <a:off x="3143250" y="4581525"/>
            <a:ext cx="93503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53256" grpId="0"/>
      <p:bldP spid="53257" grpId="0"/>
      <p:bldP spid="53258" grpId="0"/>
      <p:bldP spid="53259" grpId="0"/>
      <p:bldP spid="53260" grpId="0"/>
      <p:bldP spid="532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9"/>
          <p:cNvSpPr/>
          <p:nvPr/>
        </p:nvSpPr>
        <p:spPr>
          <a:xfrm>
            <a:off x="2363788" y="1608138"/>
            <a:ext cx="5127625" cy="10779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比较长</a:t>
            </a:r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的物体的长度，</a:t>
            </a:r>
          </a:p>
          <a:p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可以用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zh-CN" altLang="en-US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作单位。 </a:t>
            </a:r>
          </a:p>
        </p:txBody>
      </p:sp>
      <p:sp>
        <p:nvSpPr>
          <p:cNvPr id="62466" name="Rectangle 22"/>
          <p:cNvSpPr/>
          <p:nvPr/>
        </p:nvSpPr>
        <p:spPr>
          <a:xfrm>
            <a:off x="2465388" y="5603875"/>
            <a:ext cx="3252787" cy="58578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r>
              <a:rPr lang="en-US" altLang="zh-CN" sz="32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32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</a:t>
            </a:r>
            <a:r>
              <a:rPr lang="zh-CN" altLang="en-US" sz="32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  </a:t>
            </a:r>
          </a:p>
        </p:txBody>
      </p:sp>
      <p:sp>
        <p:nvSpPr>
          <p:cNvPr id="62467" name="Text Box 23"/>
          <p:cNvSpPr txBox="1"/>
          <p:nvPr/>
        </p:nvSpPr>
        <p:spPr>
          <a:xfrm>
            <a:off x="2408238" y="3429000"/>
            <a:ext cx="7704137" cy="11255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r>
              <a:rPr lang="zh-CN" altLang="en-US" sz="32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米可以用字母“</a:t>
            </a:r>
            <a:r>
              <a:rPr lang="en-US" altLang="zh-CN" sz="32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m”</a:t>
            </a:r>
            <a:r>
              <a:rPr lang="zh-CN" altLang="en-US" sz="32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表示，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2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米可以写成</a:t>
            </a:r>
            <a:r>
              <a:rPr lang="en-US" altLang="zh-CN" sz="32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en-US" sz="32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2"/>
          <p:cNvSpPr txBox="1"/>
          <p:nvPr/>
        </p:nvSpPr>
        <p:spPr>
          <a:xfrm>
            <a:off x="2073275" y="2224088"/>
            <a:ext cx="8404225" cy="701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r>
              <a:rPr lang="zh-CN" altLang="en-US" sz="3600" b="1" dirty="0">
                <a:solidFill>
                  <a:srgbClr val="66003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在○里填上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b="1" dirty="0">
                <a:solidFill>
                  <a:srgbClr val="66003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＞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3600" b="1" dirty="0">
                <a:solidFill>
                  <a:srgbClr val="66003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＜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600" b="1" dirty="0">
                <a:solidFill>
                  <a:srgbClr val="66003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或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b="1" dirty="0">
                <a:solidFill>
                  <a:srgbClr val="66003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＝</a:t>
            </a:r>
            <a:r>
              <a:rPr lang="zh-CN" altLang="en-US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600" b="1" dirty="0">
                <a:solidFill>
                  <a:srgbClr val="66003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 </a:t>
            </a:r>
          </a:p>
        </p:txBody>
      </p:sp>
      <p:pic>
        <p:nvPicPr>
          <p:cNvPr id="6349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3663950"/>
            <a:ext cx="8135938" cy="216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008313" y="3832225"/>
            <a:ext cx="58261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Gungsuh" panose="02030600000101010101" pitchFamily="18" charset="-127"/>
                <a:cs typeface="+mn-cs"/>
                <a:sym typeface="+mn-ea"/>
              </a:rPr>
              <a:t>＜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7710488" y="3846513"/>
            <a:ext cx="58261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Gungsuh" panose="02030600000101010101" pitchFamily="18" charset="-127"/>
                <a:cs typeface="+mn-cs"/>
                <a:sym typeface="+mn-ea"/>
              </a:rPr>
              <a:t>＞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040063" y="5162550"/>
            <a:ext cx="58261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Gungsuh" panose="02030600000101010101" pitchFamily="18" charset="-127"/>
                <a:cs typeface="+mn-cs"/>
                <a:sym typeface="+mn-ea"/>
              </a:rPr>
              <a:t>＝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8340725" y="5119688"/>
            <a:ext cx="58261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Gungsuh" panose="02030600000101010101" pitchFamily="18" charset="-127"/>
                <a:cs typeface="+mn-cs"/>
                <a:sym typeface="+mn-ea"/>
              </a:rPr>
              <a:t>＜</a:t>
            </a:r>
          </a:p>
        </p:txBody>
      </p:sp>
      <p:sp>
        <p:nvSpPr>
          <p:cNvPr id="56328" name="Text Box 8"/>
          <p:cNvSpPr txBox="1"/>
          <p:nvPr/>
        </p:nvSpPr>
        <p:spPr>
          <a:xfrm>
            <a:off x="6559550" y="3305175"/>
            <a:ext cx="1570038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sp>
        <p:nvSpPr>
          <p:cNvPr id="56329" name="Text Box 9"/>
          <p:cNvSpPr txBox="1"/>
          <p:nvPr/>
        </p:nvSpPr>
        <p:spPr>
          <a:xfrm>
            <a:off x="8464550" y="4633913"/>
            <a:ext cx="1570038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pic>
        <p:nvPicPr>
          <p:cNvPr id="63497" name="Picture 10" descr="D7[`$~P8DR~L@H7{[J{HL6Y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2738" y="769938"/>
            <a:ext cx="1908175" cy="79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  <p:bldP spid="56326" grpId="0"/>
      <p:bldP spid="56327" grpId="0"/>
      <p:bldP spid="56328" grpId="0"/>
      <p:bldP spid="563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0"/>
          <p:cNvSpPr/>
          <p:nvPr/>
        </p:nvSpPr>
        <p:spPr>
          <a:xfrm>
            <a:off x="1689100" y="1801813"/>
            <a:ext cx="424973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厘米大约有多长？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798638" y="3797300"/>
            <a:ext cx="2771775" cy="2376488"/>
            <a:chOff x="0" y="0"/>
            <a:chExt cx="2699" cy="2138"/>
          </a:xfrm>
        </p:grpSpPr>
        <p:pic>
          <p:nvPicPr>
            <p:cNvPr id="37891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699" cy="213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7892" name="Group 49"/>
            <p:cNvGrpSpPr/>
            <p:nvPr/>
          </p:nvGrpSpPr>
          <p:grpSpPr>
            <a:xfrm>
              <a:off x="1746" y="1389"/>
              <a:ext cx="635" cy="45"/>
              <a:chOff x="1837" y="1344"/>
              <a:chExt cx="499" cy="90"/>
            </a:xfrm>
          </p:grpSpPr>
          <p:sp>
            <p:nvSpPr>
              <p:cNvPr id="37893" name="Line 50"/>
              <p:cNvSpPr/>
              <p:nvPr/>
            </p:nvSpPr>
            <p:spPr>
              <a:xfrm>
                <a:off x="1837" y="1344"/>
                <a:ext cx="0" cy="9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94" name="Line 51"/>
              <p:cNvSpPr/>
              <p:nvPr/>
            </p:nvSpPr>
            <p:spPr>
              <a:xfrm>
                <a:off x="1837" y="1434"/>
                <a:ext cx="499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95" name="Line 52"/>
              <p:cNvSpPr/>
              <p:nvPr/>
            </p:nvSpPr>
            <p:spPr>
              <a:xfrm>
                <a:off x="2336" y="1344"/>
                <a:ext cx="0" cy="9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53"/>
          <p:cNvGrpSpPr/>
          <p:nvPr/>
        </p:nvGrpSpPr>
        <p:grpSpPr>
          <a:xfrm>
            <a:off x="4678363" y="3797300"/>
            <a:ext cx="2771775" cy="2374900"/>
            <a:chOff x="1701" y="2154"/>
            <a:chExt cx="2677" cy="2166"/>
          </a:xfrm>
        </p:grpSpPr>
        <p:pic>
          <p:nvPicPr>
            <p:cNvPr id="37897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1" y="2154"/>
              <a:ext cx="2677" cy="21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7898" name="Group 55"/>
            <p:cNvGrpSpPr/>
            <p:nvPr/>
          </p:nvGrpSpPr>
          <p:grpSpPr>
            <a:xfrm>
              <a:off x="1882" y="3430"/>
              <a:ext cx="635" cy="45"/>
              <a:chOff x="1837" y="1344"/>
              <a:chExt cx="499" cy="90"/>
            </a:xfrm>
          </p:grpSpPr>
          <p:sp>
            <p:nvSpPr>
              <p:cNvPr id="37899" name="Line 56"/>
              <p:cNvSpPr/>
              <p:nvPr/>
            </p:nvSpPr>
            <p:spPr>
              <a:xfrm>
                <a:off x="1837" y="1344"/>
                <a:ext cx="0" cy="9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0" name="Line 57"/>
              <p:cNvSpPr/>
              <p:nvPr/>
            </p:nvSpPr>
            <p:spPr>
              <a:xfrm>
                <a:off x="1837" y="1434"/>
                <a:ext cx="499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1" name="Line 58"/>
              <p:cNvSpPr/>
              <p:nvPr/>
            </p:nvSpPr>
            <p:spPr>
              <a:xfrm>
                <a:off x="2336" y="1344"/>
                <a:ext cx="0" cy="9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59"/>
          <p:cNvGrpSpPr/>
          <p:nvPr/>
        </p:nvGrpSpPr>
        <p:grpSpPr>
          <a:xfrm>
            <a:off x="7631113" y="3797300"/>
            <a:ext cx="2881312" cy="2376488"/>
            <a:chOff x="3787" y="1661"/>
            <a:chExt cx="1815" cy="1497"/>
          </a:xfrm>
        </p:grpSpPr>
        <p:sp>
          <p:nvSpPr>
            <p:cNvPr id="37903" name="Rectangle 60"/>
            <p:cNvSpPr/>
            <p:nvPr/>
          </p:nvSpPr>
          <p:spPr>
            <a:xfrm>
              <a:off x="3787" y="1661"/>
              <a:ext cx="1815" cy="1497"/>
            </a:xfrm>
            <a:prstGeom prst="rect">
              <a:avLst/>
            </a:prstGeom>
            <a:solidFill>
              <a:srgbClr val="FBFBFB"/>
            </a:solidFill>
            <a:ln w="2857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37904" name="Picture 6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33" y="2478"/>
              <a:ext cx="1062" cy="6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05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0" y="2432"/>
              <a:ext cx="750" cy="6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906" name="AutoShape 63"/>
            <p:cNvSpPr/>
            <p:nvPr/>
          </p:nvSpPr>
          <p:spPr>
            <a:xfrm>
              <a:off x="3969" y="1706"/>
              <a:ext cx="1542" cy="772"/>
            </a:xfrm>
            <a:prstGeom prst="wedgeEllipseCallout">
              <a:avLst>
                <a:gd name="adj1" fmla="val 10764"/>
                <a:gd name="adj2" fmla="val 6761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rgbClr val="008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zh-CN" sz="2800" b="1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07" name="Text Box 64"/>
            <p:cNvSpPr txBox="1"/>
            <p:nvPr/>
          </p:nvSpPr>
          <p:spPr>
            <a:xfrm>
              <a:off x="4013" y="1788"/>
              <a:ext cx="1452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钉书针的宽大约是</a:t>
              </a:r>
              <a:r>
                <a:rPr lang="en-US" altLang="zh-CN" sz="2800" b="1" dirty="0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800" b="1" dirty="0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厘米</a:t>
              </a:r>
              <a:endPara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7908" name="Line 65"/>
            <p:cNvSpPr/>
            <p:nvPr/>
          </p:nvSpPr>
          <p:spPr>
            <a:xfrm>
              <a:off x="3932" y="2723"/>
              <a:ext cx="182" cy="22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7909" name="Picture 6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7700" y="1160463"/>
            <a:ext cx="1225550" cy="1439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9"/>
          <p:cNvSpPr/>
          <p:nvPr/>
        </p:nvSpPr>
        <p:spPr>
          <a:xfrm>
            <a:off x="3503613" y="1484313"/>
            <a:ext cx="6624637" cy="3457575"/>
          </a:xfrm>
          <a:prstGeom prst="cloudCallout">
            <a:avLst>
              <a:gd name="adj1" fmla="val -52491"/>
              <a:gd name="adj2" fmla="val 31866"/>
            </a:avLst>
          </a:prstGeom>
          <a:noFill/>
          <a:ln w="9525">
            <a:noFill/>
          </a:ln>
        </p:spPr>
        <p:txBody>
          <a:bodyPr anchor="t"/>
          <a:lstStyle/>
          <a:p>
            <a:endParaRPr lang="zh-CN" altLang="zh-CN" sz="3600" b="1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429000"/>
            <a:ext cx="1776413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Text Box 4"/>
          <p:cNvSpPr txBox="1"/>
          <p:nvPr/>
        </p:nvSpPr>
        <p:spPr>
          <a:xfrm>
            <a:off x="4727575" y="2205038"/>
            <a:ext cx="5111750" cy="21971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如果需要量比较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</a:t>
            </a: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的物体的长度，可以用什么单位呢？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7563" y="3905250"/>
            <a:ext cx="1223962" cy="121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8" name="AutoShape 29"/>
          <p:cNvSpPr/>
          <p:nvPr/>
        </p:nvSpPr>
        <p:spPr>
          <a:xfrm>
            <a:off x="2424113" y="1052513"/>
            <a:ext cx="6624637" cy="3457575"/>
          </a:xfrm>
          <a:prstGeom prst="cloudCallout">
            <a:avLst>
              <a:gd name="adj1" fmla="val 53185"/>
              <a:gd name="adj2" fmla="val 22681"/>
            </a:avLst>
          </a:prstGeom>
          <a:noFill/>
          <a:ln w="9525">
            <a:noFill/>
          </a:ln>
        </p:spPr>
        <p:txBody>
          <a:bodyPr anchor="t"/>
          <a:lstStyle/>
          <a:p>
            <a:endParaRPr lang="zh-CN" altLang="zh-CN" sz="3600" b="1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39" name="Text Box 6"/>
          <p:cNvSpPr txBox="1"/>
          <p:nvPr/>
        </p:nvSpPr>
        <p:spPr>
          <a:xfrm>
            <a:off x="2774950" y="2406650"/>
            <a:ext cx="4445000" cy="21971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量比较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</a:t>
            </a: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的物体的长度，通常用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作单位。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E02-311B-L01-300x30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2400" y="549275"/>
            <a:ext cx="3937000" cy="381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467943">
            <a:off x="1524000" y="1773238"/>
            <a:ext cx="5305425" cy="484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AutoShape 4"/>
          <p:cNvSpPr/>
          <p:nvPr/>
        </p:nvSpPr>
        <p:spPr>
          <a:xfrm>
            <a:off x="2266950" y="1493838"/>
            <a:ext cx="8135938" cy="792162"/>
          </a:xfrm>
          <a:prstGeom prst="wedgeRoundRectCallout">
            <a:avLst>
              <a:gd name="adj1" fmla="val -45454"/>
              <a:gd name="adj2" fmla="val -133968"/>
              <a:gd name="adj3" fmla="val 16667"/>
            </a:avLst>
          </a:prstGeom>
          <a:noFill/>
          <a:ln w="9525">
            <a:noFill/>
          </a:ln>
        </p:spPr>
        <p:txBody>
          <a:bodyPr anchor="t"/>
          <a:lstStyle/>
          <a:p>
            <a:pPr algn="ctr"/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这些是米尺，它们的长度都是</a:t>
            </a:r>
            <a:r>
              <a:rPr lang="en-US" altLang="zh-CN" sz="4000" b="1" dirty="0">
                <a:solidFill>
                  <a:srgbClr val="00009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米。</a:t>
            </a:r>
          </a:p>
        </p:txBody>
      </p:sp>
      <p:pic>
        <p:nvPicPr>
          <p:cNvPr id="27955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838" y="3067050"/>
            <a:ext cx="3671887" cy="270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E02-311B-L01-300x30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7800" y="1109663"/>
            <a:ext cx="3937000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0" name="AutoShape 9"/>
          <p:cNvSpPr/>
          <p:nvPr/>
        </p:nvSpPr>
        <p:spPr>
          <a:xfrm>
            <a:off x="2217738" y="1198563"/>
            <a:ext cx="8135937" cy="792162"/>
          </a:xfrm>
          <a:prstGeom prst="wedgeRoundRectCallout">
            <a:avLst>
              <a:gd name="adj1" fmla="val -45727"/>
              <a:gd name="adj2" fmla="val -78458"/>
              <a:gd name="adj3" fmla="val 16667"/>
            </a:avLst>
          </a:prstGeom>
          <a:noFill/>
          <a:ln w="9525">
            <a:noFill/>
          </a:ln>
        </p:spPr>
        <p:txBody>
          <a:bodyPr anchor="t"/>
          <a:lstStyle/>
          <a:p>
            <a:pPr algn="ctr"/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这些是米尺，它们的长度都是</a:t>
            </a:r>
            <a:r>
              <a:rPr lang="en-US" altLang="zh-CN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</a:t>
            </a:r>
          </a:p>
        </p:txBody>
      </p:sp>
      <p:sp>
        <p:nvSpPr>
          <p:cNvPr id="43011" name="Text Box 11"/>
          <p:cNvSpPr txBox="1"/>
          <p:nvPr/>
        </p:nvSpPr>
        <p:spPr>
          <a:xfrm>
            <a:off x="2279650" y="3644900"/>
            <a:ext cx="7704138" cy="1631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米可以用字母“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表示，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米可以写成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en-US" sz="40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8" descr="AG00317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638" y="574675"/>
            <a:ext cx="1304925" cy="145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4" name="AutoShape 29"/>
          <p:cNvSpPr/>
          <p:nvPr/>
        </p:nvSpPr>
        <p:spPr>
          <a:xfrm>
            <a:off x="3128963" y="647700"/>
            <a:ext cx="3600450" cy="1223963"/>
          </a:xfrm>
          <a:prstGeom prst="cloudCallout">
            <a:avLst>
              <a:gd name="adj1" fmla="val 96162"/>
              <a:gd name="adj2" fmla="val 19259"/>
            </a:avLst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5" name="Rectangle 30"/>
          <p:cNvSpPr/>
          <p:nvPr/>
        </p:nvSpPr>
        <p:spPr>
          <a:xfrm>
            <a:off x="2986088" y="1006475"/>
            <a:ext cx="396081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8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</a:t>
            </a:r>
            <a:r>
              <a:rPr lang="en-US" altLang="zh-CN" sz="3200" b="1" dirty="0">
                <a:solidFill>
                  <a:srgbClr val="8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8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米有多长呢？</a:t>
            </a:r>
          </a:p>
        </p:txBody>
      </p:sp>
      <p:pic>
        <p:nvPicPr>
          <p:cNvPr id="27648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2133600"/>
            <a:ext cx="7921625" cy="3097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8" name="Text Box 9"/>
          <p:cNvSpPr txBox="1"/>
          <p:nvPr/>
        </p:nvSpPr>
        <p:spPr>
          <a:xfrm>
            <a:off x="1992313" y="5445125"/>
            <a:ext cx="80645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说说他们感受到的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米有多长。 </a:t>
            </a:r>
          </a:p>
        </p:txBody>
      </p:sp>
      <p:sp>
        <p:nvSpPr>
          <p:cNvPr id="33799" name="Text Box 10"/>
          <p:cNvSpPr txBox="1"/>
          <p:nvPr/>
        </p:nvSpPr>
        <p:spPr>
          <a:xfrm>
            <a:off x="1524000" y="5441950"/>
            <a:ext cx="889317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你也动手试一试，感受</a:t>
            </a:r>
            <a:r>
              <a:rPr lang="en-US" altLang="zh-CN" sz="32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米有多长。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8" grpId="1"/>
      <p:bldP spid="337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8"/>
          <p:cNvSpPr/>
          <p:nvPr/>
        </p:nvSpPr>
        <p:spPr>
          <a:xfrm>
            <a:off x="2076450" y="877888"/>
            <a:ext cx="8591550" cy="762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4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张开双臂比划</a:t>
            </a:r>
            <a:r>
              <a:rPr lang="en-US" altLang="zh-CN" sz="4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米大约有多长？ </a:t>
            </a:r>
          </a:p>
        </p:txBody>
      </p:sp>
      <p:pic>
        <p:nvPicPr>
          <p:cNvPr id="239657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3" y="1700213"/>
            <a:ext cx="5761037" cy="431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9659" name="Picture 43" descr="T1zFS7XipfXXbSi079_1031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2188" y="3860800"/>
            <a:ext cx="4319587" cy="1293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宽屏</PresentationFormat>
  <Paragraphs>111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Gungsuh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2023-01-16T17:00:08Z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7510A7133CED4A7C820C2AD06661FB13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