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472" r:id="rId2"/>
    <p:sldId id="320" r:id="rId3"/>
    <p:sldId id="416" r:id="rId4"/>
    <p:sldId id="468" r:id="rId5"/>
    <p:sldId id="469" r:id="rId6"/>
    <p:sldId id="439" r:id="rId7"/>
    <p:sldId id="470" r:id="rId8"/>
    <p:sldId id="420" r:id="rId9"/>
    <p:sldId id="460" r:id="rId10"/>
    <p:sldId id="390" r:id="rId11"/>
    <p:sldId id="471" r:id="rId12"/>
    <p:sldId id="451" r:id="rId13"/>
    <p:sldId id="461" r:id="rId14"/>
    <p:sldId id="321" r:id="rId15"/>
    <p:sldId id="331" r:id="rId16"/>
    <p:sldId id="443" r:id="rId17"/>
    <p:sldId id="462" r:id="rId18"/>
    <p:sldId id="463" r:id="rId19"/>
    <p:sldId id="464" r:id="rId20"/>
    <p:sldId id="466" r:id="rId21"/>
    <p:sldId id="467" r:id="rId22"/>
  </p:sldIdLst>
  <p:sldSz cx="12192000" cy="6858000"/>
  <p:notesSz cx="7104063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A2"/>
    <a:srgbClr val="B9E2F7"/>
    <a:srgbClr val="E0EBB9"/>
    <a:srgbClr val="A1C450"/>
    <a:srgbClr val="E1EFE2"/>
    <a:srgbClr val="D57373"/>
    <a:srgbClr val="F3F3F3"/>
    <a:srgbClr val="FFFFFF"/>
    <a:srgbClr val="F6E6DC"/>
    <a:srgbClr val="FC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5" autoAdjust="0"/>
    <p:restoredTop sz="94660"/>
  </p:normalViewPr>
  <p:slideViewPr>
    <p:cSldViewPr snapToGrid="0">
      <p:cViewPr>
        <p:scale>
          <a:sx n="100" d="100"/>
          <a:sy n="100" d="100"/>
        </p:scale>
        <p:origin x="-744" y="-432"/>
      </p:cViewPr>
      <p:guideLst>
        <p:guide orient="horz" pos="2156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2685-12EB-46F7-B56A-250543708E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608E-8B30-4F9B-9A6A-5ECD07F91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562475"/>
            <a:ext cx="12192000" cy="160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 </a:t>
            </a:r>
            <a:r>
              <a:rPr lang="zh-CN" altLang="en-US" sz="4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程</a:t>
            </a:r>
            <a:endParaRPr lang="zh-CN" altLang="en-US" sz="4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42025"/>
            <a:ext cx="121920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方程解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决实际问题</a:t>
            </a:r>
            <a:endParaRPr lang="en-US" altLang="zh-CN" sz="5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95003" y="4791632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冀教版  数学  五年级  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711096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87088" y="86644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4744" y="922273"/>
            <a:ext cx="9380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方程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+2=10</a:t>
            </a:r>
            <a:r>
              <a:rPr lang="zh-CN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mx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=24</a:t>
            </a:r>
            <a:r>
              <a:rPr lang="zh-CN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有相同的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的值。</a:t>
            </a:r>
          </a:p>
        </p:txBody>
      </p:sp>
      <p:graphicFrame>
        <p:nvGraphicFramePr>
          <p:cNvPr id="16" name="对象 3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公式" r:id="rId3" imgW="2743200" imgH="5181600" progId="Equation.3">
                  <p:embed/>
                </p:oleObj>
              </mc:Choice>
              <mc:Fallback>
                <p:oleObj name="公式" r:id="rId3" imgW="2743200" imgH="5181600" progId="Equation.3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971550" y="2033140"/>
            <a:ext cx="3543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解题思路：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971550" y="2713383"/>
            <a:ext cx="10590727" cy="25474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两个方程的解相同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也就是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的值相同。可以先求出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+2=10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的解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再把它代入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mx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=24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会得到一个含有未知数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的新方程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最后求出这个新方程的解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也就是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对象 3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公式" r:id="rId3" imgW="2743200" imgH="5181600" progId="Equation.3">
                  <p:embed/>
                </p:oleObj>
              </mc:Choice>
              <mc:Fallback>
                <p:oleObj name="公式" r:id="rId3" imgW="2743200" imgH="5181600" progId="Equation.3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744744" y="1612276"/>
            <a:ext cx="3543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解答：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475232" y="2271967"/>
            <a:ext cx="3621024" cy="20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+2=10</a:t>
            </a:r>
            <a:endParaRPr lang="zh-CN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+2-2=10-2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=8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08192" y="2090172"/>
            <a:ext cx="4998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=8</a:t>
            </a:r>
            <a:r>
              <a:rPr lang="zh-CN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代入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mx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=24</a:t>
            </a:r>
            <a:r>
              <a:rPr lang="zh-CN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8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=24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÷8=24÷8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</a:t>
            </a:r>
            <a:endParaRPr lang="zh-CN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88044" y="5262203"/>
            <a:ext cx="280878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87088" y="86644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4744" y="922273"/>
            <a:ext cx="9380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方程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+2=10</a:t>
            </a:r>
            <a:r>
              <a:rPr lang="zh-CN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mx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=24</a:t>
            </a:r>
            <a:r>
              <a:rPr lang="zh-CN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有相同的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744744" y="754829"/>
            <a:ext cx="105081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）世界上最大的鸟是非洲鸵鸟。一只鸵鸟重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千克，比一只鹅体重的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倍少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4.9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千克。一只鹅重多少千克？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6979951" y="5166533"/>
            <a:ext cx="396134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答：一只鹅重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7.3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千克。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854077" y="2485677"/>
            <a:ext cx="3888432" cy="56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解：设一只鹅重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57409" y="3302749"/>
            <a:ext cx="3583883" cy="1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13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4.9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90</a:t>
            </a:r>
          </a:p>
          <a:p>
            <a:pPr lvl="0"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13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94.9       </a:t>
            </a:r>
          </a:p>
          <a:p>
            <a:pPr lvl="0"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7.3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530" y="2327181"/>
            <a:ext cx="2780770" cy="2187177"/>
          </a:xfrm>
          <a:prstGeom prst="round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8300" y="4219089"/>
            <a:ext cx="2898255" cy="2293072"/>
          </a:xfrm>
          <a:prstGeom prst="round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87088" y="86644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5474" y="2186921"/>
            <a:ext cx="2484036" cy="2563699"/>
          </a:xfrm>
          <a:prstGeom prst="roundRect">
            <a:avLst/>
          </a:prstGeom>
        </p:spPr>
      </p:pic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771248" y="773041"/>
            <a:ext cx="10508172" cy="19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）世界上最小的鸟是蜂鸟。一只蜂鸟重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2.1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克，一只麻雀的体重比一只蜂鸟体重的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倍多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克。一只麻雀重多少克？</a:t>
            </a:r>
          </a:p>
          <a:p>
            <a:pPr eaLnBrk="1" hangingPunct="1">
              <a:lnSpc>
                <a:spcPct val="150000"/>
              </a:lnSpc>
            </a:pP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6514457" y="5623919"/>
            <a:ext cx="404630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答：一只麻雀重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106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克。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226635" y="2442953"/>
            <a:ext cx="3888432" cy="56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解：设一只麻雀重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克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67067" y="3240643"/>
            <a:ext cx="3286427" cy="1954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2.1×50 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-1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105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106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09510" y="4664217"/>
            <a:ext cx="2670751" cy="1919405"/>
          </a:xfrm>
          <a:prstGeom prst="round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87088" y="86644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>
            <a:spLocks noChangeArrowheads="1"/>
          </p:cNvSpPr>
          <p:nvPr/>
        </p:nvSpPr>
        <p:spPr bwMode="auto">
          <a:xfrm>
            <a:off x="837007" y="1733915"/>
            <a:ext cx="10374399" cy="4392690"/>
          </a:xfrm>
          <a:prstGeom prst="roundRect">
            <a:avLst>
              <a:gd name="adj" fmla="val 16667"/>
            </a:avLst>
          </a:prstGeom>
          <a:solidFill>
            <a:srgbClr val="A1C450"/>
          </a:solidFill>
          <a:ln>
            <a:noFill/>
          </a:ln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</a:rPr>
              <a:t>．列方程解决问题的方法：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</a:rPr>
              <a:t>   （</a:t>
            </a:r>
            <a:r>
              <a:rPr lang="en-US" altLang="zh-CN" sz="2800" dirty="0" smtClean="0">
                <a:solidFill>
                  <a:schemeClr val="bg1"/>
                </a:solidFill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</a:rPr>
              <a:t>）找出未知数，用字母 </a:t>
            </a:r>
            <a:r>
              <a:rPr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zh-CN" altLang="en-US" sz="2800" dirty="0" smtClean="0">
                <a:solidFill>
                  <a:schemeClr val="bg1"/>
                </a:solidFill>
              </a:rPr>
              <a:t>表示；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</a:rPr>
              <a:t>   （</a:t>
            </a:r>
            <a:r>
              <a:rPr lang="en-US" altLang="zh-CN" sz="2800" dirty="0" smtClean="0">
                <a:solidFill>
                  <a:schemeClr val="bg1"/>
                </a:solidFill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</a:rPr>
              <a:t>）分析实际问题中的数量关系，找出等量关系，列方程；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</a:rPr>
              <a:t>   （</a:t>
            </a:r>
            <a:r>
              <a:rPr lang="en-US" altLang="zh-CN" sz="2800" dirty="0" smtClean="0">
                <a:solidFill>
                  <a:schemeClr val="bg1"/>
                </a:solidFill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</a:rPr>
              <a:t>）解方程并检验作答。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</a:rPr>
              <a:t>．用方程解决问题就是将逆向思维变成顺向思维</a:t>
            </a:r>
            <a:r>
              <a:rPr lang="zh-CN" altLang="en-US" sz="2800" dirty="0">
                <a:solidFill>
                  <a:schemeClr val="bg1"/>
                </a:solidFill>
              </a:rPr>
              <a:t>。</a:t>
            </a:r>
            <a:r>
              <a:rPr lang="zh-CN" altLang="en-US" sz="2800" dirty="0" smtClean="0">
                <a:solidFill>
                  <a:schemeClr val="bg1"/>
                </a:solidFill>
              </a:rPr>
              <a:t>用未知数 </a:t>
            </a:r>
            <a:r>
              <a:rPr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chemeClr val="bg1"/>
                </a:solidFill>
              </a:rPr>
              <a:t>列式，根据等量关系把未知数代入，列方程求解即可。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783241" y="785096"/>
            <a:ext cx="1261884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填空。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025" name="Picture 1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7200"/>
            <a:ext cx="1905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890517" y="1391429"/>
            <a:ext cx="74952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体育馆有足球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个，足球比排球的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倍少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个。</a:t>
            </a: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2020741" y="3058460"/>
            <a:ext cx="749523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pt-BR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表示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            　　　　　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；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pt-BR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表示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         　　　　　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；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）根据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等量关系列出方程为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　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22" name="TextBox 36"/>
          <p:cNvSpPr txBox="1">
            <a:spLocks noChangeArrowheads="1"/>
          </p:cNvSpPr>
          <p:nvPr/>
        </p:nvSpPr>
        <p:spPr bwMode="auto">
          <a:xfrm>
            <a:off x="890517" y="2153090"/>
            <a:ext cx="38884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设体育馆有排球</a:t>
            </a:r>
            <a:r>
              <a:rPr lang="pt-BR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个。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4499985" y="3240012"/>
            <a:ext cx="37401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体育馆排球个数的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152175" y="4074961"/>
            <a:ext cx="30879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体育馆足球的个数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7164207" y="4980331"/>
            <a:ext cx="21518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24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87088" y="86644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902204" y="797288"/>
            <a:ext cx="628890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先根据题意写出等量关系，再列方程。</a:t>
            </a: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717556" y="1765636"/>
            <a:ext cx="112614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）小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华有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枚邮票，小明的邮票比小华的少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枚，小明有邮票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36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枚。</a:t>
            </a: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3191680" y="4731641"/>
            <a:ext cx="74952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方程：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___________________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1763595" y="3180458"/>
            <a:ext cx="91693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　　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  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　　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22129" y="3215711"/>
            <a:ext cx="23391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小华的邮票数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298362" y="3198365"/>
            <a:ext cx="23487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小明的邮票数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681187" y="3189412"/>
            <a:ext cx="4058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874660" y="4694078"/>
            <a:ext cx="16914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87088" y="86644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853116" y="1840278"/>
            <a:ext cx="98619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）大象重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吨，蓝鲸的体重是大象的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倍，蓝鲸重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120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吨。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3243924" y="4993856"/>
            <a:ext cx="74952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方程：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___________________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2183295" y="3214101"/>
            <a:ext cx="74952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　　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×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 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      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511780" y="3252966"/>
            <a:ext cx="19880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大象的体重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432135" y="3244342"/>
            <a:ext cx="6270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24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991540" y="3244342"/>
            <a:ext cx="19880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蓝鲸的体重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907912" y="4950933"/>
            <a:ext cx="17764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24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120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87088" y="86644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902204" y="797288"/>
            <a:ext cx="628890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先根据题意写出等量关系，再列方程。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782936" y="1831656"/>
            <a:ext cx="103753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）一把椅子价钱是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元，一张桌子的价钱是一把椅子价钱的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倍，一张桌子的价钱是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元。</a:t>
            </a: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3663100" y="5168669"/>
            <a:ext cx="74952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方程：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___________________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2354827" y="3641231"/>
            <a:ext cx="91950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　　 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×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 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  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597355" y="3641231"/>
            <a:ext cx="27093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一把椅子的价钱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970634" y="3641231"/>
            <a:ext cx="4058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191105" y="3641231"/>
            <a:ext cx="27093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一张桌子的价钱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306751" y="5168669"/>
            <a:ext cx="15664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200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87088" y="86644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902204" y="797288"/>
            <a:ext cx="628890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先根据题意写出等量关系，再列方程。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782936" y="1839741"/>
            <a:ext cx="103753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）图书馆中的图书有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本，借出去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348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本，还剩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860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本。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2885660" y="4911487"/>
            <a:ext cx="74952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方程：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___________________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1984512" y="3335351"/>
            <a:ext cx="74952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　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      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            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200536" y="3350452"/>
            <a:ext cx="19880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图书总本数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747089" y="3350451"/>
            <a:ext cx="30572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借出去的图书本数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8460828" y="3375614"/>
            <a:ext cx="8146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860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291565" y="4882506"/>
            <a:ext cx="23455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348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860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87088" y="86644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902204" y="797288"/>
            <a:ext cx="628890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先根据题意写出等量关系，再列方程。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26824" y="1544185"/>
            <a:ext cx="1031434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结合具体事例，经历画线段图分析数量关系，列含有两个未知数的方程和解方程的过程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利用线段图分析数量关系，根据数量关系列含有两个未知数的方程，会利用等式的性质求方程的解。 </a:t>
            </a:r>
            <a:endParaRPr lang="en-US" altLang="zh-CN" sz="28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体验列方程解决问题的价值，增强学好数学的信心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7379" y="2313143"/>
            <a:ext cx="1133475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789" y="3599538"/>
            <a:ext cx="114300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869510" y="769874"/>
            <a:ext cx="10636961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一头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大象每天能吃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千克食物，相当于一头牛每天吃的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倍。一头牛每天吃多少千克食物？</a:t>
            </a:r>
          </a:p>
        </p:txBody>
      </p:sp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3174361" y="5317872"/>
            <a:ext cx="5295039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答：一头牛每天吃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千克食物。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055732" y="2438459"/>
            <a:ext cx="6264516" cy="56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解：设一头牛每天吃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千克食物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69199" y="3145177"/>
            <a:ext cx="29866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205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205÷5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41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87088" y="86644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773719" y="773826"/>
            <a:ext cx="104051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地球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绕太阳一周所用的时间比水星绕太阳一周所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用时间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倍还多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天。水星绕太阳一周要用多少天？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756935" y="5832991"/>
            <a:ext cx="5272597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答：水星绕太阳一周要用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天。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280143" y="2158821"/>
            <a:ext cx="5138921" cy="56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解：设水星绕太阳一周要用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天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3836" y="3874504"/>
            <a:ext cx="3611226" cy="164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835487" y="2557685"/>
            <a:ext cx="2636298" cy="1316819"/>
          </a:xfrm>
          <a:prstGeom prst="wedgeRoundRectCallout">
            <a:avLst>
              <a:gd name="adj1" fmla="val -13808"/>
              <a:gd name="adj2" fmla="val 68874"/>
              <a:gd name="adj3" fmla="val 16667"/>
            </a:avLst>
          </a:prstGeom>
          <a:solidFill>
            <a:srgbClr val="FEA501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地球绕太阳一周用</a:t>
            </a:r>
            <a:r>
              <a:rPr kumimoji="0" lang="en-US" altLang="zh-CN" sz="28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365</a:t>
            </a:r>
            <a:r>
              <a:rPr kumimoji="0" lang="zh-CN" altLang="en-US" sz="28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天。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959362" y="2724169"/>
            <a:ext cx="31431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365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365-13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352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352÷4   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88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87088" y="86644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953154" y="727936"/>
            <a:ext cx="94100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水果店运来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箱苹果，每箱重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千克，卖出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千克，还剩下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千克。求未知数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　　　　　　　　　　　　　　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9711" y="2589552"/>
            <a:ext cx="3659406" cy="242399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704610" y="2589552"/>
            <a:ext cx="432353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：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10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-75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10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961472" y="746251"/>
            <a:ext cx="102795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王叔叔是某晚报的记者，他学会用电脑打字后，每分钟可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打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个字。你知道王叔叔每分钟手写多少个字吗？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640739" y="2364276"/>
            <a:ext cx="5810017" cy="2340105"/>
            <a:chOff x="4647113" y="2844458"/>
            <a:chExt cx="5810017" cy="2340105"/>
          </a:xfrm>
        </p:grpSpPr>
        <p:pic>
          <p:nvPicPr>
            <p:cNvPr id="4" name="Picture 32"/>
            <p:cNvPicPr>
              <a:picLocks noChangeAspect="1" noChangeArrowheads="1"/>
            </p:cNvPicPr>
            <p:nvPr/>
          </p:nvPicPr>
          <p:blipFill>
            <a:blip r:embed="rId2" cstate="email"/>
            <a:stretch>
              <a:fillRect/>
            </a:stretch>
          </p:blipFill>
          <p:spPr bwMode="auto">
            <a:xfrm>
              <a:off x="8071365" y="3158913"/>
              <a:ext cx="2385765" cy="2025650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圆角矩形标注 4"/>
            <p:cNvSpPr/>
            <p:nvPr/>
          </p:nvSpPr>
          <p:spPr>
            <a:xfrm>
              <a:off x="4647113" y="2844458"/>
              <a:ext cx="3578549" cy="1151237"/>
            </a:xfrm>
            <a:prstGeom prst="wedgeRoundRectCallout">
              <a:avLst>
                <a:gd name="adj1" fmla="val 58224"/>
                <a:gd name="adj2" fmla="val -14526"/>
                <a:gd name="adj3" fmla="val 16667"/>
              </a:avLst>
            </a:prstGeom>
            <a:solidFill>
              <a:srgbClr val="E0EBB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太方便啦！是我以前手写速度的</a:t>
              </a: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kumimoji="0" lang="zh-CN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倍。</a:t>
              </a:r>
            </a:p>
          </p:txBody>
        </p:sp>
      </p:grpSp>
      <p:sp>
        <p:nvSpPr>
          <p:cNvPr id="7" name="圆角矩形标注 6"/>
          <p:cNvSpPr/>
          <p:nvPr/>
        </p:nvSpPr>
        <p:spPr>
          <a:xfrm>
            <a:off x="2151748" y="5133538"/>
            <a:ext cx="6944843" cy="840036"/>
          </a:xfrm>
          <a:prstGeom prst="wedgeRoundRectCallout">
            <a:avLst>
              <a:gd name="adj1" fmla="val -57578"/>
              <a:gd name="adj2" fmla="val 31237"/>
              <a:gd name="adj3" fmla="val 16667"/>
            </a:avLst>
          </a:prstGeom>
          <a:solidFill>
            <a:srgbClr val="E0E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王叔叔每分钟手写的字数乘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等于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4308337" y="2920540"/>
            <a:ext cx="21159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120÷3</a:t>
            </a:r>
          </a:p>
        </p:txBody>
      </p:sp>
      <p:sp>
        <p:nvSpPr>
          <p:cNvPr id="3" name="TextBox 29"/>
          <p:cNvSpPr txBox="1">
            <a:spLocks noChangeArrowheads="1"/>
          </p:cNvSpPr>
          <p:nvPr/>
        </p:nvSpPr>
        <p:spPr bwMode="auto">
          <a:xfrm>
            <a:off x="4308337" y="3646333"/>
            <a:ext cx="11464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40</a:t>
            </a:r>
          </a:p>
        </p:txBody>
      </p:sp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2471305" y="1517310"/>
            <a:ext cx="54136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解：设王叔叔每分钟手写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个字。</a:t>
            </a:r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3989116" y="2251444"/>
            <a:ext cx="2031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3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120	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1006698" y="735817"/>
            <a:ext cx="92015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把王叔叔每分钟手写的字数用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表示，可以列方程解答。 </a:t>
            </a:r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471305" y="4440697"/>
            <a:ext cx="5272597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答：王叔叔每分钟手写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个字。</a:t>
            </a:r>
          </a:p>
        </p:txBody>
      </p:sp>
      <p:sp>
        <p:nvSpPr>
          <p:cNvPr id="8" name="圆角矩形标注 7"/>
          <p:cNvSpPr/>
          <p:nvPr/>
        </p:nvSpPr>
        <p:spPr>
          <a:xfrm flipH="1">
            <a:off x="4854138" y="5415568"/>
            <a:ext cx="4514273" cy="840036"/>
          </a:xfrm>
          <a:prstGeom prst="wedgeRoundRectCallout">
            <a:avLst>
              <a:gd name="adj1" fmla="val -57578"/>
              <a:gd name="adj2" fmla="val 31237"/>
              <a:gd name="adj3" fmla="val 16667"/>
            </a:avLst>
          </a:prstGeom>
          <a:solidFill>
            <a:srgbClr val="E0E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检验下你的得数对不对！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1003212" y="698817"/>
            <a:ext cx="102097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是否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正确，可以把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代入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原方程进行检验，看方程的左右两边是否相等。 </a:t>
            </a:r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1537928" y="2201500"/>
            <a:ext cx="204414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方程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左边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3×40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120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方程右边</a:t>
            </a:r>
          </a:p>
        </p:txBody>
      </p:sp>
      <p:sp>
        <p:nvSpPr>
          <p:cNvPr id="21" name="圆角矩形标注 20"/>
          <p:cNvSpPr/>
          <p:nvPr/>
        </p:nvSpPr>
        <p:spPr>
          <a:xfrm>
            <a:off x="4155819" y="4480574"/>
            <a:ext cx="5621451" cy="840036"/>
          </a:xfrm>
          <a:prstGeom prst="wedgeRoundRectCallout">
            <a:avLst>
              <a:gd name="adj1" fmla="val 61784"/>
              <a:gd name="adj2" fmla="val 38903"/>
              <a:gd name="adj3" fmla="val 16667"/>
            </a:avLst>
          </a:prstGeom>
          <a:solidFill>
            <a:srgbClr val="E0E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方程左右两边相等， 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965788" y="682669"/>
            <a:ext cx="99046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五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(1)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班同学向山区小朋友捐赠图书。亮亮捐了多少本书？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22807" y="2048969"/>
            <a:ext cx="8510251" cy="3196934"/>
            <a:chOff x="1224522" y="1210448"/>
            <a:chExt cx="8510251" cy="319693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email"/>
            <a:stretch>
              <a:fillRect/>
            </a:stretch>
          </p:blipFill>
          <p:spPr bwMode="auto">
            <a:xfrm>
              <a:off x="2812290" y="1853095"/>
              <a:ext cx="4215110" cy="255428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grpSp>
          <p:nvGrpSpPr>
            <p:cNvPr id="5" name="组合 4"/>
            <p:cNvGrpSpPr/>
            <p:nvPr/>
          </p:nvGrpSpPr>
          <p:grpSpPr>
            <a:xfrm>
              <a:off x="1224522" y="1210448"/>
              <a:ext cx="8510251" cy="1413561"/>
              <a:chOff x="1224522" y="1210448"/>
              <a:chExt cx="8510251" cy="1413561"/>
            </a:xfrm>
          </p:grpSpPr>
          <p:sp>
            <p:nvSpPr>
              <p:cNvPr id="6" name="圆角矩形标注 5"/>
              <p:cNvSpPr/>
              <p:nvPr/>
            </p:nvSpPr>
            <p:spPr>
              <a:xfrm>
                <a:off x="1224522" y="1817554"/>
                <a:ext cx="2302948" cy="769878"/>
              </a:xfrm>
              <a:prstGeom prst="wedgeRoundRectCallout">
                <a:avLst>
                  <a:gd name="adj1" fmla="val 59971"/>
                  <a:gd name="adj2" fmla="val -21170"/>
                  <a:gd name="adj3" fmla="val 16667"/>
                </a:avLst>
              </a:prstGeom>
              <a:solidFill>
                <a:srgbClr val="FFF7A2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我这是</a:t>
                </a:r>
                <a:r>
                  <a:rPr kumimoji="0" lang="en-US" altLang="zh-CN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34</a:t>
                </a:r>
                <a:r>
                  <a:rPr kumimoji="0" lang="zh-CN" altLang="en-US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本。</a:t>
                </a:r>
              </a:p>
            </p:txBody>
          </p:sp>
          <p:sp>
            <p:nvSpPr>
              <p:cNvPr id="7" name="圆角矩形标注 6"/>
              <p:cNvSpPr/>
              <p:nvPr/>
            </p:nvSpPr>
            <p:spPr>
              <a:xfrm>
                <a:off x="6787009" y="1210448"/>
                <a:ext cx="2947764" cy="1413561"/>
              </a:xfrm>
              <a:prstGeom prst="wedgeRoundRectCallout">
                <a:avLst>
                  <a:gd name="adj1" fmla="val -60561"/>
                  <a:gd name="adj2" fmla="val 21033"/>
                  <a:gd name="adj3" fmla="val 16667"/>
                </a:avLst>
              </a:prstGeom>
              <a:solidFill>
                <a:srgbClr val="B9E2F7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你捐的书比我捐的</a:t>
                </a:r>
                <a:r>
                  <a:rPr kumimoji="0" lang="en-US" altLang="zh-CN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kumimoji="0" lang="zh-CN" altLang="en-US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倍少</a:t>
                </a:r>
                <a:r>
                  <a:rPr kumimoji="0" lang="en-US" altLang="zh-CN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kumimoji="0" lang="zh-CN" altLang="en-US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本。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9"/>
          <p:cNvSpPr txBox="1">
            <a:spLocks noChangeArrowheads="1"/>
          </p:cNvSpPr>
          <p:nvPr/>
        </p:nvSpPr>
        <p:spPr bwMode="auto">
          <a:xfrm flipH="1">
            <a:off x="2330271" y="1945427"/>
            <a:ext cx="6796551" cy="817245"/>
          </a:xfrm>
          <a:prstGeom prst="wedgeRoundRectCallout">
            <a:avLst>
              <a:gd name="adj1" fmla="val 54329"/>
              <a:gd name="adj2" fmla="val -7617"/>
              <a:gd name="adj3" fmla="val 16667"/>
            </a:avLst>
          </a:prstGeom>
          <a:solidFill>
            <a:srgbClr val="E1EFE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亮亮捐书的本数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×2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－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＝聪聪捐书的本</a:t>
            </a:r>
            <a:r>
              <a:rPr kumimoji="0" lang="zh-CN" altLang="en-US" sz="28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数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kumimoji="0" lang="zh-CN" altLang="en-US" sz="28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3984676" y="4285295"/>
            <a:ext cx="2115981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38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38÷2</a:t>
            </a:r>
          </a:p>
        </p:txBody>
      </p:sp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4174976" y="5683794"/>
            <a:ext cx="11464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19</a:t>
            </a:r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2762731" y="3044704"/>
            <a:ext cx="39709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解：设亮亮捐了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本书。</a:t>
            </a: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3397780" y="3625319"/>
            <a:ext cx="29546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34		</a:t>
            </a:r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6687553" y="5597545"/>
            <a:ext cx="3836307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答：亮亮捐了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19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本书。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1223158" y="690050"/>
            <a:ext cx="8420714" cy="840036"/>
          </a:xfrm>
          <a:prstGeom prst="wedgeRoundRectCallout">
            <a:avLst>
              <a:gd name="adj1" fmla="val 52989"/>
              <a:gd name="adj2" fmla="val -11895"/>
              <a:gd name="adj3" fmla="val 16667"/>
            </a:avLst>
          </a:prstGeom>
          <a:solidFill>
            <a:srgbClr val="D5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亮亮说“你捐的书比我捐的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倍少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本”是什么意思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1013284" y="673373"/>
            <a:ext cx="102097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19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是否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正确，可以把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19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代入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原方程进行检验，看方程的左右两边是否相等。 </a:t>
            </a:r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4268114" y="1923726"/>
            <a:ext cx="204414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方程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左边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-4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2×19-4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34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方程右边</a:t>
            </a:r>
          </a:p>
        </p:txBody>
      </p:sp>
      <p:sp>
        <p:nvSpPr>
          <p:cNvPr id="21" name="圆角矩形标注 20"/>
          <p:cNvSpPr/>
          <p:nvPr/>
        </p:nvSpPr>
        <p:spPr>
          <a:xfrm>
            <a:off x="2359800" y="5406739"/>
            <a:ext cx="5621451" cy="840036"/>
          </a:xfrm>
          <a:prstGeom prst="wedgeRoundRectCallout">
            <a:avLst>
              <a:gd name="adj1" fmla="val 61784"/>
              <a:gd name="adj2" fmla="val 38903"/>
              <a:gd name="adj3" fmla="val 16667"/>
            </a:avLst>
          </a:prstGeom>
          <a:solidFill>
            <a:srgbClr val="E0E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方程左右两边相等， 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PresentationFormat>宽屏</PresentationFormat>
  <Paragraphs>145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Calibri</vt:lpstr>
      <vt:lpstr>楷体</vt:lpstr>
      <vt:lpstr>微软雅黑</vt:lpstr>
      <vt:lpstr>Wingdings</vt:lpstr>
      <vt:lpstr>Arial</vt:lpstr>
      <vt:lpstr>宋体</vt:lpstr>
      <vt:lpstr>Times New Roman</vt:lpstr>
      <vt:lpstr>WWW.2PPT.COM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2023-01-16T17:00:16Z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2344627932674E0DA1D799804DC66FD8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