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76" r:id="rId2"/>
    <p:sldId id="341" r:id="rId3"/>
    <p:sldId id="351" r:id="rId4"/>
    <p:sldId id="355" r:id="rId5"/>
    <p:sldId id="356" r:id="rId6"/>
    <p:sldId id="357" r:id="rId7"/>
    <p:sldId id="358" r:id="rId8"/>
    <p:sldId id="359" r:id="rId9"/>
    <p:sldId id="361" r:id="rId10"/>
    <p:sldId id="360" r:id="rId11"/>
    <p:sldId id="370" r:id="rId12"/>
    <p:sldId id="363" r:id="rId13"/>
    <p:sldId id="368" r:id="rId14"/>
    <p:sldId id="353" r:id="rId15"/>
    <p:sldId id="365" r:id="rId16"/>
  </p:sldIdLst>
  <p:sldSz cx="9144000" cy="5715000" type="screen16x10"/>
  <p:notesSz cx="6858000" cy="9144000"/>
  <p:defaultTextStyle>
    <a:defPPr>
      <a:defRPr lang="zh-CN"/>
    </a:defPPr>
    <a:lvl1pPr marL="0" lvl="0" indent="0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357505" lvl="1" indent="0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713105" lvl="2" indent="0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069975" lvl="3" indent="0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425575" lvl="4" indent="0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4">
          <p15:clr>
            <a:srgbClr val="A4A3A4"/>
          </p15:clr>
        </p15:guide>
        <p15:guide id="2" pos="28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B6B"/>
    <a:srgbClr val="F4997C"/>
    <a:srgbClr val="F17149"/>
    <a:srgbClr val="F48C6C"/>
    <a:srgbClr val="E14311"/>
    <a:srgbClr val="AD500B"/>
    <a:srgbClr val="AB330D"/>
    <a:srgbClr val="F0673C"/>
    <a:srgbClr val="F59B7F"/>
    <a:srgbClr val="F38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/>
    <p:restoredTop sz="94660"/>
  </p:normalViewPr>
  <p:slideViewPr>
    <p:cSldViewPr snapToGrid="0" showGuides="1">
      <p:cViewPr varScale="1">
        <p:scale>
          <a:sx n="131" d="100"/>
          <a:sy n="131" d="100"/>
        </p:scale>
        <p:origin x="-1272" y="-90"/>
      </p:cViewPr>
      <p:guideLst>
        <p:guide orient="horz" pos="1764"/>
        <p:guide pos="28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164CFD26-8E83-4DE6-AB08-35A38058F06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1024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4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2EE06719-B558-4C5B-879D-1507D70926AB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1229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1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0722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10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277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277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11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481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481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12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686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13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891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891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14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40962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4096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15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1433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43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3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4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5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2253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6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2457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7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2662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8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  <a:t>9</a:t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4271"/>
            <a:ext cx="1971675" cy="484319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6" y="304271"/>
            <a:ext cx="5800725" cy="484319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5297489"/>
            <a:ext cx="2057400" cy="30321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5297489"/>
            <a:ext cx="3086100" cy="30321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5297489"/>
            <a:ext cx="2057400" cy="30321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5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5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6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6" y="2087563"/>
            <a:ext cx="3887391" cy="3070490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6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6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r>
              <a:rPr lang="zh-CN" altLang="en-US" strike="noStrike" noProof="1" smtClean="0"/>
              <a:t>单击图标添加图片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1049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0825"/>
            <a:ext cx="78867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7489"/>
            <a:ext cx="2057400" cy="3032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81481B4D-05C2-44F1-A204-20509C3E36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7489"/>
            <a:ext cx="3086100" cy="3032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7489"/>
            <a:ext cx="2057400" cy="3032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2B814446-BE56-49A5-A198-C5912D2DA62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198120" y="788670"/>
            <a:ext cx="8682038" cy="43608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algn="l" defTabSz="914400" fontAlgn="base">
              <a:lnSpc>
                <a:spcPct val="130000"/>
              </a:lnSpc>
              <a:buClrTx/>
              <a:buSzTx/>
              <a:buFontTx/>
              <a:defRPr/>
            </a:pPr>
            <a:r>
              <a:rPr lang="en-US" altLang="zh-CN" b="1" strike="noStrike" noProof="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sym typeface="+mn-ea"/>
              </a:rPr>
              <a:t>.</a:t>
            </a:r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1268" name="文本框 1"/>
          <p:cNvSpPr txBox="1"/>
          <p:nvPr/>
        </p:nvSpPr>
        <p:spPr>
          <a:xfrm>
            <a:off x="522288" y="327028"/>
            <a:ext cx="379571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精</a:t>
            </a:r>
            <a:r>
              <a:rPr lang="zh-CN" altLang="en-US" sz="2400" b="1" dirty="0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通版</a:t>
            </a:r>
            <a:r>
              <a:rPr lang="en-US" altLang="zh-CN" sz="2400" b="1" dirty="0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·</a:t>
            </a:r>
            <a:r>
              <a:rPr lang="zh-CN" altLang="en-US" sz="2400" b="1" dirty="0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六年级下册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7013" y="1520828"/>
            <a:ext cx="86248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defTabSz="914400">
              <a:lnSpc>
                <a:spcPct val="130000"/>
              </a:lnSpc>
              <a:buClrTx/>
              <a:buSzTx/>
              <a:buFontTx/>
              <a:defRPr/>
            </a:pPr>
            <a:r>
              <a:rPr lang="en-US" altLang="zh-CN" sz="4000" b="1" noProof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n-ea"/>
                <a:sym typeface="+mn-ea"/>
              </a:rPr>
              <a:t>Unit 1</a:t>
            </a:r>
          </a:p>
          <a:p>
            <a:pPr marR="0" algn="ctr" defTabSz="914400">
              <a:lnSpc>
                <a:spcPct val="130000"/>
              </a:lnSpc>
              <a:buClrTx/>
              <a:buSzTx/>
              <a:buFontTx/>
              <a:defRPr/>
            </a:pPr>
            <a:r>
              <a:rPr lang="en-US" altLang="zh-CN" sz="4000" b="1" noProof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n-ea"/>
                <a:sym typeface="+mn-ea"/>
              </a:rPr>
              <a:t>I </a:t>
            </a:r>
            <a:r>
              <a:rPr lang="en-US" altLang="zh-CN" sz="4000" b="1" noProof="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n-ea"/>
                <a:sym typeface="+mn-ea"/>
              </a:rPr>
              <a:t>went to Sanya for my holidays</a:t>
            </a:r>
            <a:r>
              <a:rPr lang="en-US" altLang="zh-CN" sz="4000" b="1" noProof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n-ea"/>
                <a:sym typeface="+mn-ea"/>
              </a:rPr>
              <a:t>.</a:t>
            </a:r>
            <a:endParaRPr lang="en-US" altLang="zh-CN" sz="4000" b="1" noProof="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n-ea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9673" y="4575063"/>
            <a:ext cx="853159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522294" y="958850"/>
            <a:ext cx="8583613" cy="42719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9700" name="文本框 1"/>
          <p:cNvSpPr txBox="1"/>
          <p:nvPr/>
        </p:nvSpPr>
        <p:spPr>
          <a:xfrm>
            <a:off x="522293" y="1603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69931" y="938213"/>
            <a:ext cx="7739063" cy="267765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b="1">
                <a:latin typeface="Microsoft JhengHei UI" panose="020B0604030504040204" charset="-120"/>
                <a:ea typeface="Microsoft JhengHei UI" panose="020B0604030504040204" charset="-120"/>
              </a:rPr>
              <a:t>—   Did you go to Sanya last year </a:t>
            </a:r>
            <a:r>
              <a:rPr lang="zh-CN" altLang="en-US" sz="2400" b="1">
                <a:latin typeface="Microsoft JhengHei UI" panose="020B0604030504040204" charset="-120"/>
                <a:ea typeface="宋体" panose="02010600030101010101" pitchFamily="2" charset="-122"/>
              </a:rPr>
              <a:t>？</a:t>
            </a:r>
            <a:r>
              <a:rPr lang="zh-CN" altLang="en-US" sz="2400" b="1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endParaRPr lang="zh-CN" altLang="en-US" sz="2400" b="1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400" b="1">
                <a:latin typeface="Microsoft JhengHei UI" panose="020B0604030504040204" charset="-120"/>
                <a:ea typeface="Microsoft JhengHei UI" panose="020B0604030504040204" charset="-120"/>
              </a:rPr>
              <a:t>         去年你去三亚了吗？</a:t>
            </a:r>
            <a:r>
              <a:rPr lang="en-US" altLang="zh-CN" sz="2400" b="1">
                <a:latin typeface="Microsoft JhengHei UI" panose="020B0604030504040204" charset="-120"/>
                <a:ea typeface="Microsoft JhengHei UI" panose="020B0604030504040204" charset="-120"/>
              </a:rPr>
              <a:t>   </a:t>
            </a:r>
          </a:p>
          <a:p>
            <a:r>
              <a:rPr lang="en-US" altLang="zh-CN" sz="2400" b="1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r>
              <a:rPr lang="en-US" altLang="zh-CN" sz="2400" b="1">
                <a:latin typeface="Microsoft JhengHei UI" panose="020B0604030504040204" charset="-120"/>
                <a:ea typeface="Microsoft JhengHei UI" panose="020B0604030504040204" charset="-120"/>
              </a:rPr>
              <a:t>      — Yes,I did . — No,I didn't .</a:t>
            </a:r>
            <a:endParaRPr lang="en-US" altLang="zh-CN" sz="2400" b="1" baseline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endParaRPr lang="en-US" altLang="zh-CN" sz="2400" b="1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400" b="1">
                <a:latin typeface="Microsoft JhengHei UI" panose="020B0604030504040204" charset="-120"/>
                <a:ea typeface="Microsoft JhengHei UI" panose="020B0604030504040204" charset="-120"/>
              </a:rPr>
              <a:t>           是的</a:t>
            </a:r>
            <a:r>
              <a:rPr lang="en-US" altLang="zh-CN" sz="2400" b="1">
                <a:latin typeface="Microsoft JhengHei UI" panose="020B0604030504040204" charset="-120"/>
                <a:ea typeface="Microsoft JhengHei UI" panose="020B0604030504040204" charset="-120"/>
              </a:rPr>
              <a:t>,</a:t>
            </a:r>
            <a:r>
              <a:rPr lang="zh-CN" altLang="en-US" sz="2400" b="1">
                <a:latin typeface="Microsoft JhengHei UI" panose="020B0604030504040204" charset="-120"/>
                <a:ea typeface="Microsoft JhengHei UI" panose="020B0604030504040204" charset="-120"/>
              </a:rPr>
              <a:t>我去了。</a:t>
            </a:r>
            <a:r>
              <a:rPr lang="en-US" altLang="zh-CN" sz="2400" b="1">
                <a:latin typeface="Microsoft JhengHei UI" panose="020B0604030504040204" charset="-120"/>
                <a:ea typeface="Microsoft JhengHei UI" panose="020B0604030504040204" charset="-120"/>
              </a:rPr>
              <a:t>/</a:t>
            </a:r>
            <a:r>
              <a:rPr lang="zh-CN" altLang="en-US" sz="2400" b="1">
                <a:latin typeface="Microsoft JhengHei UI" panose="020B0604030504040204" charset="-120"/>
                <a:ea typeface="Microsoft JhengHei UI" panose="020B0604030504040204" charset="-120"/>
              </a:rPr>
              <a:t>不，我没有去。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711200" y="3689350"/>
            <a:ext cx="7697788" cy="527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句型结构：</a:t>
            </a:r>
            <a:r>
              <a:rPr lang="en-US" altLang="zh-CN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Did +</a:t>
            </a:r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主语</a:t>
            </a:r>
            <a:r>
              <a:rPr lang="en-US" altLang="zh-CN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+</a:t>
            </a:r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动词原形</a:t>
            </a:r>
            <a:r>
              <a:rPr lang="en-US" altLang="zh-CN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+</a:t>
            </a:r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其他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711205" y="4302125"/>
            <a:ext cx="7751763" cy="52705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肯定回答：</a:t>
            </a:r>
            <a:r>
              <a:rPr lang="en-US" sz="28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Yes + </a:t>
            </a:r>
            <a:r>
              <a:rPr lang="zh-CN" altLang="en-US" sz="28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主语 </a:t>
            </a:r>
            <a:r>
              <a:rPr lang="en-US" altLang="zh-CN" sz="28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+d</a:t>
            </a:r>
            <a:r>
              <a:rPr lang="en-US" altLang="zh-CN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id ./</a:t>
            </a:r>
            <a:r>
              <a:rPr lang="zh-CN" altLang="en-US" sz="28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Sure !</a:t>
            </a:r>
            <a:endParaRPr lang="zh-CN" altLang="en-US" sz="2800" b="1" strike="noStrike" noProof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11205" y="4965700"/>
            <a:ext cx="7751763" cy="5254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>
              <a:buClrTx/>
              <a:buSzTx/>
              <a:buFontTx/>
            </a:pPr>
            <a:r>
              <a:rPr lang="en-US" altLang="zh-CN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</a:t>
            </a:r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否定回答：No</a:t>
            </a:r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+ 主语 +d</a:t>
            </a:r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idn't .</a:t>
            </a:r>
          </a:p>
        </p:txBody>
      </p:sp>
      <p:pic>
        <p:nvPicPr>
          <p:cNvPr id="8" name="图片 7" descr="t01622e0c4cd5bd1c9a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634044" y="1398588"/>
            <a:ext cx="2484437" cy="17573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239713" y="938214"/>
            <a:ext cx="8904288" cy="43100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altLang="zh-CN" strike="noStrike" noProof="1"/>
              <a:t>xuxuanze</a:t>
            </a:r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1748" name="文本框 1"/>
          <p:cNvSpPr txBox="1"/>
          <p:nvPr/>
        </p:nvSpPr>
        <p:spPr>
          <a:xfrm>
            <a:off x="522293" y="1603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31749" name="文本框 8"/>
          <p:cNvSpPr txBox="1"/>
          <p:nvPr/>
        </p:nvSpPr>
        <p:spPr>
          <a:xfrm>
            <a:off x="3409950" y="4581526"/>
            <a:ext cx="5410200" cy="30469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endParaRPr lang="zh-CN" altLang="en-US" sz="2800" b="1">
              <a:latin typeface="Microsoft JhengHei UI" panose="020B0604030504040204" charset="-120"/>
              <a:ea typeface="宋体" panose="02010600030101010101" pitchFamily="2" charset="-122"/>
            </a:endParaRPr>
          </a:p>
          <a:p>
            <a:endParaRPr lang="zh-CN" altLang="en-US" sz="2800" b="1">
              <a:latin typeface="Microsoft JhengHei UI" panose="020B0604030504040204" charset="-120"/>
              <a:ea typeface="宋体" panose="02010600030101010101" pitchFamily="2" charset="-122"/>
            </a:endParaRPr>
          </a:p>
          <a:p>
            <a:r>
              <a:rPr lang="en-US" altLang="zh-CN" sz="2800" b="1">
                <a:latin typeface="Microsoft JhengHei UI" panose="020B0604030504040204" charset="-120"/>
                <a:ea typeface="Microsoft JhengHei UI" panose="020B0604030504040204" charset="-120"/>
              </a:rPr>
              <a:t> </a:t>
            </a:r>
          </a:p>
          <a:p>
            <a:endParaRPr lang="en-US" altLang="zh-CN" sz="2800" b="1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endParaRPr lang="zh-CN" altLang="en-US" sz="4000" b="1">
              <a:latin typeface="Microsoft JhengHei UI" panose="020B0604030504040204" charset="-120"/>
              <a:ea typeface="宋体" panose="02010600030101010101" pitchFamily="2" charset="-122"/>
            </a:endParaRPr>
          </a:p>
          <a:p>
            <a:endParaRPr lang="zh-CN" altLang="en-US" sz="4000" b="1">
              <a:latin typeface="Microsoft JhengHei UI" panose="020B0604030504040204" charset="-120"/>
              <a:ea typeface="宋体" panose="02010600030101010101" pitchFamily="2" charset="-122"/>
            </a:endParaRPr>
          </a:p>
        </p:txBody>
      </p:sp>
      <p:sp>
        <p:nvSpPr>
          <p:cNvPr id="31750" name="文本框 1"/>
          <p:cNvSpPr txBox="1"/>
          <p:nvPr/>
        </p:nvSpPr>
        <p:spPr>
          <a:xfrm>
            <a:off x="649290" y="1073150"/>
            <a:ext cx="2363787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选择题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</a:p>
        </p:txBody>
      </p:sp>
      <p:sp>
        <p:nvSpPr>
          <p:cNvPr id="31751" name="文本框 4"/>
          <p:cNvSpPr txBox="1"/>
          <p:nvPr/>
        </p:nvSpPr>
        <p:spPr>
          <a:xfrm>
            <a:off x="522290" y="1957388"/>
            <a:ext cx="4402137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4000" b="1" dirty="0">
                <a:latin typeface="Microsoft JhengHei UI" panose="020B0604030504040204" charset="-120"/>
                <a:ea typeface="Microsoft JhengHei UI" panose="020B0604030504040204" charset="-120"/>
              </a:rPr>
              <a:t>1. What  did  you</a:t>
            </a:r>
            <a:endParaRPr lang="zh-CN" altLang="en-US" sz="4000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1752" name="文本框 6"/>
          <p:cNvSpPr txBox="1"/>
          <p:nvPr/>
        </p:nvSpPr>
        <p:spPr>
          <a:xfrm>
            <a:off x="4743450" y="1892300"/>
            <a:ext cx="1441450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4000" b="1">
                <a:latin typeface="Microsoft JhengHei UI" panose="020B0604030504040204" charset="-120"/>
                <a:ea typeface="Microsoft JhengHei UI" panose="020B0604030504040204" charset="-120"/>
              </a:rPr>
              <a:t> ____ </a:t>
            </a:r>
            <a:endParaRPr lang="zh-CN" altLang="en-US" sz="4000" u="sng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1753" name="文本框 7"/>
          <p:cNvSpPr txBox="1"/>
          <p:nvPr/>
        </p:nvSpPr>
        <p:spPr>
          <a:xfrm>
            <a:off x="5991225" y="1957388"/>
            <a:ext cx="2755900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4000" b="1">
                <a:latin typeface="Microsoft JhengHei UI" panose="020B0604030504040204" charset="-120"/>
                <a:ea typeface="Microsoft JhengHei UI" panose="020B0604030504040204" charset="-120"/>
              </a:rPr>
              <a:t>yesterday </a:t>
            </a:r>
            <a:r>
              <a:rPr lang="zh-CN" altLang="en-US" sz="4000" b="1">
                <a:latin typeface="Microsoft JhengHei UI" panose="020B0604030504040204" charset="-120"/>
                <a:ea typeface="宋体" panose="02010600030101010101" pitchFamily="2" charset="-122"/>
              </a:rPr>
              <a:t>？</a:t>
            </a:r>
            <a:endParaRPr lang="zh-CN" altLang="en-US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924425" y="1957388"/>
            <a:ext cx="795338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Microsoft New Tai Lue" panose="020B0502040204020203" charset="0"/>
                <a:ea typeface="宋体" panose="02010600030101010101" pitchFamily="2" charset="-122"/>
              </a:rPr>
              <a:t> A</a:t>
            </a:r>
          </a:p>
        </p:txBody>
      </p:sp>
      <p:sp>
        <p:nvSpPr>
          <p:cNvPr id="31755" name="文本框 9"/>
          <p:cNvSpPr txBox="1"/>
          <p:nvPr/>
        </p:nvSpPr>
        <p:spPr>
          <a:xfrm>
            <a:off x="1265244" y="3078163"/>
            <a:ext cx="7267575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4000" b="1">
                <a:latin typeface="Microsoft JhengHei UI" panose="020B0604030504040204" charset="-120"/>
                <a:ea typeface="Microsoft JhengHei UI" panose="020B0604030504040204" charset="-120"/>
              </a:rPr>
              <a:t>A. do        B. did        C.does </a:t>
            </a:r>
            <a:endParaRPr lang="zh-CN" altLang="en-US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258769" y="939800"/>
            <a:ext cx="8583613" cy="42719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altLang="zh-CN" strike="noStrike" noProof="1"/>
              <a:t>xuxuanze</a:t>
            </a:r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3796" name="文本框 1"/>
          <p:cNvSpPr txBox="1"/>
          <p:nvPr/>
        </p:nvSpPr>
        <p:spPr>
          <a:xfrm>
            <a:off x="522293" y="1603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33797" name="文本框 8"/>
          <p:cNvSpPr txBox="1"/>
          <p:nvPr/>
        </p:nvSpPr>
        <p:spPr>
          <a:xfrm>
            <a:off x="3198813" y="4076700"/>
            <a:ext cx="5643562" cy="298543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endParaRPr lang="zh-CN" altLang="en-US" sz="2800" b="1">
              <a:latin typeface="Microsoft JhengHei UI" panose="020B0604030504040204" charset="-120"/>
              <a:ea typeface="宋体" panose="02010600030101010101" pitchFamily="2" charset="-122"/>
            </a:endParaRPr>
          </a:p>
          <a:p>
            <a:endParaRPr lang="en-US" altLang="zh-CN" sz="3200" b="1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endParaRPr lang="en-US" altLang="zh-CN" sz="3200" b="1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en-US" altLang="zh-CN" sz="3200" b="1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r>
              <a:rPr lang="en-US" altLang="zh-CN" sz="3200" b="1">
                <a:latin typeface="Microsoft JhengHei UI" panose="020B0604030504040204" charset="-120"/>
                <a:ea typeface="Microsoft JhengHei UI" panose="020B0604030504040204" charset="-120"/>
              </a:rPr>
              <a:t>  </a:t>
            </a:r>
          </a:p>
          <a:p>
            <a:r>
              <a:rPr lang="en-US" altLang="zh-CN" sz="3200" b="1">
                <a:latin typeface="Microsoft JhengHei UI" panose="020B0604030504040204" charset="-120"/>
                <a:ea typeface="Microsoft JhengHei UI" panose="020B0604030504040204" charset="-120"/>
              </a:rPr>
              <a:t>    </a:t>
            </a:r>
            <a:endParaRPr lang="zh-CN" altLang="en-US" sz="3200" b="1">
              <a:latin typeface="Microsoft JhengHei UI" panose="020B0604030504040204" charset="-120"/>
              <a:ea typeface="宋体" panose="02010600030101010101" pitchFamily="2" charset="-122"/>
            </a:endParaRPr>
          </a:p>
        </p:txBody>
      </p:sp>
      <p:sp>
        <p:nvSpPr>
          <p:cNvPr id="33798" name="文本框 1"/>
          <p:cNvSpPr txBox="1"/>
          <p:nvPr/>
        </p:nvSpPr>
        <p:spPr>
          <a:xfrm>
            <a:off x="658819" y="1000125"/>
            <a:ext cx="1671637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 dirty="0">
                <a:latin typeface="Microsoft JhengHei UI" panose="020B0604030504040204" charset="-120"/>
                <a:ea typeface="宋体" panose="02010600030101010101" pitchFamily="2" charset="-122"/>
              </a:rPr>
              <a:t>选择题：</a:t>
            </a:r>
            <a:endParaRPr lang="zh-CN" altLang="en-US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3799" name="文本框 3"/>
          <p:cNvSpPr txBox="1"/>
          <p:nvPr/>
        </p:nvSpPr>
        <p:spPr>
          <a:xfrm>
            <a:off x="258769" y="1673228"/>
            <a:ext cx="868997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latin typeface="Microsoft JhengHei UI" panose="020B0604030504040204" charset="-120"/>
                <a:ea typeface="Microsoft JhengHei UI" panose="020B0604030504040204" charset="-120"/>
                <a:sym typeface="宋体" panose="02010600030101010101" pitchFamily="2" charset="-122"/>
              </a:rPr>
              <a:t>2. </a:t>
            </a:r>
            <a:r>
              <a:rPr lang="en-US" altLang="zh-CN" sz="3600" b="1">
                <a:latin typeface="Microsoft JhengHei UI" panose="020B0604030504040204" charset="-120"/>
                <a:ea typeface="Microsoft JhengHei UI" panose="020B0604030504040204" charset="-120"/>
              </a:rPr>
              <a:t>       did  you  go to work last Sunday? </a:t>
            </a:r>
            <a:endParaRPr lang="zh-CN" altLang="en-US" sz="3600">
              <a:latin typeface="Calibri" panose="020F0502020204030204" charset="0"/>
              <a:ea typeface="宋体" panose="02010600030101010101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862019" y="2135188"/>
            <a:ext cx="557213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1" name="文本框 6"/>
          <p:cNvSpPr txBox="1"/>
          <p:nvPr/>
        </p:nvSpPr>
        <p:spPr>
          <a:xfrm>
            <a:off x="658813" y="2430467"/>
            <a:ext cx="5554662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latin typeface="Microsoft JhengHei UI" panose="020B0604030504040204" charset="-120"/>
                <a:ea typeface="Microsoft JhengHei UI" panose="020B0604030504040204" charset="-120"/>
              </a:rPr>
              <a:t>I  went  to  work  by car .</a:t>
            </a:r>
            <a:endParaRPr lang="zh-CN" altLang="en-US" sz="360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3802" name="文本框 7"/>
          <p:cNvSpPr txBox="1"/>
          <p:nvPr/>
        </p:nvSpPr>
        <p:spPr>
          <a:xfrm>
            <a:off x="679450" y="3473451"/>
            <a:ext cx="7848600" cy="86177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200" b="1">
                <a:latin typeface="Malgun Gothic Semilight" panose="020B0502040204020203" charset="-122"/>
                <a:ea typeface="Malgun Gothic Semilight" panose="020B0502040204020203" charset="-122"/>
              </a:rPr>
              <a:t> </a:t>
            </a:r>
            <a:r>
              <a:rPr lang="en-US" altLang="zh-CN" sz="3600" b="1">
                <a:latin typeface="Microsoft JhengHei UI" panose="020B0604030504040204" charset="-120"/>
                <a:ea typeface="Microsoft JhengHei UI" panose="020B0604030504040204" charset="-120"/>
                <a:sym typeface="宋体" panose="02010600030101010101" pitchFamily="2" charset="-122"/>
              </a:rPr>
              <a:t>A. How         B. What        C.Where</a:t>
            </a:r>
            <a:endParaRPr lang="en-US" altLang="zh-CN" sz="3600" b="1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endParaRPr lang="zh-CN" altLang="en-US" b="1">
              <a:latin typeface="Malgun Gothic Semilight" panose="020B0502040204020203" charset="-122"/>
              <a:ea typeface="Malgun Gothic Semilight" panose="020B0502040204020203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19163" y="1520827"/>
            <a:ext cx="501650" cy="76944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522294" y="976313"/>
            <a:ext cx="8583613" cy="42719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altLang="zh-CN" strike="noStrike" noProof="1"/>
              <a:t>xuxuanze</a:t>
            </a:r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5844" name="文本框 1"/>
          <p:cNvSpPr txBox="1"/>
          <p:nvPr/>
        </p:nvSpPr>
        <p:spPr>
          <a:xfrm>
            <a:off x="522293" y="1603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35845" name="文本框 8"/>
          <p:cNvSpPr txBox="1"/>
          <p:nvPr/>
        </p:nvSpPr>
        <p:spPr>
          <a:xfrm>
            <a:off x="4194175" y="5322891"/>
            <a:ext cx="5651500" cy="384720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latin typeface="Microsoft JhengHei UI" panose="020B0604030504040204" charset="-120"/>
                <a:ea typeface="宋体" panose="02010600030101010101" pitchFamily="2" charset="-122"/>
              </a:rPr>
              <a:t>   </a:t>
            </a:r>
          </a:p>
          <a:p>
            <a:r>
              <a:rPr lang="en-US" altLang="zh-CN" sz="2800" b="1">
                <a:latin typeface="Microsoft JhengHei UI" panose="020B0604030504040204" charset="-120"/>
                <a:ea typeface="宋体" panose="02010600030101010101" pitchFamily="2" charset="-122"/>
              </a:rPr>
              <a:t>   </a:t>
            </a:r>
            <a:endParaRPr lang="zh-CN" altLang="en-US" sz="2800" b="1">
              <a:latin typeface="Microsoft JhengHei UI" panose="020B0604030504040204" charset="-120"/>
              <a:ea typeface="宋体" panose="02010600030101010101" pitchFamily="2" charset="-122"/>
            </a:endParaRPr>
          </a:p>
          <a:p>
            <a:r>
              <a:rPr lang="en-US" altLang="zh-CN" sz="2800" b="1">
                <a:latin typeface="Microsoft JhengHei UI" panose="020B0604030504040204" charset="-120"/>
                <a:ea typeface="Microsoft JhengHei UI" panose="020B0604030504040204" charset="-120"/>
              </a:rPr>
              <a:t> </a:t>
            </a:r>
          </a:p>
          <a:p>
            <a:r>
              <a:rPr lang="zh-CN" altLang="en-US" sz="3200" b="1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r>
              <a:rPr lang="zh-CN" altLang="en-US" sz="3200" b="1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r>
              <a:rPr lang="zh-CN" altLang="en-US" sz="3200" b="1">
                <a:latin typeface="Microsoft JhengHei UI" panose="020B0604030504040204" charset="-120"/>
                <a:ea typeface="Microsoft JhengHei UI" panose="020B0604030504040204" charset="-120"/>
              </a:rPr>
              <a:t>       </a:t>
            </a:r>
          </a:p>
          <a:p>
            <a:r>
              <a:rPr lang="zh-CN" altLang="en-US" sz="3200" b="1">
                <a:latin typeface="Microsoft JhengHei UI" panose="020B0604030504040204" charset="-120"/>
                <a:ea typeface="Microsoft JhengHei UI" panose="020B0604030504040204" charset="-120"/>
              </a:rPr>
              <a:t>        </a:t>
            </a:r>
            <a:endParaRPr lang="zh-CN" altLang="en-US" sz="3200" b="1">
              <a:latin typeface="Microsoft JhengHei UI" panose="020B0604030504040204" charset="-120"/>
              <a:ea typeface="宋体" panose="02010600030101010101" pitchFamily="2" charset="-122"/>
            </a:endParaRPr>
          </a:p>
          <a:p>
            <a:endParaRPr lang="zh-CN" altLang="en-US" sz="3200" b="1">
              <a:latin typeface="Microsoft JhengHei UI" panose="020B0604030504040204" charset="-120"/>
              <a:ea typeface="宋体" panose="02010600030101010101" pitchFamily="2" charset="-122"/>
            </a:endParaRPr>
          </a:p>
        </p:txBody>
      </p:sp>
      <p:sp>
        <p:nvSpPr>
          <p:cNvPr id="35846" name="文本框 1"/>
          <p:cNvSpPr txBox="1"/>
          <p:nvPr/>
        </p:nvSpPr>
        <p:spPr>
          <a:xfrm>
            <a:off x="522288" y="968375"/>
            <a:ext cx="1560512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>
                <a:latin typeface="Microsoft JhengHei UI" panose="020B0604030504040204" charset="-120"/>
                <a:ea typeface="宋体" panose="02010600030101010101" pitchFamily="2" charset="-122"/>
              </a:rPr>
              <a:t>选择题：</a:t>
            </a:r>
            <a:endParaRPr lang="zh-CN" altLang="en-US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5847" name="文本框 3"/>
          <p:cNvSpPr txBox="1"/>
          <p:nvPr/>
        </p:nvSpPr>
        <p:spPr>
          <a:xfrm>
            <a:off x="341319" y="1514477"/>
            <a:ext cx="961548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200" b="1">
                <a:latin typeface="Microsoft JhengHei UI" panose="020B0604030504040204" charset="-120"/>
                <a:ea typeface="Microsoft JhengHei UI" panose="020B0604030504040204" charset="-120"/>
              </a:rPr>
              <a:t>3. Where  did you  go last  summer  holiday</a:t>
            </a:r>
            <a:r>
              <a:rPr lang="zh-CN" altLang="en-US" sz="3200" b="1">
                <a:latin typeface="Microsoft JhengHei UI" panose="020B0604030504040204" charset="-120"/>
                <a:ea typeface="宋体" panose="02010600030101010101" pitchFamily="2" charset="-122"/>
              </a:rPr>
              <a:t>？</a:t>
            </a:r>
            <a:endParaRPr lang="zh-CN" altLang="en-US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5848" name="文本框 4"/>
          <p:cNvSpPr txBox="1"/>
          <p:nvPr/>
        </p:nvSpPr>
        <p:spPr>
          <a:xfrm>
            <a:off x="1006481" y="2416178"/>
            <a:ext cx="5141913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latin typeface="Microsoft JhengHei UI" panose="020B0604030504040204" charset="-120"/>
                <a:ea typeface="Microsoft JhengHei UI" panose="020B0604030504040204" charset="-120"/>
              </a:rPr>
              <a:t> I   </a:t>
            </a:r>
            <a:r>
              <a:rPr lang="en-US" altLang="zh-CN" sz="3600">
                <a:latin typeface="Microsoft JhengHei UI" panose="020B0604030504040204" charset="-120"/>
                <a:ea typeface="Microsoft JhengHei UI" panose="020B0604030504040204" charset="-120"/>
              </a:rPr>
              <a:t>___</a:t>
            </a:r>
            <a:r>
              <a:rPr lang="en-US" altLang="zh-CN" sz="3600" b="1">
                <a:latin typeface="Microsoft JhengHei UI" panose="020B0604030504040204" charset="-120"/>
                <a:ea typeface="Microsoft JhengHei UI" panose="020B0604030504040204" charset="-120"/>
              </a:rPr>
              <a:t>_   at   home .</a:t>
            </a:r>
          </a:p>
        </p:txBody>
      </p:sp>
      <p:sp>
        <p:nvSpPr>
          <p:cNvPr id="35849" name="文本框 6"/>
          <p:cNvSpPr txBox="1"/>
          <p:nvPr/>
        </p:nvSpPr>
        <p:spPr>
          <a:xfrm>
            <a:off x="522294" y="3536953"/>
            <a:ext cx="7932737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latin typeface="Microsoft JhengHei UI" panose="020B0604030504040204" charset="-120"/>
                <a:ea typeface="Microsoft JhengHei UI" panose="020B0604030504040204" charset="-120"/>
              </a:rPr>
              <a:t>A. stayed       B. </a:t>
            </a:r>
            <a:r>
              <a:rPr lang="en-US" altLang="zh-CN" sz="3600" b="1">
                <a:latin typeface="Microsoft JhengHei UI" panose="020B0604030504040204" charset="-120"/>
                <a:ea typeface="Microsoft JhengHei UI" panose="020B0604030504040204" charset="-120"/>
                <a:sym typeface="宋体" panose="02010600030101010101" pitchFamily="2" charset="-122"/>
              </a:rPr>
              <a:t>stays </a:t>
            </a:r>
            <a:r>
              <a:rPr lang="en-US" altLang="zh-CN" sz="3600" b="1">
                <a:latin typeface="Microsoft JhengHei UI" panose="020B0604030504040204" charset="-120"/>
                <a:ea typeface="Microsoft JhengHei UI" panose="020B0604030504040204" charset="-120"/>
              </a:rPr>
              <a:t>        C.</a:t>
            </a:r>
            <a:r>
              <a:rPr lang="en-US" altLang="zh-CN" sz="3600" b="1">
                <a:latin typeface="Microsoft JhengHei UI" panose="020B0604030504040204" charset="-120"/>
                <a:ea typeface="Microsoft JhengHei UI" panose="020B0604030504040204" charset="-120"/>
                <a:sym typeface="宋体" panose="02010600030101010101" pitchFamily="2" charset="-122"/>
              </a:rPr>
              <a:t>staying </a:t>
            </a:r>
            <a:endParaRPr lang="en-US" altLang="zh-CN" sz="3600" b="1">
              <a:latin typeface="Microsoft JhengHei UI" panose="020B0604030504040204" charset="-120"/>
              <a:ea typeface="Microsoft JhengHei UI" panose="020B0604030504040204" charset="-12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51044" y="2317753"/>
            <a:ext cx="61912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Microsoft New Tai Lue" panose="020B0502040204020203" charset="0"/>
                <a:ea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21"/>
          <p:cNvSpPr/>
          <p:nvPr/>
        </p:nvSpPr>
        <p:spPr>
          <a:xfrm>
            <a:off x="6840538" y="4311650"/>
            <a:ext cx="2262188" cy="95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150813" y="938214"/>
            <a:ext cx="8967788" cy="42719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/>
            <a:r>
              <a:rPr lang="en-US" altLang="zh-CN" sz="20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how</a:t>
            </a:r>
            <a:r>
              <a:rPr lang="zh-CN" altLang="en-US" sz="20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对交通方式进行提问。</a:t>
            </a:r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7893" name="文本框 1"/>
          <p:cNvSpPr txBox="1"/>
          <p:nvPr/>
        </p:nvSpPr>
        <p:spPr>
          <a:xfrm>
            <a:off x="522293" y="160341"/>
            <a:ext cx="2490787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句型详解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22294" y="958850"/>
            <a:ext cx="1812925" cy="438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4000" b="1" strike="noStrike" noProof="1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小 结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93663" y="1520825"/>
            <a:ext cx="5748338" cy="40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n-US" altLang="zh-CN" sz="2000" b="1" strike="noStrike" noProof="1">
                <a:solidFill>
                  <a:schemeClr val="tx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1.—  What did you do during you holidays </a:t>
            </a:r>
            <a:r>
              <a:rPr lang="zh-CN" altLang="en-US" sz="2000" b="1" strike="noStrike" noProof="1">
                <a:solidFill>
                  <a:schemeClr val="tx1"/>
                </a:solidFill>
                <a:latin typeface="Microsoft JhengHei UI" panose="020B0604030504040204" charset="-120"/>
                <a:ea typeface="宋体" panose="02010600030101010101" pitchFamily="2" charset="-122"/>
                <a:sym typeface="+mn-ea"/>
              </a:rPr>
              <a:t>？</a:t>
            </a:r>
            <a:endParaRPr lang="zh-CN" altLang="en-US" sz="2000" strike="noStrike" noProof="1"/>
          </a:p>
        </p:txBody>
      </p:sp>
      <p:sp>
        <p:nvSpPr>
          <p:cNvPr id="4" name="圆角矩形 3"/>
          <p:cNvSpPr/>
          <p:nvPr/>
        </p:nvSpPr>
        <p:spPr>
          <a:xfrm>
            <a:off x="258763" y="2046288"/>
            <a:ext cx="5259388" cy="406400"/>
          </a:xfrm>
          <a:prstGeom prst="round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/>
            <a:r>
              <a:rPr lang="en-US" altLang="zh-CN" sz="2000" b="1" strike="noStrike" noProof="1">
                <a:solidFill>
                  <a:schemeClr val="tx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 —  I  went to Sanya with my parents.</a:t>
            </a:r>
            <a:endParaRPr lang="zh-CN" altLang="en-US" sz="2000" strike="noStrike" noProof="1"/>
          </a:p>
        </p:txBody>
      </p:sp>
      <p:sp>
        <p:nvSpPr>
          <p:cNvPr id="7" name="圆角矩形 6"/>
          <p:cNvSpPr/>
          <p:nvPr/>
        </p:nvSpPr>
        <p:spPr>
          <a:xfrm>
            <a:off x="6864350" y="1668463"/>
            <a:ext cx="2279650" cy="7016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trike="noStrike" noProof="1"/>
              <a:t>一般过去式</a:t>
            </a:r>
          </a:p>
        </p:txBody>
      </p:sp>
      <p:sp>
        <p:nvSpPr>
          <p:cNvPr id="37898" name="文本框 7"/>
          <p:cNvSpPr txBox="1"/>
          <p:nvPr/>
        </p:nvSpPr>
        <p:spPr>
          <a:xfrm>
            <a:off x="6889750" y="1668463"/>
            <a:ext cx="2228850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一般过去时特殊疑问句及其回答。</a:t>
            </a:r>
          </a:p>
        </p:txBody>
      </p:sp>
      <p:sp>
        <p:nvSpPr>
          <p:cNvPr id="10" name="右箭头 9"/>
          <p:cNvSpPr/>
          <p:nvPr/>
        </p:nvSpPr>
        <p:spPr>
          <a:xfrm>
            <a:off x="5699125" y="1757363"/>
            <a:ext cx="1049338" cy="612775"/>
          </a:xfrm>
          <a:prstGeom prst="rightArrow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1" name="圆角矩形 10"/>
          <p:cNvSpPr/>
          <p:nvPr/>
        </p:nvSpPr>
        <p:spPr>
          <a:xfrm>
            <a:off x="127000" y="2824163"/>
            <a:ext cx="5329238" cy="4064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z="24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2</a:t>
            </a:r>
            <a:r>
              <a:rPr lang="zh-CN" altLang="en-US" sz="2400" b="1" strike="noStrike" noProof="1">
                <a:latin typeface="Microsoft JhengHei UI" panose="020B0604030504040204" charset="-120"/>
                <a:sym typeface="+mn-ea"/>
              </a:rPr>
              <a:t>、</a:t>
            </a:r>
            <a:r>
              <a:rPr lang="en-US" altLang="zh-CN" sz="24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—  </a:t>
            </a:r>
            <a:r>
              <a:rPr lang="en-US" sz="24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How did you get there </a:t>
            </a:r>
            <a:r>
              <a:rPr lang="zh-CN" altLang="en-US" sz="2400" b="1" strike="noStrike" noProof="1">
                <a:latin typeface="Microsoft JhengHei UI" panose="020B0604030504040204" charset="-120"/>
                <a:sym typeface="+mn-ea"/>
              </a:rPr>
              <a:t>？</a:t>
            </a:r>
            <a:endParaRPr lang="zh-CN" altLang="en-US" sz="2400" strike="noStrike" noProof="1"/>
          </a:p>
        </p:txBody>
      </p:sp>
      <p:sp>
        <p:nvSpPr>
          <p:cNvPr id="12" name="圆角矩形 11"/>
          <p:cNvSpPr/>
          <p:nvPr/>
        </p:nvSpPr>
        <p:spPr>
          <a:xfrm>
            <a:off x="125418" y="3333750"/>
            <a:ext cx="5332413" cy="506413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 </a:t>
            </a:r>
            <a:r>
              <a:rPr lang="en-US" altLang="zh-CN" sz="24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    —  </a:t>
            </a:r>
            <a:r>
              <a:rPr lang="en-US" sz="24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We went there by plane.</a:t>
            </a:r>
            <a:endParaRPr lang="zh-CN" altLang="en-US" sz="2400" strike="noStrike" noProof="1"/>
          </a:p>
        </p:txBody>
      </p:sp>
      <p:sp>
        <p:nvSpPr>
          <p:cNvPr id="13" name="右箭头 12"/>
          <p:cNvSpPr/>
          <p:nvPr/>
        </p:nvSpPr>
        <p:spPr>
          <a:xfrm>
            <a:off x="5518150" y="3059113"/>
            <a:ext cx="1049338" cy="612775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4" name="圆角矩形 13"/>
          <p:cNvSpPr/>
          <p:nvPr/>
        </p:nvSpPr>
        <p:spPr>
          <a:xfrm>
            <a:off x="6731000" y="3065463"/>
            <a:ext cx="2362200" cy="7762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7904" name="文本框 15"/>
          <p:cNvSpPr txBox="1"/>
          <p:nvPr/>
        </p:nvSpPr>
        <p:spPr>
          <a:xfrm>
            <a:off x="6716719" y="3138491"/>
            <a:ext cx="2427287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how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对交通方式进行提问。</a:t>
            </a:r>
            <a:endParaRPr lang="zh-CN" altLang="en-US" sz="240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27006" y="4135438"/>
            <a:ext cx="5218113" cy="47942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z="2400" b="1" strike="noStrike" noProof="1">
                <a:latin typeface="Microsoft JhengHei UI" panose="020B0604030504040204" charset="-120"/>
                <a:sym typeface="+mn-ea"/>
              </a:rPr>
              <a:t>3</a:t>
            </a:r>
            <a:r>
              <a:rPr lang="zh-CN" altLang="en-US" sz="2400" b="1" strike="noStrike" noProof="1">
                <a:latin typeface="Microsoft JhengHei UI" panose="020B0604030504040204" charset="-120"/>
                <a:sym typeface="+mn-ea"/>
              </a:rPr>
              <a:t>、</a:t>
            </a:r>
            <a:r>
              <a:rPr lang="en-US" altLang="zh-CN" sz="24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— </a:t>
            </a:r>
            <a:r>
              <a:rPr lang="zh-CN" altLang="en-US" sz="24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 Did you have a good time?</a:t>
            </a:r>
            <a:r>
              <a:rPr lang="zh-CN" altLang="en-US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       </a:t>
            </a:r>
            <a:endParaRPr lang="zh-CN" altLang="en-US" strike="noStrike" noProof="1"/>
          </a:p>
        </p:txBody>
      </p:sp>
      <p:sp>
        <p:nvSpPr>
          <p:cNvPr id="18" name="圆角矩形 17"/>
          <p:cNvSpPr/>
          <p:nvPr/>
        </p:nvSpPr>
        <p:spPr>
          <a:xfrm>
            <a:off x="149231" y="4737103"/>
            <a:ext cx="5172075" cy="511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n-US" altLang="zh-CN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           </a:t>
            </a:r>
            <a:r>
              <a:rPr lang="en-US" altLang="zh-CN" sz="24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— </a:t>
            </a:r>
            <a:r>
              <a:rPr lang="zh-CN" altLang="en-US" sz="2400" b="1" strike="noStrike" noProof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Sure !</a:t>
            </a:r>
            <a:endParaRPr lang="zh-CN" altLang="en-US" sz="2400" strike="noStrike" noProof="1"/>
          </a:p>
        </p:txBody>
      </p:sp>
      <p:sp>
        <p:nvSpPr>
          <p:cNvPr id="37907" name="文本框 18"/>
          <p:cNvSpPr txBox="1"/>
          <p:nvPr/>
        </p:nvSpPr>
        <p:spPr>
          <a:xfrm>
            <a:off x="6723069" y="4337052"/>
            <a:ext cx="2414587" cy="132343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一般过去时的一般疑问句及其肯定回答。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右箭头 20"/>
          <p:cNvSpPr/>
          <p:nvPr/>
        </p:nvSpPr>
        <p:spPr>
          <a:xfrm>
            <a:off x="5589588" y="4395788"/>
            <a:ext cx="1049338" cy="611188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3" name="圆角矩形 22"/>
          <p:cNvSpPr/>
          <p:nvPr/>
        </p:nvSpPr>
        <p:spPr>
          <a:xfrm>
            <a:off x="6748463" y="4283075"/>
            <a:ext cx="2344738" cy="9334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7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3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07975" y="333378"/>
            <a:ext cx="8458200" cy="5038725"/>
          </a:xfrm>
          <a:prstGeom prst="rect">
            <a:avLst/>
          </a:prstGeom>
          <a:solidFill>
            <a:srgbClr val="FCF7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9938" name="Rectangle 2"/>
          <p:cNvSpPr txBox="1"/>
          <p:nvPr/>
        </p:nvSpPr>
        <p:spPr>
          <a:xfrm>
            <a:off x="569913" y="333375"/>
            <a:ext cx="8496300" cy="31305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>
              <a:lnSpc>
                <a:spcPct val="130000"/>
              </a:lnSpc>
            </a:pPr>
            <a:endParaRPr lang="en-US" altLang="zh-CN" sz="3200" dirty="0">
              <a:latin typeface="Arial Unicode MS" pitchFamily="34" charset="-122"/>
              <a:ea typeface="Arial Unicode MS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69919" y="3613150"/>
            <a:ext cx="919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zh-CN" altLang="en-US" sz="2800" b="1" strike="noStrike" spc="-300" noProof="1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解析</a:t>
            </a:r>
            <a:endParaRPr lang="en-US" altLang="zh-CN" sz="2800" b="1" strike="noStrike" spc="-300" noProof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等腰三角形 17"/>
          <p:cNvSpPr/>
          <p:nvPr/>
        </p:nvSpPr>
        <p:spPr>
          <a:xfrm rot="5400000">
            <a:off x="1377950" y="3836991"/>
            <a:ext cx="138113" cy="74613"/>
          </a:xfrm>
          <a:prstGeom prst="triangle">
            <a:avLst/>
          </a:prstGeom>
          <a:solidFill>
            <a:srgbClr val="F38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9941" name="Rectangle 3"/>
          <p:cNvSpPr txBox="1"/>
          <p:nvPr/>
        </p:nvSpPr>
        <p:spPr>
          <a:xfrm>
            <a:off x="1052513" y="1271588"/>
            <a:ext cx="7212012" cy="13779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>
              <a:lnSpc>
                <a:spcPct val="110000"/>
              </a:lnSpc>
              <a:spcBef>
                <a:spcPts val="750"/>
              </a:spcBef>
            </a:pPr>
            <a:endParaRPr lang="zh-CN" altLang="en-US" sz="3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50411" y="1097282"/>
            <a:ext cx="521716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 fontAlgn="base"/>
            <a:r>
              <a:rPr lang="en-US" altLang="zh-CN" sz="8000" b="1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Calibri" panose="020F0502020204030204" charset="0"/>
                <a:ea typeface="宋体" panose="02010600030101010101" pitchFamily="2" charset="-122"/>
                <a:cs typeface="+mn-cs"/>
              </a:rPr>
              <a:t>Thank you !</a:t>
            </a:r>
            <a:r>
              <a:rPr lang="en-US" altLang="zh-CN" sz="7200" b="1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+mn-cs"/>
              </a:rPr>
              <a:t> </a:t>
            </a:r>
            <a:endParaRPr lang="en-US" altLang="zh-CN" sz="7200" b="1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9943" name="图片 97299" descr="photoimg85_qq_com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997453" y="3078163"/>
            <a:ext cx="3554413" cy="26368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522294" y="958850"/>
            <a:ext cx="8583613" cy="42719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3316" name="文本框 1"/>
          <p:cNvSpPr txBox="1"/>
          <p:nvPr/>
        </p:nvSpPr>
        <p:spPr>
          <a:xfrm>
            <a:off x="522293" y="1603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22294" y="939800"/>
            <a:ext cx="1812925" cy="438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2400" b="1" strike="noStrike" noProof="1">
                <a:solidFill>
                  <a:srgbClr val="00206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重点句型</a:t>
            </a:r>
            <a:endParaRPr lang="zh-CN" altLang="en-US" sz="2400" b="1" strike="noStrike" noProof="1"/>
          </a:p>
        </p:txBody>
      </p:sp>
      <p:sp>
        <p:nvSpPr>
          <p:cNvPr id="9" name="文本框 8"/>
          <p:cNvSpPr txBox="1"/>
          <p:nvPr/>
        </p:nvSpPr>
        <p:spPr>
          <a:xfrm>
            <a:off x="560388" y="1377950"/>
            <a:ext cx="8024812" cy="35394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1</a:t>
            </a:r>
            <a:r>
              <a:rPr lang="zh-CN" altLang="en-US" sz="2800" b="1" dirty="0">
                <a:latin typeface="Microsoft JhengHei UI" panose="020B0604030504040204" charset="-120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—  What did you do during your holidays ?</a:t>
            </a: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</a:t>
            </a: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假期你做了什么？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—  I  went to </a:t>
            </a:r>
            <a:r>
              <a:rPr lang="en-US" altLang="zh-CN" sz="2800" b="1" dirty="0" err="1">
                <a:latin typeface="Microsoft JhengHei UI" panose="020B0604030504040204" charset="-120"/>
                <a:ea typeface="Microsoft JhengHei UI" panose="020B0604030504040204" charset="-120"/>
              </a:rPr>
              <a:t>Sanya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with my parents.</a:t>
            </a:r>
            <a:endParaRPr lang="zh-CN" altLang="en-US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endParaRPr lang="zh-CN" altLang="en-US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我和我的父母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一起</a:t>
            </a:r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去了三亚。</a:t>
            </a:r>
          </a:p>
          <a:p>
            <a:endParaRPr lang="zh-CN" altLang="en-US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51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charRg st="51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charRg st="51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67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charRg st="67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charRg st="67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72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charRg st="72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charRg st="72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16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charRg st="116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charRg st="116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560394" y="957264"/>
            <a:ext cx="8583613" cy="42719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5364" name="文本框 1"/>
          <p:cNvSpPr txBox="1"/>
          <p:nvPr/>
        </p:nvSpPr>
        <p:spPr>
          <a:xfrm>
            <a:off x="522293" y="1603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22294" y="939800"/>
            <a:ext cx="1812925" cy="438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2400" b="1" strike="noStrike" noProof="1">
                <a:solidFill>
                  <a:srgbClr val="00206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重点句型</a:t>
            </a:r>
            <a:endParaRPr lang="zh-CN" altLang="en-US" sz="2400" b="1" strike="noStrike" noProof="1"/>
          </a:p>
        </p:txBody>
      </p:sp>
      <p:sp>
        <p:nvSpPr>
          <p:cNvPr id="9" name="文本框 8"/>
          <p:cNvSpPr txBox="1"/>
          <p:nvPr/>
        </p:nvSpPr>
        <p:spPr>
          <a:xfrm>
            <a:off x="1081088" y="1377953"/>
            <a:ext cx="7739062" cy="310854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2</a:t>
            </a:r>
            <a:r>
              <a:rPr lang="zh-CN" altLang="en-US" sz="2800" b="1" dirty="0">
                <a:latin typeface="Microsoft JhengHei UI" panose="020B0604030504040204" charset="-120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—  How did you get there </a:t>
            </a:r>
            <a:r>
              <a:rPr lang="zh-CN" altLang="en-US" sz="2800" b="1" dirty="0">
                <a:latin typeface="Microsoft JhengHei UI" panose="020B0604030504040204" charset="-120"/>
                <a:ea typeface="宋体" panose="02010600030101010101" pitchFamily="2" charset="-122"/>
              </a:rPr>
              <a:t>？</a:t>
            </a:r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endParaRPr lang="zh-CN" altLang="en-US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  你们怎么去的那里？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— We went there by plane.</a:t>
            </a:r>
            <a:endParaRPr lang="en-US" altLang="zh-CN" sz="2800" b="1" baseline="0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endParaRPr lang="en-US" altLang="zh-CN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 我们乘飞机去那里的。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522294" y="957264"/>
            <a:ext cx="8583613" cy="42719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7412" name="文本框 1"/>
          <p:cNvSpPr txBox="1"/>
          <p:nvPr/>
        </p:nvSpPr>
        <p:spPr>
          <a:xfrm>
            <a:off x="522293" y="1603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22294" y="939800"/>
            <a:ext cx="1812925" cy="438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2400" b="1" strike="noStrike" noProof="1">
                <a:solidFill>
                  <a:srgbClr val="00206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重点句型</a:t>
            </a:r>
            <a:endParaRPr lang="zh-CN" altLang="en-US" sz="2400" b="1" strike="noStrike" noProof="1"/>
          </a:p>
        </p:txBody>
      </p:sp>
      <p:sp>
        <p:nvSpPr>
          <p:cNvPr id="9" name="文本框 8"/>
          <p:cNvSpPr txBox="1"/>
          <p:nvPr/>
        </p:nvSpPr>
        <p:spPr>
          <a:xfrm>
            <a:off x="1082681" y="1377953"/>
            <a:ext cx="7739063" cy="310854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 dirty="0">
                <a:latin typeface="Microsoft JhengHei UI" panose="020B0604030504040204" charset="-12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Microsoft JhengHei UI" panose="020B0604030504040204" charset="-120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— </a:t>
            </a:r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Did you have a good time?        </a:t>
            </a:r>
          </a:p>
          <a:p>
            <a:endParaRPr lang="zh-CN" altLang="en-US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  你们玩得愉快吗？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 </a:t>
            </a:r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Sure !</a:t>
            </a: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</a:t>
            </a: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 当然！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522294" y="958850"/>
            <a:ext cx="8583613" cy="42719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9460" name="文本框 1"/>
          <p:cNvSpPr txBox="1"/>
          <p:nvPr/>
        </p:nvSpPr>
        <p:spPr>
          <a:xfrm>
            <a:off x="522293" y="1603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22294" y="939800"/>
            <a:ext cx="1812925" cy="438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2400" b="1" strike="noStrike" noProof="1">
                <a:solidFill>
                  <a:srgbClr val="00206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详细解析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81094" y="1377953"/>
            <a:ext cx="7953375" cy="310854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1</a:t>
            </a:r>
            <a:r>
              <a:rPr lang="zh-CN" altLang="en-US" sz="2800" b="1" dirty="0">
                <a:latin typeface="Microsoft JhengHei UI" panose="020B0604030504040204" charset="-120"/>
                <a:ea typeface="宋体" panose="02010600030101010101" pitchFamily="2" charset="-122"/>
                <a:sym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—  What did you do during your holidays ?</a:t>
            </a: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</a:t>
            </a: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  假期你做了什么？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—  I  went to </a:t>
            </a:r>
            <a:r>
              <a:rPr lang="en-US" altLang="zh-CN" sz="2800" b="1" dirty="0" err="1">
                <a:latin typeface="Microsoft JhengHei UI" panose="020B0604030504040204" charset="-120"/>
                <a:ea typeface="Microsoft JhengHei UI" panose="020B0604030504040204" charset="-120"/>
              </a:rPr>
              <a:t>Sanya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with my parents.</a:t>
            </a:r>
            <a:endParaRPr lang="zh-CN" altLang="en-US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endParaRPr lang="zh-CN" altLang="en-US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  我和我的父母去了三亚。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1992319" y="4716464"/>
            <a:ext cx="5643563" cy="53181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4" name="文本框 3"/>
          <p:cNvSpPr txBox="1"/>
          <p:nvPr/>
        </p:nvSpPr>
        <p:spPr>
          <a:xfrm>
            <a:off x="2154242" y="4725988"/>
            <a:ext cx="5481637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 dirty="0">
                <a:latin typeface="Calibri" panose="020F0502020204030204" charset="0"/>
                <a:ea typeface="宋体" panose="02010600030101010101" pitchFamily="2" charset="-122"/>
              </a:rPr>
              <a:t>这是一般过去时的特殊疑问句。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51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charRg st="51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77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charRg st="77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21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charRg st="121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9051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1507" name="文本框 1"/>
          <p:cNvSpPr txBox="1"/>
          <p:nvPr/>
        </p:nvSpPr>
        <p:spPr>
          <a:xfrm>
            <a:off x="522293" y="1603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04878" y="939803"/>
            <a:ext cx="7739063" cy="310854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Where did you do during your holidays?</a:t>
            </a:r>
          </a:p>
          <a:p>
            <a:endParaRPr lang="zh-CN" altLang="en-US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你们假期去了哪里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?</a:t>
            </a:r>
          </a:p>
          <a:p>
            <a:endParaRPr lang="en-US" altLang="zh-CN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I  went  to  Beijing .</a:t>
            </a:r>
          </a:p>
          <a:p>
            <a:endParaRPr lang="en-US" altLang="zh-CN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我去了北京。</a:t>
            </a:r>
            <a:endParaRPr lang="en-US" altLang="zh-CN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522288" y="4262438"/>
            <a:ext cx="8288338" cy="758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句型结构：特殊疑问词</a:t>
            </a:r>
            <a:r>
              <a:rPr lang="en-US" altLang="zh-CN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+did +</a:t>
            </a:r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主语</a:t>
            </a:r>
            <a:r>
              <a:rPr lang="en-US" altLang="zh-CN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+</a:t>
            </a:r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动词原形</a:t>
            </a:r>
            <a:r>
              <a:rPr lang="en-US" altLang="zh-CN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+</a:t>
            </a:r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其他？</a:t>
            </a:r>
          </a:p>
          <a:p>
            <a:pPr algn="l" fontAlgn="base"/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回   答：主语</a:t>
            </a:r>
            <a:r>
              <a:rPr lang="en-US" altLang="zh-CN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+</a:t>
            </a:r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动词的过去式</a:t>
            </a:r>
            <a:r>
              <a:rPr lang="en-US" altLang="zh-CN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+</a:t>
            </a:r>
            <a:r>
              <a:rPr lang="zh-CN" altLang="en-US" sz="2800" b="1" strike="noStrike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其他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3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charRg st="38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9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charRg st="49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73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charRg st="73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522294" y="938214"/>
            <a:ext cx="8583613" cy="42719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3556" name="文本框 1"/>
          <p:cNvSpPr txBox="1"/>
          <p:nvPr/>
        </p:nvSpPr>
        <p:spPr>
          <a:xfrm>
            <a:off x="522293" y="1603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22294" y="939800"/>
            <a:ext cx="1812925" cy="438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2400" b="1" strike="noStrike" noProof="1">
                <a:solidFill>
                  <a:srgbClr val="00206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详解解析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82681" y="1377950"/>
            <a:ext cx="7739063" cy="35394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2</a:t>
            </a:r>
            <a:r>
              <a:rPr lang="zh-CN" altLang="en-US" sz="2800" b="1" dirty="0">
                <a:latin typeface="Microsoft JhengHei UI" panose="020B0604030504040204" charset="-120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—  How did you get there </a:t>
            </a:r>
            <a:r>
              <a:rPr lang="zh-CN" altLang="en-US" sz="2800" b="1" dirty="0">
                <a:latin typeface="Microsoft JhengHei UI" panose="020B0604030504040204" charset="-120"/>
                <a:ea typeface="宋体" panose="02010600030101010101" pitchFamily="2" charset="-122"/>
              </a:rPr>
              <a:t>？</a:t>
            </a:r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endParaRPr lang="zh-CN" altLang="en-US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  你们怎么去的那里？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— We went there by plane.</a:t>
            </a:r>
            <a:endParaRPr lang="en-US" altLang="zh-CN" sz="2800" b="1" baseline="0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endParaRPr lang="en-US" altLang="zh-CN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 我们乘飞机去那里的。</a:t>
            </a:r>
          </a:p>
          <a:p>
            <a:endParaRPr lang="zh-CN" altLang="en-US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824038" y="4675188"/>
            <a:ext cx="4716463" cy="573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z="2800" b="1" strike="noStrike" noProof="1">
                <a:solidFill>
                  <a:srgbClr val="FF0000"/>
                </a:solidFill>
              </a:rPr>
              <a:t>how</a:t>
            </a:r>
            <a:r>
              <a:rPr lang="zh-CN" altLang="en-US" sz="2800" b="1" strike="noStrike" noProof="1">
                <a:solidFill>
                  <a:srgbClr val="FF0000"/>
                </a:solidFill>
              </a:rPr>
              <a:t>的意思是</a:t>
            </a:r>
            <a:r>
              <a:rPr lang="en-US" altLang="zh-CN" sz="2800" b="1" strike="noStrike" noProof="1">
                <a:solidFill>
                  <a:srgbClr val="FF0000"/>
                </a:solidFill>
              </a:rPr>
              <a:t>“</a:t>
            </a:r>
            <a:r>
              <a:rPr lang="zh-CN" altLang="en-US" sz="2800" b="1" strike="noStrike" noProof="1">
                <a:solidFill>
                  <a:srgbClr val="FF0000"/>
                </a:solidFill>
              </a:rPr>
              <a:t>怎样</a:t>
            </a:r>
            <a:r>
              <a:rPr lang="en-US" altLang="zh-CN" sz="2800" b="1" strike="noStrike" noProof="1">
                <a:solidFill>
                  <a:srgbClr val="FF0000"/>
                </a:solidFill>
              </a:rPr>
              <a:t>”</a:t>
            </a:r>
            <a:r>
              <a:rPr lang="zh-CN" altLang="en-US" sz="2800" b="1" strike="noStrike" noProof="1">
                <a:solidFill>
                  <a:srgbClr val="FF000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522294" y="269875"/>
            <a:ext cx="8583613" cy="42719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5604" name="文本框 1"/>
          <p:cNvSpPr txBox="1"/>
          <p:nvPr/>
        </p:nvSpPr>
        <p:spPr>
          <a:xfrm>
            <a:off x="630238" y="4016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79481" y="862014"/>
            <a:ext cx="7739063" cy="310854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2</a:t>
            </a:r>
            <a:r>
              <a:rPr lang="zh-CN" altLang="en-US" sz="2800" b="1" dirty="0">
                <a:latin typeface="Microsoft JhengHei UI" panose="020B0604030504040204" charset="-120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—  How do you go to  school </a:t>
            </a:r>
            <a:r>
              <a:rPr lang="zh-CN" altLang="en-US" sz="2800" b="1" dirty="0">
                <a:latin typeface="Microsoft JhengHei UI" panose="020B0604030504040204" charset="-120"/>
                <a:ea typeface="宋体" panose="02010600030101010101" pitchFamily="2" charset="-122"/>
              </a:rPr>
              <a:t>？</a:t>
            </a:r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endParaRPr lang="zh-CN" altLang="en-US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  你们怎么去上学？</a:t>
            </a:r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r>
              <a:rPr lang="en-US" altLang="zh-CN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— By bus.                      </a:t>
            </a:r>
            <a:endParaRPr lang="en-US" altLang="zh-CN" sz="2800" b="1" baseline="0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endParaRPr lang="en-US" altLang="zh-CN" sz="2800" b="1" dirty="0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 dirty="0">
                <a:latin typeface="Microsoft JhengHei UI" panose="020B0604030504040204" charset="-120"/>
                <a:ea typeface="Microsoft JhengHei UI" panose="020B0604030504040204" charset="-120"/>
              </a:rPr>
              <a:t>           乘公共汽车。</a:t>
            </a:r>
          </a:p>
        </p:txBody>
      </p:sp>
      <p:pic>
        <p:nvPicPr>
          <p:cNvPr id="2" name="图片 1" descr="t0106c6d42274f1bd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4788" y="1990725"/>
            <a:ext cx="3598862" cy="1735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圆角矩形 3"/>
          <p:cNvSpPr/>
          <p:nvPr/>
        </p:nvSpPr>
        <p:spPr>
          <a:xfrm>
            <a:off x="879476" y="3970338"/>
            <a:ext cx="7870825" cy="573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z="2800" b="1" strike="noStrike" noProof="1">
                <a:solidFill>
                  <a:srgbClr val="FF0000"/>
                </a:solidFill>
              </a:rPr>
              <a:t> how </a:t>
            </a:r>
            <a:r>
              <a:rPr lang="zh-CN" altLang="en-US" sz="2800" b="1" strike="noStrike" noProof="1">
                <a:solidFill>
                  <a:srgbClr val="FF0000"/>
                </a:solidFill>
              </a:rPr>
              <a:t>的意思是</a:t>
            </a:r>
            <a:r>
              <a:rPr lang="en-US" altLang="zh-CN" sz="2800" b="1" strike="noStrike" noProof="1">
                <a:solidFill>
                  <a:srgbClr val="FF0000"/>
                </a:solidFill>
              </a:rPr>
              <a:t>“</a:t>
            </a:r>
            <a:r>
              <a:rPr lang="zh-CN" altLang="en-US" sz="2800" b="1" strike="noStrike" noProof="1">
                <a:solidFill>
                  <a:srgbClr val="FF0000"/>
                </a:solidFill>
              </a:rPr>
              <a:t>怎样</a:t>
            </a:r>
            <a:r>
              <a:rPr lang="en-US" altLang="zh-CN" sz="2800" b="1" strike="noStrike" noProof="1">
                <a:solidFill>
                  <a:srgbClr val="FF0000"/>
                </a:solidFill>
              </a:rPr>
              <a:t>”</a:t>
            </a:r>
            <a:r>
              <a:rPr lang="zh-CN" altLang="en-US" sz="2800" b="1" strike="noStrike" noProof="1">
                <a:solidFill>
                  <a:srgbClr val="FF0000"/>
                </a:solidFill>
              </a:rPr>
              <a:t>，可以对交通方式进行提问。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879476" y="4738689"/>
            <a:ext cx="7870825" cy="360363"/>
          </a:xfrm>
          <a:prstGeom prst="roundRect">
            <a:avLst>
              <a:gd name="adj" fmla="val 917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b="1" strike="noStrike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回答：</a:t>
            </a:r>
            <a:r>
              <a:rPr lang="en-US" altLang="zh-CN" sz="2800" b="1" strike="noStrike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by+</a:t>
            </a:r>
            <a:r>
              <a:rPr lang="zh-CN" altLang="en-US" sz="2800" b="1" strike="noStrike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交通工具名称</a:t>
            </a:r>
            <a:r>
              <a:rPr lang="en-US" altLang="zh-CN" sz="2800" b="1" strike="noStrike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800" b="1" strike="noStrike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或者是</a:t>
            </a:r>
            <a:r>
              <a:rPr lang="en-US" altLang="zh-CN" sz="2800" b="1" strike="noStrike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on foot </a:t>
            </a:r>
            <a:r>
              <a:rPr lang="zh-CN" altLang="en-US" sz="2800" b="1" strike="noStrike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表示步行。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2"/>
          <p:cNvSpPr/>
          <p:nvPr/>
        </p:nvSpPr>
        <p:spPr>
          <a:xfrm>
            <a:off x="258763" y="939803"/>
            <a:ext cx="8561388" cy="4308475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96687" y="0"/>
                </a:lnTo>
                <a:lnTo>
                  <a:pt x="8574657" y="560717"/>
                </a:lnTo>
                <a:cubicBezTo>
                  <a:pt x="8577532" y="1840302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48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522294" y="939800"/>
            <a:ext cx="8583613" cy="4271963"/>
          </a:xfrm>
          <a:custGeom>
            <a:avLst/>
            <a:gdLst>
              <a:gd name="connsiteX0" fmla="*/ 0 w 8583283"/>
              <a:gd name="connsiteY0" fmla="*/ 0 h 4395534"/>
              <a:gd name="connsiteX1" fmla="*/ 8583283 w 8583283"/>
              <a:gd name="connsiteY1" fmla="*/ 0 h 4395534"/>
              <a:gd name="connsiteX2" fmla="*/ 8583283 w 8583283"/>
              <a:gd name="connsiteY2" fmla="*/ 4395534 h 4395534"/>
              <a:gd name="connsiteX3" fmla="*/ 0 w 8583283"/>
              <a:gd name="connsiteY3" fmla="*/ 4395534 h 4395534"/>
              <a:gd name="connsiteX4" fmla="*/ 0 w 8583283"/>
              <a:gd name="connsiteY4" fmla="*/ 0 h 4395534"/>
              <a:gd name="connsiteX0-1" fmla="*/ 0 w 8583283"/>
              <a:gd name="connsiteY0-2" fmla="*/ 0 h 4395534"/>
              <a:gd name="connsiteX1-3" fmla="*/ 8583283 w 8583283"/>
              <a:gd name="connsiteY1-4" fmla="*/ 0 h 4395534"/>
              <a:gd name="connsiteX2-5" fmla="*/ 8574657 w 8583283"/>
              <a:gd name="connsiteY2-6" fmla="*/ 556779 h 4395534"/>
              <a:gd name="connsiteX3-7" fmla="*/ 8583283 w 8583283"/>
              <a:gd name="connsiteY3-8" fmla="*/ 4395534 h 4395534"/>
              <a:gd name="connsiteX4-9" fmla="*/ 0 w 8583283"/>
              <a:gd name="connsiteY4-10" fmla="*/ 4395534 h 4395534"/>
              <a:gd name="connsiteX5" fmla="*/ 0 w 8583283"/>
              <a:gd name="connsiteY5" fmla="*/ 0 h 4395534"/>
              <a:gd name="connsiteX0-11" fmla="*/ 0 w 8583283"/>
              <a:gd name="connsiteY0-12" fmla="*/ 3938 h 4399472"/>
              <a:gd name="connsiteX1-13" fmla="*/ 7996687 w 8583283"/>
              <a:gd name="connsiteY1-14" fmla="*/ 0 h 4399472"/>
              <a:gd name="connsiteX2-15" fmla="*/ 8583283 w 8583283"/>
              <a:gd name="connsiteY2-16" fmla="*/ 3938 h 4399472"/>
              <a:gd name="connsiteX3-17" fmla="*/ 8574657 w 8583283"/>
              <a:gd name="connsiteY3-18" fmla="*/ 560717 h 4399472"/>
              <a:gd name="connsiteX4-19" fmla="*/ 8583283 w 8583283"/>
              <a:gd name="connsiteY4-20" fmla="*/ 4399472 h 4399472"/>
              <a:gd name="connsiteX5-21" fmla="*/ 0 w 8583283"/>
              <a:gd name="connsiteY5-22" fmla="*/ 4399472 h 4399472"/>
              <a:gd name="connsiteX6" fmla="*/ 0 w 8583283"/>
              <a:gd name="connsiteY6" fmla="*/ 3938 h 4399472"/>
              <a:gd name="connsiteX0-23" fmla="*/ 0 w 8583283"/>
              <a:gd name="connsiteY0-24" fmla="*/ 3938 h 4399472"/>
              <a:gd name="connsiteX1-25" fmla="*/ 7996687 w 8583283"/>
              <a:gd name="connsiteY1-26" fmla="*/ 0 h 4399472"/>
              <a:gd name="connsiteX2-27" fmla="*/ 8574657 w 8583283"/>
              <a:gd name="connsiteY2-28" fmla="*/ 560717 h 4399472"/>
              <a:gd name="connsiteX3-29" fmla="*/ 8583283 w 8583283"/>
              <a:gd name="connsiteY3-30" fmla="*/ 4399472 h 4399472"/>
              <a:gd name="connsiteX4-31" fmla="*/ 0 w 8583283"/>
              <a:gd name="connsiteY4-32" fmla="*/ 4399472 h 4399472"/>
              <a:gd name="connsiteX5-33" fmla="*/ 0 w 8583283"/>
              <a:gd name="connsiteY5-34" fmla="*/ 3938 h 4399472"/>
              <a:gd name="connsiteX0-35" fmla="*/ 0 w 8583283"/>
              <a:gd name="connsiteY0-36" fmla="*/ 3938 h 4399472"/>
              <a:gd name="connsiteX1-37" fmla="*/ 7996687 w 8583283"/>
              <a:gd name="connsiteY1-38" fmla="*/ 0 h 4399472"/>
              <a:gd name="connsiteX2-39" fmla="*/ 8574657 w 8583283"/>
              <a:gd name="connsiteY2-40" fmla="*/ 602409 h 4399472"/>
              <a:gd name="connsiteX3-41" fmla="*/ 8583283 w 8583283"/>
              <a:gd name="connsiteY3-42" fmla="*/ 4399472 h 4399472"/>
              <a:gd name="connsiteX4-43" fmla="*/ 0 w 8583283"/>
              <a:gd name="connsiteY4-44" fmla="*/ 4399472 h 4399472"/>
              <a:gd name="connsiteX5-45" fmla="*/ 0 w 8583283"/>
              <a:gd name="connsiteY5-46" fmla="*/ 3938 h 4399472"/>
              <a:gd name="connsiteX0-47" fmla="*/ 0 w 8583283"/>
              <a:gd name="connsiteY0-48" fmla="*/ 3938 h 4399472"/>
              <a:gd name="connsiteX1-49" fmla="*/ 7989543 w 8583283"/>
              <a:gd name="connsiteY1-50" fmla="*/ 0 h 4399472"/>
              <a:gd name="connsiteX2-51" fmla="*/ 8574657 w 8583283"/>
              <a:gd name="connsiteY2-52" fmla="*/ 602409 h 4399472"/>
              <a:gd name="connsiteX3-53" fmla="*/ 8583283 w 8583283"/>
              <a:gd name="connsiteY3-54" fmla="*/ 4399472 h 4399472"/>
              <a:gd name="connsiteX4-55" fmla="*/ 0 w 8583283"/>
              <a:gd name="connsiteY4-56" fmla="*/ 4399472 h 4399472"/>
              <a:gd name="connsiteX5-57" fmla="*/ 0 w 8583283"/>
              <a:gd name="connsiteY5-58" fmla="*/ 3938 h 43994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8583283" h="4399472">
                <a:moveTo>
                  <a:pt x="0" y="3938"/>
                </a:moveTo>
                <a:lnTo>
                  <a:pt x="7989543" y="0"/>
                </a:lnTo>
                <a:cubicBezTo>
                  <a:pt x="8182200" y="186906"/>
                  <a:pt x="8382000" y="415503"/>
                  <a:pt x="8574657" y="602409"/>
                </a:cubicBezTo>
                <a:cubicBezTo>
                  <a:pt x="8577532" y="1881994"/>
                  <a:pt x="8580408" y="3119887"/>
                  <a:pt x="8583283" y="4399472"/>
                </a:cubicBezTo>
                <a:lnTo>
                  <a:pt x="0" y="4399472"/>
                </a:lnTo>
                <a:lnTo>
                  <a:pt x="0" y="39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altLang="zh-CN" strike="noStrike" noProof="1"/>
              <a:t>zh</a:t>
            </a:r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  <a:p>
            <a:pPr algn="ctr" fontAlgn="auto"/>
            <a:endParaRPr lang="en-US" altLang="zh-CN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8296281" y="938214"/>
            <a:ext cx="587375" cy="582613"/>
          </a:xfrm>
          <a:custGeom>
            <a:avLst/>
            <a:gdLst>
              <a:gd name="connsiteX0" fmla="*/ 0 w 586596"/>
              <a:gd name="connsiteY0" fmla="*/ 0 h 582658"/>
              <a:gd name="connsiteX1" fmla="*/ 586596 w 586596"/>
              <a:gd name="connsiteY1" fmla="*/ 0 h 582658"/>
              <a:gd name="connsiteX2" fmla="*/ 586596 w 586596"/>
              <a:gd name="connsiteY2" fmla="*/ 582658 h 582658"/>
              <a:gd name="connsiteX3" fmla="*/ 0 w 586596"/>
              <a:gd name="connsiteY3" fmla="*/ 582658 h 582658"/>
              <a:gd name="connsiteX4" fmla="*/ 0 w 586596"/>
              <a:gd name="connsiteY4" fmla="*/ 0 h 582658"/>
              <a:gd name="connsiteX0-1" fmla="*/ 0 w 586596"/>
              <a:gd name="connsiteY0-2" fmla="*/ 0 h 582658"/>
              <a:gd name="connsiteX1-3" fmla="*/ 586596 w 586596"/>
              <a:gd name="connsiteY1-4" fmla="*/ 582658 h 582658"/>
              <a:gd name="connsiteX2-5" fmla="*/ 0 w 586596"/>
              <a:gd name="connsiteY2-6" fmla="*/ 582658 h 582658"/>
              <a:gd name="connsiteX3-7" fmla="*/ 0 w 586596"/>
              <a:gd name="connsiteY3-8" fmla="*/ 0 h 58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86596" h="582658">
                <a:moveTo>
                  <a:pt x="0" y="0"/>
                </a:moveTo>
                <a:lnTo>
                  <a:pt x="586596" y="582658"/>
                </a:lnTo>
                <a:lnTo>
                  <a:pt x="0" y="582658"/>
                </a:lnTo>
                <a:lnTo>
                  <a:pt x="0" y="0"/>
                </a:lnTo>
                <a:close/>
              </a:path>
            </a:pathLst>
          </a:custGeom>
          <a:solidFill>
            <a:srgbClr val="F9B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7652" name="文本框 1"/>
          <p:cNvSpPr txBox="1"/>
          <p:nvPr/>
        </p:nvSpPr>
        <p:spPr>
          <a:xfrm>
            <a:off x="522293" y="160341"/>
            <a:ext cx="24907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句型详解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22294" y="939800"/>
            <a:ext cx="1812925" cy="438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2400" b="1" strike="noStrike" noProof="1">
                <a:solidFill>
                  <a:srgbClr val="00206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详细解析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82681" y="1377953"/>
            <a:ext cx="7739063" cy="310854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latin typeface="Microsoft JhengHei UI" panose="020B0604030504040204" charset="-120"/>
                <a:ea typeface="宋体" panose="02010600030101010101" pitchFamily="2" charset="-122"/>
              </a:rPr>
              <a:t>3</a:t>
            </a:r>
            <a:r>
              <a:rPr lang="zh-CN" altLang="en-US" sz="2800" b="1">
                <a:latin typeface="Microsoft JhengHei UI" panose="020B0604030504040204" charset="-120"/>
                <a:ea typeface="宋体" panose="02010600030101010101" pitchFamily="2" charset="-122"/>
              </a:rPr>
              <a:t>、</a:t>
            </a:r>
            <a:r>
              <a:rPr lang="en-US" altLang="zh-CN" sz="2800" b="1">
                <a:latin typeface="Microsoft JhengHei UI" panose="020B0604030504040204" charset="-120"/>
                <a:ea typeface="Microsoft JhengHei UI" panose="020B0604030504040204" charset="-120"/>
              </a:rPr>
              <a:t>— </a:t>
            </a:r>
            <a:r>
              <a:rPr lang="zh-CN" altLang="en-US" sz="2800" b="1">
                <a:latin typeface="Microsoft JhengHei UI" panose="020B0604030504040204" charset="-120"/>
                <a:ea typeface="Microsoft JhengHei UI" panose="020B0604030504040204" charset="-120"/>
              </a:rPr>
              <a:t> </a:t>
            </a:r>
            <a:r>
              <a:rPr lang="zh-CN" altLang="en-US" sz="2800" b="1">
                <a:latin typeface="Microsoft JhengHei UI" panose="020B0604030504040204" charset="-120"/>
                <a:ea typeface="Microsoft JhengHei UI" panose="020B0604030504040204" charset="-120"/>
                <a:sym typeface="宋体" panose="02010600030101010101" pitchFamily="2" charset="-122"/>
              </a:rPr>
              <a:t>Did you have a good time?  </a:t>
            </a:r>
            <a:r>
              <a:rPr lang="zh-CN" altLang="en-US" sz="2800" b="1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endParaRPr lang="zh-CN" altLang="en-US" sz="2800" b="1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>
                <a:latin typeface="Microsoft JhengHei UI" panose="020B0604030504040204" charset="-120"/>
                <a:ea typeface="Microsoft JhengHei UI" panose="020B0604030504040204" charset="-120"/>
              </a:rPr>
              <a:t>            你们玩得愉快吗？</a:t>
            </a:r>
            <a:r>
              <a:rPr lang="en-US" altLang="zh-CN" sz="2800" b="1">
                <a:latin typeface="Microsoft JhengHei UI" panose="020B0604030504040204" charset="-120"/>
                <a:ea typeface="Microsoft JhengHei UI" panose="020B0604030504040204" charset="-120"/>
              </a:rPr>
              <a:t>   </a:t>
            </a:r>
          </a:p>
          <a:p>
            <a:r>
              <a:rPr lang="en-US" altLang="zh-CN" sz="2800" b="1">
                <a:latin typeface="Microsoft JhengHei UI" panose="020B0604030504040204" charset="-120"/>
                <a:ea typeface="Microsoft JhengHei UI" panose="020B0604030504040204" charset="-120"/>
              </a:rPr>
              <a:t>      </a:t>
            </a:r>
          </a:p>
          <a:p>
            <a:r>
              <a:rPr lang="en-US" altLang="zh-CN" sz="2800" b="1">
                <a:latin typeface="Microsoft JhengHei UI" panose="020B0604030504040204" charset="-120"/>
                <a:ea typeface="Microsoft JhengHei UI" panose="020B0604030504040204" charset="-120"/>
              </a:rPr>
              <a:t>      — </a:t>
            </a:r>
            <a:r>
              <a:rPr lang="zh-CN" altLang="en-US" sz="2800" b="1">
                <a:latin typeface="Microsoft JhengHei UI" panose="020B0604030504040204" charset="-120"/>
                <a:ea typeface="Microsoft JhengHei UI" panose="020B0604030504040204" charset="-120"/>
                <a:sym typeface="宋体" panose="02010600030101010101" pitchFamily="2" charset="-122"/>
              </a:rPr>
              <a:t>Sure !</a:t>
            </a:r>
            <a:endParaRPr lang="zh-CN" altLang="en-US" sz="2800" b="1">
              <a:latin typeface="Microsoft JhengHei UI" panose="020B0604030504040204" charset="-120"/>
              <a:ea typeface="Microsoft JhengHei UI" panose="020B0604030504040204" charset="-120"/>
            </a:endParaRPr>
          </a:p>
          <a:p>
            <a:r>
              <a:rPr lang="zh-CN" altLang="en-US" sz="2800" b="1">
                <a:latin typeface="Microsoft JhengHei UI" panose="020B0604030504040204" charset="-120"/>
                <a:ea typeface="Microsoft JhengHei UI" panose="020B0604030504040204" charset="-120"/>
              </a:rPr>
              <a:t>          </a:t>
            </a:r>
          </a:p>
          <a:p>
            <a:r>
              <a:rPr lang="zh-CN" altLang="en-US" sz="2800" b="1">
                <a:latin typeface="Microsoft JhengHei UI" panose="020B0604030504040204" charset="-120"/>
                <a:ea typeface="Microsoft JhengHei UI" panose="020B0604030504040204" charset="-120"/>
              </a:rPr>
              <a:t>           当然！</a:t>
            </a:r>
          </a:p>
        </p:txBody>
      </p:sp>
      <p:sp>
        <p:nvSpPr>
          <p:cNvPr id="2" name="波形 1"/>
          <p:cNvSpPr/>
          <p:nvPr/>
        </p:nvSpPr>
        <p:spPr>
          <a:xfrm>
            <a:off x="1306519" y="4541838"/>
            <a:ext cx="6240463" cy="63658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b="1" strike="noStrike" noProof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这是一般过去时一般疑问句形式。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370,&quot;width&quot;:6077.4992125984254}"/>
</p:tagLst>
</file>

<file path=ppt/theme/theme1.xml><?xml version="1.0" encoding="utf-8"?>
<a:theme xmlns:a="http://schemas.openxmlformats.org/drawingml/2006/main" name="WWW.2PPT.COM&#10;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656</Words>
  <Application>Microsoft Office PowerPoint</Application>
  <PresentationFormat>全屏显示(16:10)</PresentationFormat>
  <Paragraphs>176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 Unicode MS</vt:lpstr>
      <vt:lpstr>Malgun Gothic Semilight</vt:lpstr>
      <vt:lpstr>Microsoft JhengHei UI</vt:lpstr>
      <vt:lpstr>黑体</vt:lpstr>
      <vt:lpstr>楷体</vt:lpstr>
      <vt:lpstr>宋体</vt:lpstr>
      <vt:lpstr>微软雅黑</vt:lpstr>
      <vt:lpstr>Arial</vt:lpstr>
      <vt:lpstr>Calibri</vt:lpstr>
      <vt:lpstr>Calibri Light</vt:lpstr>
      <vt:lpstr>Microsoft New Tai Lue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2015-07-13T08:40:00Z</dcterms:created>
  <dcterms:modified xsi:type="dcterms:W3CDTF">2023-01-16T17:00:40Z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company">
    <vt:lpwstr>100111021000101210101002100010021010010210000012100011121001111210011102</vt:lpwstr>
  </property>
  <property fmtid="{D5CDD505-2E9C-101B-9397-08002B2CF9AE}" pid="4" name="ICV">
    <vt:lpwstr>ED585CEC30BF4220AAE26F2A5C012FBE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