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00"/>
    <a:srgbClr val="FF0000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6181-C7F9-4F91-86C2-A4E28BD5DAF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63414-46E8-4CC0-B645-86D45E90E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63414-46E8-4CC0-B645-86D45E90EC6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5B0660-2A66-4311-89F1-6D04582C99D8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C6E2E-45AA-4096-BDC6-7326C805103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0C42BD-6C9F-46B7-AABB-F8AF248820A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0FA60-A31D-4CDC-9D57-C4DD39EE884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F324F-DA97-4B6B-9BE9-0E23967A7F0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E9FDD-A447-4D59-A6F2-2F41020370D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3335D-35ED-43B6-B53F-EB78F9870AE6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CC6CB-3419-4413-8129-62F9AECC309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7289A-37E8-4C05-9F25-C35396585AA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A43DB-2442-4595-AC4C-DB69FD36341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EDB92C-017B-4C95-B1CA-8715A9C7367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FC54D-5148-409E-B5D1-2A3F6AAC7C9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E04076-F7D5-4DA6-8E6F-19C20C45B93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8A11-CE9D-409C-97AD-3DA45E5D4AC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938BD-382A-4E2B-83FE-DB543E47EEF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28CD8-F8E6-4A27-A4C4-B6B5A00DC12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E2343-84D0-4316-B361-B91F4AD51EA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1097B-2A75-4589-BDBE-C442D5C45CD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32049-85D8-4066-B013-8273F5947FC8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A2527-7D4E-4D1C-AE90-EDF2D7879EE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 b="0">
                <a:solidFill>
                  <a:schemeClr val="hlink"/>
                </a:solidFill>
                <a:latin typeface="FrysBaskerville BT" pitchFamily="2" charset="0"/>
                <a:ea typeface="宋体" panose="02010600030101010101" pitchFamily="2" charset="-122"/>
              </a:defRPr>
            </a:lvl1pPr>
          </a:lstStyle>
          <a:p>
            <a:fld id="{D86F77F3-5680-42E4-A427-3254B36DFD7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 b="0">
                <a:solidFill>
                  <a:schemeClr val="hlink"/>
                </a:solidFill>
                <a:latin typeface="FrysBaskerville BT" pitchFamily="2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 b="0">
                <a:solidFill>
                  <a:schemeClr val="hlink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fld id="{230372B5-E2B7-4A50-9BF4-51A2FEFC7CD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FrysBaskerville B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6600" dirty="0" smtClean="0">
                <a:solidFill>
                  <a:srgbClr val="FFFF00"/>
                </a:solidFill>
                <a:latin typeface="汉仪大宋简" pitchFamily="49" charset="-122"/>
                <a:ea typeface="汉仪大宋简" pitchFamily="49" charset="-122"/>
              </a:rPr>
              <a:t>23.4 </a:t>
            </a:r>
            <a:r>
              <a:rPr lang="zh-CN" altLang="en-US" sz="6600" dirty="0" smtClean="0">
                <a:solidFill>
                  <a:srgbClr val="FFFF00"/>
                </a:solidFill>
                <a:latin typeface="汉仪大宋简" pitchFamily="49" charset="-122"/>
                <a:ea typeface="汉仪大宋简" pitchFamily="49" charset="-122"/>
              </a:rPr>
              <a:t>用</a:t>
            </a:r>
            <a:r>
              <a:rPr lang="zh-CN" altLang="en-US" sz="6600" dirty="0">
                <a:solidFill>
                  <a:srgbClr val="FFFF00"/>
                </a:solidFill>
                <a:latin typeface="汉仪大宋简" pitchFamily="49" charset="-122"/>
                <a:ea typeface="汉仪大宋简" pitchFamily="49" charset="-122"/>
              </a:rPr>
              <a:t>样本估计总体</a:t>
            </a:r>
          </a:p>
        </p:txBody>
      </p:sp>
      <p:sp>
        <p:nvSpPr>
          <p:cNvPr id="3" name="矩形 2"/>
          <p:cNvSpPr/>
          <p:nvPr/>
        </p:nvSpPr>
        <p:spPr>
          <a:xfrm>
            <a:off x="2779267" y="5054768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125413" y="319088"/>
            <a:ext cx="4294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解：（</a:t>
            </a:r>
            <a:r>
              <a:rPr lang="en-US" altLang="zh-CN" sz="2800" b="1">
                <a:solidFill>
                  <a:schemeClr val="bg1"/>
                </a:solidFill>
              </a:rPr>
              <a:t>1</a:t>
            </a:r>
            <a:r>
              <a:rPr lang="zh-CN" altLang="en-US" sz="2800" b="1">
                <a:solidFill>
                  <a:schemeClr val="bg1"/>
                </a:solidFill>
              </a:rPr>
              <a:t>）样本的平均数为</a:t>
            </a:r>
          </a:p>
        </p:txBody>
      </p:sp>
      <p:sp>
        <p:nvSpPr>
          <p:cNvPr id="38915" name="Rectangle 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522413" y="1066800"/>
          <a:ext cx="617378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Equation" r:id="rId3" imgW="1904365" imgH="317500" progId="Equation.DSMT4">
                  <p:embed/>
                </p:oleObj>
              </mc:Choice>
              <mc:Fallback>
                <p:oleObj name="Equation" r:id="rId3" imgW="1904365" imgH="317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1066800"/>
                        <a:ext cx="6173787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228600" y="2286000"/>
            <a:ext cx="2593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样本的方差为</a:t>
            </a:r>
          </a:p>
        </p:txBody>
      </p:sp>
      <p:sp>
        <p:nvSpPr>
          <p:cNvPr id="38918" name="Rectangle 12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990600" y="2971800"/>
          <a:ext cx="800100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Equation" r:id="rId5" imgW="2933700" imgH="571500" progId="Equation.DSMT4">
                  <p:embed/>
                </p:oleObj>
              </mc:Choice>
              <mc:Fallback>
                <p:oleObj name="Equation" r:id="rId5" imgW="2933700" imgH="571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8001000" cy="180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13"/>
          <p:cNvSpPr>
            <a:spLocks noChangeArrowheads="1"/>
          </p:cNvSpPr>
          <p:nvPr/>
        </p:nvSpPr>
        <p:spPr bwMode="auto">
          <a:xfrm>
            <a:off x="304800" y="495300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）总体的平均数和方差的估计值分别为</a:t>
            </a:r>
            <a:r>
              <a:rPr lang="en-US" altLang="zh-CN" sz="2800" b="1" dirty="0">
                <a:solidFill>
                  <a:schemeClr val="bg1"/>
                </a:solidFill>
              </a:rPr>
              <a:t>20mm</a:t>
            </a:r>
            <a:r>
              <a:rPr lang="zh-CN" altLang="en-US" sz="2800" b="1" dirty="0">
                <a:solidFill>
                  <a:schemeClr val="bg1"/>
                </a:solidFill>
              </a:rPr>
              <a:t>和</a:t>
            </a:r>
            <a:r>
              <a:rPr lang="en-US" altLang="zh-CN" sz="2800" b="1" dirty="0">
                <a:solidFill>
                  <a:schemeClr val="bg1"/>
                </a:solidFill>
              </a:rPr>
              <a:t>0.042</a:t>
            </a:r>
            <a:r>
              <a:rPr lang="zh-CN" altLang="en-US" sz="2800" b="1" dirty="0">
                <a:solidFill>
                  <a:schemeClr val="bg1"/>
                </a:solidFill>
              </a:rPr>
              <a:t>，由此可以看出这台车床的生产情况正常。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7" grpId="0"/>
      <p:bldP spid="389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随堂练习"/>
          <p:cNvPicPr>
            <a:picLocks noChangeAspect="1" noChangeArrowheads="1"/>
          </p:cNvPicPr>
          <p:nvPr/>
        </p:nvPicPr>
        <p:blipFill>
          <a:blip r:embed="rId2" cstate="email"/>
          <a:srcRect t="-9091"/>
          <a:stretch>
            <a:fillRect/>
          </a:stretch>
        </p:blipFill>
        <p:spPr bwMode="auto">
          <a:xfrm>
            <a:off x="76200" y="0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6200" y="1219200"/>
            <a:ext cx="906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：小亮家承包的苹果园共有</a:t>
            </a:r>
            <a:r>
              <a:rPr lang="en-US" altLang="zh-CN" sz="2800" b="1" dirty="0">
                <a:solidFill>
                  <a:schemeClr val="bg1"/>
                </a:solidFill>
              </a:rPr>
              <a:t>3000</a:t>
            </a:r>
            <a:r>
              <a:rPr lang="zh-CN" altLang="en-US" sz="2800" b="1" dirty="0">
                <a:solidFill>
                  <a:schemeClr val="bg1"/>
                </a:solidFill>
              </a:rPr>
              <a:t>棵树龄相同的苹果树，为了估计今年苹果的总产量，小亮任意选择了</a:t>
            </a:r>
            <a:r>
              <a:rPr lang="en-US" altLang="zh-CN" sz="2800" b="1" dirty="0">
                <a:solidFill>
                  <a:schemeClr val="bg1"/>
                </a:solidFill>
              </a:rPr>
              <a:t>6</a:t>
            </a:r>
            <a:r>
              <a:rPr lang="zh-CN" altLang="en-US" sz="2800" b="1" dirty="0">
                <a:solidFill>
                  <a:schemeClr val="bg1"/>
                </a:solidFill>
              </a:rPr>
              <a:t>棵苹果树，数出它们挂果的个数分别为：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14400" y="2743200"/>
            <a:ext cx="5330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260   340   280   420   360   380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6200" y="3473450"/>
            <a:ext cx="9067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根据往年的经验，平均每个苹果的质量约为</a:t>
            </a:r>
            <a:r>
              <a:rPr lang="en-US" altLang="zh-CN" sz="2800" b="1" dirty="0">
                <a:solidFill>
                  <a:schemeClr val="bg1"/>
                </a:solidFill>
              </a:rPr>
              <a:t>250g</a:t>
            </a:r>
            <a:r>
              <a:rPr lang="zh-CN" altLang="en-US" sz="2800" b="1" dirty="0">
                <a:solidFill>
                  <a:schemeClr val="bg1"/>
                </a:solidFill>
              </a:rPr>
              <a:t>。请估计苹果的总产量。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4"/>
          <p:cNvSpPr>
            <a:spLocks noChangeArrowheads="1"/>
          </p:cNvSpPr>
          <p:nvPr/>
        </p:nvSpPr>
        <p:spPr bwMode="auto">
          <a:xfrm>
            <a:off x="152400" y="319088"/>
            <a:ext cx="4767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解：</a:t>
            </a:r>
            <a:r>
              <a:rPr lang="en-US" altLang="zh-CN" sz="2800" b="1">
                <a:solidFill>
                  <a:schemeClr val="bg1"/>
                </a:solidFill>
              </a:rPr>
              <a:t>6</a:t>
            </a:r>
            <a:r>
              <a:rPr lang="zh-CN" altLang="en-US" sz="2800" b="1">
                <a:solidFill>
                  <a:schemeClr val="bg1"/>
                </a:solidFill>
              </a:rPr>
              <a:t>棵苹果树平均挂果数为 </a:t>
            </a:r>
          </a:p>
        </p:txBody>
      </p:sp>
      <p:graphicFrame>
        <p:nvGraphicFramePr>
          <p:cNvPr id="22593" name="Object 65"/>
          <p:cNvGraphicFramePr>
            <a:graphicFrameLocks noChangeAspect="1"/>
          </p:cNvGraphicFramePr>
          <p:nvPr/>
        </p:nvGraphicFramePr>
        <p:xfrm>
          <a:off x="609600" y="1025525"/>
          <a:ext cx="8305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2730500" imgH="317500" progId="Equation.DSMT4">
                  <p:embed/>
                </p:oleObj>
              </mc:Choice>
              <mc:Fallback>
                <p:oleObj name="Equation" r:id="rId3" imgW="2730500" imgH="3175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25525"/>
                        <a:ext cx="83058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67"/>
          <p:cNvSpPr>
            <a:spLocks noChangeArrowheads="1"/>
          </p:cNvSpPr>
          <p:nvPr/>
        </p:nvSpPr>
        <p:spPr bwMode="auto">
          <a:xfrm>
            <a:off x="457200" y="2438400"/>
            <a:ext cx="5124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6</a:t>
            </a:r>
            <a:r>
              <a:rPr lang="zh-CN" altLang="en-US" sz="2800" b="1" dirty="0">
                <a:solidFill>
                  <a:schemeClr val="bg1"/>
                </a:solidFill>
              </a:rPr>
              <a:t>棵苹果树平均每棵的产量约为 </a:t>
            </a:r>
          </a:p>
        </p:txBody>
      </p:sp>
      <p:sp>
        <p:nvSpPr>
          <p:cNvPr id="40965" name="Rectangle 68"/>
          <p:cNvSpPr>
            <a:spLocks noChangeArrowheads="1"/>
          </p:cNvSpPr>
          <p:nvPr/>
        </p:nvSpPr>
        <p:spPr bwMode="auto">
          <a:xfrm>
            <a:off x="2743200" y="3138488"/>
            <a:ext cx="3663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</a:rPr>
              <a:t>0.25×340=85</a:t>
            </a:r>
            <a:r>
              <a:rPr lang="zh-CN" altLang="en-US" sz="2800" b="1">
                <a:solidFill>
                  <a:schemeClr val="bg1"/>
                </a:solidFill>
              </a:rPr>
              <a:t>（</a:t>
            </a:r>
            <a:r>
              <a:rPr lang="en-US" altLang="zh-CN" sz="2800" b="1">
                <a:solidFill>
                  <a:schemeClr val="bg1"/>
                </a:solidFill>
              </a:rPr>
              <a:t>kg</a:t>
            </a:r>
            <a:r>
              <a:rPr lang="zh-CN" altLang="en-US" sz="2800" b="1">
                <a:solidFill>
                  <a:schemeClr val="bg1"/>
                </a:solidFill>
              </a:rPr>
              <a:t>） </a:t>
            </a:r>
          </a:p>
        </p:txBody>
      </p:sp>
      <p:sp>
        <p:nvSpPr>
          <p:cNvPr id="40966" name="Rectangle 69"/>
          <p:cNvSpPr>
            <a:spLocks noChangeArrowheads="1"/>
          </p:cNvSpPr>
          <p:nvPr/>
        </p:nvSpPr>
        <p:spPr bwMode="auto">
          <a:xfrm>
            <a:off x="457200" y="39624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</a:rPr>
              <a:t>3000</a:t>
            </a:r>
            <a:r>
              <a:rPr lang="zh-CN" altLang="en-US" sz="2800" b="1">
                <a:solidFill>
                  <a:schemeClr val="bg1"/>
                </a:solidFill>
              </a:rPr>
              <a:t>棵苹果树的总产量约为 </a:t>
            </a:r>
          </a:p>
        </p:txBody>
      </p:sp>
      <p:sp>
        <p:nvSpPr>
          <p:cNvPr id="40967" name="Rectangle 70"/>
          <p:cNvSpPr>
            <a:spLocks noChangeArrowheads="1"/>
          </p:cNvSpPr>
          <p:nvPr/>
        </p:nvSpPr>
        <p:spPr bwMode="auto">
          <a:xfrm>
            <a:off x="2362200" y="4660434"/>
            <a:ext cx="4499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85×3000=255000</a:t>
            </a:r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kg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）  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90600" y="1295400"/>
            <a:ext cx="1712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4000" b="1">
                <a:solidFill>
                  <a:srgbClr val="FFFF00"/>
                </a:solidFill>
              </a:rPr>
              <a:t>作业：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651125" y="2620963"/>
            <a:ext cx="4816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200" b="1">
                <a:solidFill>
                  <a:schemeClr val="bg1"/>
                </a:solidFill>
              </a:rPr>
              <a:t>P</a:t>
            </a:r>
            <a:r>
              <a:rPr lang="en-US" altLang="zh-CN" sz="3200" b="1" baseline="-25000">
                <a:solidFill>
                  <a:schemeClr val="bg1"/>
                </a:solidFill>
              </a:rPr>
              <a:t>28  A</a:t>
            </a:r>
            <a:r>
              <a:rPr lang="zh-CN" altLang="en-US" sz="3200" b="1" baseline="-25000">
                <a:solidFill>
                  <a:schemeClr val="bg1"/>
                </a:solidFill>
              </a:rPr>
              <a:t>组</a:t>
            </a:r>
            <a:r>
              <a:rPr lang="zh-CN" altLang="en-US" sz="3200" b="1">
                <a:solidFill>
                  <a:schemeClr val="bg1"/>
                </a:solidFill>
              </a:rPr>
              <a:t>    </a:t>
            </a:r>
            <a:r>
              <a:rPr lang="en-US" altLang="zh-CN" sz="3200" b="1">
                <a:solidFill>
                  <a:schemeClr val="bg1"/>
                </a:solidFill>
              </a:rPr>
              <a:t>1</a:t>
            </a:r>
            <a:r>
              <a:rPr lang="zh-CN" altLang="en-US" sz="3200" b="1">
                <a:solidFill>
                  <a:schemeClr val="bg1"/>
                </a:solidFill>
              </a:rPr>
              <a:t>、</a:t>
            </a:r>
            <a:r>
              <a:rPr lang="en-US" altLang="zh-CN" sz="3200" b="1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400" y="1143000"/>
            <a:ext cx="8686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一箱优质苹果共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个，从中任意取出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个，用这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个苹果的平均质量（</a:t>
            </a:r>
            <a:r>
              <a:rPr lang="en-US" altLang="zh-CN" sz="2800" b="1" dirty="0">
                <a:solidFill>
                  <a:schemeClr val="bg1"/>
                </a:solidFill>
              </a:rPr>
              <a:t>g</a:t>
            </a:r>
            <a:r>
              <a:rPr lang="zh-CN" altLang="en-US" sz="2800" b="1" dirty="0">
                <a:solidFill>
                  <a:schemeClr val="bg1"/>
                </a:solidFill>
              </a:rPr>
              <a:t>）估计整箱苹果中平均每个苹果的质量。你认为这样估计准确吗？任取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个呢？任取</a:t>
            </a:r>
            <a:r>
              <a:rPr lang="en-US" altLang="zh-CN" sz="2800" b="1" dirty="0">
                <a:solidFill>
                  <a:schemeClr val="bg1"/>
                </a:solidFill>
              </a:rPr>
              <a:t>10</a:t>
            </a:r>
            <a:r>
              <a:rPr lang="zh-CN" altLang="en-US" sz="2800" b="1" dirty="0">
                <a:solidFill>
                  <a:schemeClr val="bg1"/>
                </a:solidFill>
              </a:rPr>
              <a:t>个呢？ 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1560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b="1" dirty="0">
                <a:solidFill>
                  <a:srgbClr val="FFFF00"/>
                </a:solidFill>
              </a:rPr>
              <a:t>案例：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 rot="-1227560">
            <a:off x="6418263" y="2914650"/>
            <a:ext cx="1049337" cy="1200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pic>
        <p:nvPicPr>
          <p:cNvPr id="20490" name="Picture 10" descr="小数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200400"/>
            <a:ext cx="2928938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204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34950" y="1081088"/>
            <a:ext cx="6394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对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个苹果逐一称量，质量数据如下：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11571" y="2209800"/>
            <a:ext cx="825418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 algn="ctr"/>
            <a:r>
              <a:rPr lang="en-US" altLang="zh-CN" sz="2800" b="1" dirty="0">
                <a:solidFill>
                  <a:schemeClr val="bg1"/>
                </a:solidFill>
              </a:rPr>
              <a:t>200  256  268  253  280  248  240  265  258  246</a:t>
            </a:r>
          </a:p>
          <a:p>
            <a:pPr indent="266700" algn="ctr"/>
            <a:r>
              <a:rPr lang="en-US" altLang="zh-CN" sz="2800" b="1" dirty="0">
                <a:solidFill>
                  <a:schemeClr val="bg1"/>
                </a:solidFill>
              </a:rPr>
              <a:t>272  267  242  212  262  252  268  250  255  223</a:t>
            </a:r>
          </a:p>
          <a:p>
            <a:pPr indent="266700" algn="ctr"/>
            <a:r>
              <a:rPr lang="en-US" altLang="zh-CN" sz="2800" b="1" dirty="0">
                <a:solidFill>
                  <a:schemeClr val="bg1"/>
                </a:solidFill>
              </a:rPr>
              <a:t>261  251  248  238  195  246  295  235  256  270</a:t>
            </a:r>
          </a:p>
          <a:p>
            <a:pPr indent="266700" algn="ctr"/>
            <a:r>
              <a:rPr lang="en-US" altLang="zh-CN" sz="2800" b="1" dirty="0">
                <a:solidFill>
                  <a:schemeClr val="bg1"/>
                </a:solidFill>
              </a:rPr>
              <a:t>253  256  249  252  275  254  235  260  228  245</a:t>
            </a:r>
          </a:p>
          <a:p>
            <a:pPr indent="266700" algn="ctr"/>
            <a:r>
              <a:rPr lang="en-US" altLang="zh-CN" sz="2800" b="1" dirty="0">
                <a:solidFill>
                  <a:schemeClr val="bg1"/>
                </a:solidFill>
              </a:rPr>
              <a:t>270  246  236  285  218  260  232  254  250  255</a:t>
            </a:r>
          </a:p>
        </p:txBody>
      </p:sp>
      <p:pic>
        <p:nvPicPr>
          <p:cNvPr id="31748" name="Picture 4" descr="小数5"/>
          <p:cNvPicPr>
            <a:picLocks noChangeAspect="1" noChangeArrowheads="1"/>
          </p:cNvPicPr>
          <p:nvPr/>
        </p:nvPicPr>
        <p:blipFill>
          <a:blip r:embed="rId2">
            <a:lum bright="-24000" contrast="72000"/>
          </a:blip>
          <a:srcRect/>
          <a:stretch>
            <a:fillRect/>
          </a:stretch>
        </p:blipFill>
        <p:spPr bwMode="auto">
          <a:xfrm>
            <a:off x="0" y="0"/>
            <a:ext cx="19716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" y="685800"/>
            <a:ext cx="8839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将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个数据分别写在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张纸片上，将纸片放在一个盒子中混合均匀，从中任意取出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张纸片，计算这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张纸片，计算这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个数的平均数，重复</a:t>
            </a:r>
            <a:r>
              <a:rPr lang="en-US" altLang="zh-CN" sz="2800" b="1" dirty="0">
                <a:solidFill>
                  <a:schemeClr val="bg1"/>
                </a:solidFill>
              </a:rPr>
              <a:t>8</a:t>
            </a:r>
            <a:r>
              <a:rPr lang="zh-CN" altLang="en-US" sz="2800" b="1" dirty="0">
                <a:solidFill>
                  <a:schemeClr val="bg1"/>
                </a:solidFill>
              </a:rPr>
              <a:t>次；从中任意取出</a:t>
            </a:r>
            <a:r>
              <a:rPr lang="en-US" altLang="zh-CN" sz="2800" b="1" dirty="0">
                <a:solidFill>
                  <a:schemeClr val="bg1"/>
                </a:solidFill>
              </a:rPr>
              <a:t>10 </a:t>
            </a:r>
            <a:r>
              <a:rPr lang="zh-CN" altLang="en-US" sz="2800" b="1" dirty="0">
                <a:solidFill>
                  <a:schemeClr val="bg1"/>
                </a:solidFill>
              </a:rPr>
              <a:t>张纸片，计算这</a:t>
            </a:r>
            <a:r>
              <a:rPr lang="en-US" altLang="zh-CN" sz="2800" b="1" dirty="0">
                <a:solidFill>
                  <a:schemeClr val="bg1"/>
                </a:solidFill>
              </a:rPr>
              <a:t>10</a:t>
            </a:r>
            <a:r>
              <a:rPr lang="zh-CN" altLang="en-US" sz="2800" b="1" dirty="0">
                <a:solidFill>
                  <a:schemeClr val="bg1"/>
                </a:solidFill>
              </a:rPr>
              <a:t>个数的平均数，重复</a:t>
            </a:r>
            <a:r>
              <a:rPr lang="en-US" altLang="zh-CN" sz="2800" b="1" dirty="0">
                <a:solidFill>
                  <a:schemeClr val="bg1"/>
                </a:solidFill>
              </a:rPr>
              <a:t>8</a:t>
            </a:r>
            <a:r>
              <a:rPr lang="zh-CN" altLang="en-US" sz="2800" b="1" dirty="0">
                <a:solidFill>
                  <a:schemeClr val="bg1"/>
                </a:solidFill>
              </a:rPr>
              <a:t>次。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6200" y="762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</a:rPr>
              <a:t>做法：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-152400" y="2743200"/>
            <a:ext cx="4410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</a:rPr>
              <a:t>）将计算结果填入下表 </a:t>
            </a:r>
          </a:p>
        </p:txBody>
      </p:sp>
      <p:graphicFrame>
        <p:nvGraphicFramePr>
          <p:cNvPr id="18706" name="Group 274"/>
          <p:cNvGraphicFramePr>
            <a:graphicFrameLocks noGrp="1"/>
          </p:cNvGraphicFramePr>
          <p:nvPr/>
        </p:nvGraphicFramePr>
        <p:xfrm>
          <a:off x="533400" y="3505200"/>
          <a:ext cx="7848600" cy="2408238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8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抽样序号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个数的平均数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个数的平均数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36417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</a:rPr>
              <a:t>）经计算，这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个数据的平均数是</a:t>
            </a:r>
            <a:r>
              <a:rPr lang="en-US" altLang="zh-CN" sz="2800" b="1" dirty="0">
                <a:solidFill>
                  <a:schemeClr val="bg1"/>
                </a:solidFill>
              </a:rPr>
              <a:t>250.5</a:t>
            </a:r>
            <a:r>
              <a:rPr lang="zh-CN" altLang="en-US" sz="2800" b="1" dirty="0">
                <a:solidFill>
                  <a:schemeClr val="bg1"/>
                </a:solidFill>
              </a:rPr>
              <a:t>。哪组平均数更接近</a:t>
            </a:r>
            <a:r>
              <a:rPr lang="en-US" altLang="zh-CN" sz="2800" b="1" dirty="0">
                <a:solidFill>
                  <a:schemeClr val="bg1"/>
                </a:solidFill>
              </a:rPr>
              <a:t>250.5</a:t>
            </a:r>
            <a:r>
              <a:rPr lang="zh-CN" altLang="en-US" sz="2800" b="1" dirty="0">
                <a:solidFill>
                  <a:schemeClr val="bg1"/>
                </a:solidFill>
              </a:rPr>
              <a:t>？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909888"/>
            <a:ext cx="7883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）观察并比较两组平均数，哪组平均数稳定？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" y="685800"/>
            <a:ext cx="8839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将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个数据分别写在</a:t>
            </a:r>
            <a:r>
              <a:rPr lang="en-US" altLang="zh-CN" sz="2800" b="1" dirty="0">
                <a:solidFill>
                  <a:schemeClr val="bg1"/>
                </a:solidFill>
              </a:rPr>
              <a:t>50</a:t>
            </a:r>
            <a:r>
              <a:rPr lang="zh-CN" altLang="en-US" sz="2800" b="1" dirty="0">
                <a:solidFill>
                  <a:schemeClr val="bg1"/>
                </a:solidFill>
              </a:rPr>
              <a:t>张纸片上，将纸片放在一个盒子中混合均匀，从中任意取出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张纸片，计算这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张纸片，计算这</a:t>
            </a:r>
            <a:r>
              <a:rPr lang="en-US" altLang="zh-CN" sz="2800" b="1" dirty="0">
                <a:solidFill>
                  <a:schemeClr val="bg1"/>
                </a:solidFill>
              </a:rPr>
              <a:t>5</a:t>
            </a:r>
            <a:r>
              <a:rPr lang="zh-CN" altLang="en-US" sz="2800" b="1" dirty="0">
                <a:solidFill>
                  <a:schemeClr val="bg1"/>
                </a:solidFill>
              </a:rPr>
              <a:t>个数的平均数，重复</a:t>
            </a:r>
            <a:r>
              <a:rPr lang="en-US" altLang="zh-CN" sz="2800" b="1" dirty="0">
                <a:solidFill>
                  <a:schemeClr val="bg1"/>
                </a:solidFill>
              </a:rPr>
              <a:t>8</a:t>
            </a:r>
            <a:r>
              <a:rPr lang="zh-CN" altLang="en-US" sz="2800" b="1" dirty="0">
                <a:solidFill>
                  <a:schemeClr val="bg1"/>
                </a:solidFill>
              </a:rPr>
              <a:t>次；从中任意取出</a:t>
            </a:r>
            <a:r>
              <a:rPr lang="en-US" altLang="zh-CN" sz="2800" b="1" dirty="0">
                <a:solidFill>
                  <a:schemeClr val="bg1"/>
                </a:solidFill>
              </a:rPr>
              <a:t>10 </a:t>
            </a:r>
            <a:r>
              <a:rPr lang="zh-CN" altLang="en-US" sz="2800" b="1" dirty="0">
                <a:solidFill>
                  <a:schemeClr val="bg1"/>
                </a:solidFill>
              </a:rPr>
              <a:t>张纸片，计算这</a:t>
            </a:r>
            <a:r>
              <a:rPr lang="en-US" altLang="zh-CN" sz="2800" b="1" dirty="0">
                <a:solidFill>
                  <a:schemeClr val="bg1"/>
                </a:solidFill>
              </a:rPr>
              <a:t>10</a:t>
            </a:r>
            <a:r>
              <a:rPr lang="zh-CN" altLang="en-US" sz="2800" b="1" dirty="0">
                <a:solidFill>
                  <a:schemeClr val="bg1"/>
                </a:solidFill>
              </a:rPr>
              <a:t>个数的平均数，重复</a:t>
            </a:r>
            <a:r>
              <a:rPr lang="en-US" altLang="zh-CN" sz="2800" b="1" dirty="0">
                <a:solidFill>
                  <a:schemeClr val="bg1"/>
                </a:solidFill>
              </a:rPr>
              <a:t>8</a:t>
            </a:r>
            <a:r>
              <a:rPr lang="zh-CN" altLang="en-US" sz="2800" b="1" dirty="0">
                <a:solidFill>
                  <a:schemeClr val="bg1"/>
                </a:solidFill>
              </a:rPr>
              <a:t>次。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6200" y="762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FF00"/>
                </a:solidFill>
              </a:rPr>
              <a:t>做法：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5" name="Group 81"/>
          <p:cNvGraphicFramePr>
            <a:graphicFrameLocks noGrp="1"/>
          </p:cNvGraphicFramePr>
          <p:nvPr/>
        </p:nvGraphicFramePr>
        <p:xfrm>
          <a:off x="1828800" y="1619250"/>
          <a:ext cx="5257800" cy="4372054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838" name="Text Box 25"/>
          <p:cNvSpPr txBox="1">
            <a:spLocks noChangeArrowheads="1"/>
          </p:cNvSpPr>
          <p:nvPr/>
        </p:nvSpPr>
        <p:spPr bwMode="auto">
          <a:xfrm>
            <a:off x="19050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34839" name="Text Box 26"/>
          <p:cNvSpPr txBox="1">
            <a:spLocks noChangeArrowheads="1"/>
          </p:cNvSpPr>
          <p:nvPr/>
        </p:nvSpPr>
        <p:spPr bwMode="auto">
          <a:xfrm>
            <a:off x="1263650" y="57578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240</a:t>
            </a:r>
          </a:p>
        </p:txBody>
      </p:sp>
      <p:sp>
        <p:nvSpPr>
          <p:cNvPr id="34840" name="Text Box 27"/>
          <p:cNvSpPr txBox="1">
            <a:spLocks noChangeArrowheads="1"/>
          </p:cNvSpPr>
          <p:nvPr/>
        </p:nvSpPr>
        <p:spPr bwMode="auto">
          <a:xfrm>
            <a:off x="1263650" y="53006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242</a:t>
            </a:r>
          </a:p>
        </p:txBody>
      </p:sp>
      <p:sp>
        <p:nvSpPr>
          <p:cNvPr id="34841" name="Text Box 28"/>
          <p:cNvSpPr txBox="1">
            <a:spLocks noChangeArrowheads="1"/>
          </p:cNvSpPr>
          <p:nvPr/>
        </p:nvSpPr>
        <p:spPr bwMode="auto">
          <a:xfrm>
            <a:off x="841375" y="2543175"/>
            <a:ext cx="48895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b="1">
                <a:solidFill>
                  <a:schemeClr val="bg1"/>
                </a:solidFill>
              </a:rPr>
              <a:t>苹果的平均质量</a:t>
            </a:r>
            <a:r>
              <a:rPr lang="en-US" altLang="zh-CN" b="1">
                <a:solidFill>
                  <a:schemeClr val="bg1"/>
                </a:solidFill>
              </a:rPr>
              <a:t>/g</a:t>
            </a:r>
          </a:p>
        </p:txBody>
      </p:sp>
      <p:sp>
        <p:nvSpPr>
          <p:cNvPr id="34842" name="Text Box 29"/>
          <p:cNvSpPr txBox="1">
            <a:spLocks noChangeArrowheads="1"/>
          </p:cNvSpPr>
          <p:nvPr/>
        </p:nvSpPr>
        <p:spPr bwMode="auto">
          <a:xfrm>
            <a:off x="1295400" y="47529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244</a:t>
            </a:r>
          </a:p>
        </p:txBody>
      </p:sp>
      <p:sp>
        <p:nvSpPr>
          <p:cNvPr id="34843" name="Text Box 30"/>
          <p:cNvSpPr txBox="1">
            <a:spLocks noChangeArrowheads="1"/>
          </p:cNvSpPr>
          <p:nvPr/>
        </p:nvSpPr>
        <p:spPr bwMode="auto">
          <a:xfrm>
            <a:off x="1263650" y="42195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246</a:t>
            </a:r>
          </a:p>
        </p:txBody>
      </p:sp>
      <p:sp>
        <p:nvSpPr>
          <p:cNvPr id="34844" name="Text Box 31"/>
          <p:cNvSpPr txBox="1">
            <a:spLocks noChangeArrowheads="1"/>
          </p:cNvSpPr>
          <p:nvPr/>
        </p:nvSpPr>
        <p:spPr bwMode="auto">
          <a:xfrm>
            <a:off x="1295400" y="3686175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248</a:t>
            </a:r>
          </a:p>
        </p:txBody>
      </p:sp>
      <p:sp>
        <p:nvSpPr>
          <p:cNvPr id="34845" name="Text Box 32"/>
          <p:cNvSpPr txBox="1">
            <a:spLocks noChangeArrowheads="1"/>
          </p:cNvSpPr>
          <p:nvPr/>
        </p:nvSpPr>
        <p:spPr bwMode="auto">
          <a:xfrm>
            <a:off x="1295400" y="32289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250</a:t>
            </a:r>
          </a:p>
        </p:txBody>
      </p:sp>
      <p:sp>
        <p:nvSpPr>
          <p:cNvPr id="34846" name="Text Box 33"/>
          <p:cNvSpPr txBox="1">
            <a:spLocks noChangeArrowheads="1"/>
          </p:cNvSpPr>
          <p:nvPr/>
        </p:nvSpPr>
        <p:spPr bwMode="auto">
          <a:xfrm>
            <a:off x="1295400" y="2709863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252</a:t>
            </a:r>
          </a:p>
        </p:txBody>
      </p:sp>
      <p:sp>
        <p:nvSpPr>
          <p:cNvPr id="34847" name="Text Box 34"/>
          <p:cNvSpPr txBox="1">
            <a:spLocks noChangeArrowheads="1"/>
          </p:cNvSpPr>
          <p:nvPr/>
        </p:nvSpPr>
        <p:spPr bwMode="auto">
          <a:xfrm>
            <a:off x="1295400" y="21621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254</a:t>
            </a:r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295400" y="17049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256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2860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27432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33528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38862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44196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4953000" y="5911850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54864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6019800" y="5911850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57" name="Text Box 44"/>
          <p:cNvSpPr txBox="1">
            <a:spLocks noChangeArrowheads="1"/>
          </p:cNvSpPr>
          <p:nvPr/>
        </p:nvSpPr>
        <p:spPr bwMode="auto">
          <a:xfrm>
            <a:off x="55308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4858" name="Text Box 45"/>
          <p:cNvSpPr txBox="1">
            <a:spLocks noChangeArrowheads="1"/>
          </p:cNvSpPr>
          <p:nvPr/>
        </p:nvSpPr>
        <p:spPr bwMode="auto">
          <a:xfrm>
            <a:off x="28638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859" name="Text Box 46"/>
          <p:cNvSpPr txBox="1">
            <a:spLocks noChangeArrowheads="1"/>
          </p:cNvSpPr>
          <p:nvPr/>
        </p:nvSpPr>
        <p:spPr bwMode="auto">
          <a:xfrm>
            <a:off x="33528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860" name="Text Box 47"/>
          <p:cNvSpPr txBox="1">
            <a:spLocks noChangeArrowheads="1"/>
          </p:cNvSpPr>
          <p:nvPr/>
        </p:nvSpPr>
        <p:spPr bwMode="auto">
          <a:xfrm>
            <a:off x="39624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4861" name="Text Box 48"/>
          <p:cNvSpPr txBox="1">
            <a:spLocks noChangeArrowheads="1"/>
          </p:cNvSpPr>
          <p:nvPr/>
        </p:nvSpPr>
        <p:spPr bwMode="auto">
          <a:xfrm>
            <a:off x="44640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4862" name="Text Box 49"/>
          <p:cNvSpPr txBox="1">
            <a:spLocks noChangeArrowheads="1"/>
          </p:cNvSpPr>
          <p:nvPr/>
        </p:nvSpPr>
        <p:spPr bwMode="auto">
          <a:xfrm>
            <a:off x="49974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4863" name="Text Box 50"/>
          <p:cNvSpPr txBox="1">
            <a:spLocks noChangeArrowheads="1"/>
          </p:cNvSpPr>
          <p:nvPr/>
        </p:nvSpPr>
        <p:spPr bwMode="auto">
          <a:xfrm>
            <a:off x="23622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65532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65" name="Text Box 52"/>
          <p:cNvSpPr txBox="1">
            <a:spLocks noChangeArrowheads="1"/>
          </p:cNvSpPr>
          <p:nvPr/>
        </p:nvSpPr>
        <p:spPr bwMode="auto">
          <a:xfrm>
            <a:off x="60642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4866" name="Text Box 53"/>
          <p:cNvSpPr txBox="1">
            <a:spLocks noChangeArrowheads="1"/>
          </p:cNvSpPr>
          <p:nvPr/>
        </p:nvSpPr>
        <p:spPr bwMode="auto">
          <a:xfrm>
            <a:off x="6477000" y="6003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4867" name="Text Box 62"/>
          <p:cNvSpPr txBox="1">
            <a:spLocks noChangeArrowheads="1"/>
          </p:cNvSpPr>
          <p:nvPr/>
        </p:nvSpPr>
        <p:spPr bwMode="auto">
          <a:xfrm>
            <a:off x="2803525" y="1187450"/>
            <a:ext cx="280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>
                <a:solidFill>
                  <a:schemeClr val="bg1"/>
                </a:solidFill>
              </a:rPr>
              <a:t>每列</a:t>
            </a:r>
            <a:r>
              <a:rPr lang="en-US" altLang="zh-CN" sz="2400" b="1">
                <a:solidFill>
                  <a:schemeClr val="bg1"/>
                </a:solidFill>
              </a:rPr>
              <a:t>5</a:t>
            </a:r>
            <a:r>
              <a:rPr lang="zh-CN" altLang="en-US" sz="2400" b="1">
                <a:solidFill>
                  <a:schemeClr val="bg1"/>
                </a:solidFill>
              </a:rPr>
              <a:t>个数的平均数</a:t>
            </a:r>
          </a:p>
        </p:txBody>
      </p:sp>
      <p:sp>
        <p:nvSpPr>
          <p:cNvPr id="34868" name="Text Box 82"/>
          <p:cNvSpPr txBox="1">
            <a:spLocks noChangeArrowheads="1"/>
          </p:cNvSpPr>
          <p:nvPr/>
        </p:nvSpPr>
        <p:spPr bwMode="auto">
          <a:xfrm>
            <a:off x="76200" y="228600"/>
            <a:ext cx="8778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800" b="1" dirty="0">
                <a:solidFill>
                  <a:srgbClr val="FFFF00"/>
                </a:solidFill>
              </a:rPr>
              <a:t>根据上面</a:t>
            </a:r>
            <a:r>
              <a:rPr lang="en-US" altLang="zh-CN" sz="2800" b="1" dirty="0">
                <a:solidFill>
                  <a:srgbClr val="FFFF00"/>
                </a:solidFill>
              </a:rPr>
              <a:t>50</a:t>
            </a:r>
            <a:r>
              <a:rPr lang="zh-CN" altLang="en-US" sz="2800" b="1" dirty="0">
                <a:solidFill>
                  <a:srgbClr val="FFFF00"/>
                </a:solidFill>
              </a:rPr>
              <a:t>个苹果的质量数据表中每列</a:t>
            </a:r>
            <a:r>
              <a:rPr lang="en-US" altLang="zh-CN" sz="2800" b="1" dirty="0">
                <a:solidFill>
                  <a:srgbClr val="FFFF00"/>
                </a:solidFill>
              </a:rPr>
              <a:t>5</a:t>
            </a:r>
            <a:r>
              <a:rPr lang="zh-CN" altLang="en-US" sz="2800" b="1" dirty="0">
                <a:solidFill>
                  <a:srgbClr val="FFFF00"/>
                </a:solidFill>
              </a:rPr>
              <a:t>个数据的平均数绘制的条形图</a:t>
            </a:r>
          </a:p>
        </p:txBody>
      </p:sp>
      <p:sp>
        <p:nvSpPr>
          <p:cNvPr id="34869" name="Rectangle 85"/>
          <p:cNvSpPr>
            <a:spLocks noChangeArrowheads="1"/>
          </p:cNvSpPr>
          <p:nvPr/>
        </p:nvSpPr>
        <p:spPr bwMode="auto">
          <a:xfrm>
            <a:off x="1905000" y="3108325"/>
            <a:ext cx="22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0" name="Rectangle 86"/>
          <p:cNvSpPr>
            <a:spLocks noChangeArrowheads="1"/>
          </p:cNvSpPr>
          <p:nvPr/>
        </p:nvSpPr>
        <p:spPr bwMode="auto">
          <a:xfrm>
            <a:off x="2438400" y="2133600"/>
            <a:ext cx="2286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1" name="Rectangle 87"/>
          <p:cNvSpPr>
            <a:spLocks noChangeArrowheads="1"/>
          </p:cNvSpPr>
          <p:nvPr/>
        </p:nvSpPr>
        <p:spPr bwMode="auto">
          <a:xfrm>
            <a:off x="2895600" y="3733800"/>
            <a:ext cx="228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2" name="Rectangle 88"/>
          <p:cNvSpPr>
            <a:spLocks noChangeArrowheads="1"/>
          </p:cNvSpPr>
          <p:nvPr/>
        </p:nvSpPr>
        <p:spPr bwMode="auto">
          <a:xfrm>
            <a:off x="3505200" y="3886200"/>
            <a:ext cx="2286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3" name="Rectangle 89"/>
          <p:cNvSpPr>
            <a:spLocks noChangeArrowheads="1"/>
          </p:cNvSpPr>
          <p:nvPr/>
        </p:nvSpPr>
        <p:spPr bwMode="auto">
          <a:xfrm>
            <a:off x="4038600" y="4419600"/>
            <a:ext cx="2286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4" name="Rectangle 90"/>
          <p:cNvSpPr>
            <a:spLocks noChangeArrowheads="1"/>
          </p:cNvSpPr>
          <p:nvPr/>
        </p:nvSpPr>
        <p:spPr bwMode="auto">
          <a:xfrm>
            <a:off x="4572000" y="2895600"/>
            <a:ext cx="228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5" name="Rectangle 91"/>
          <p:cNvSpPr>
            <a:spLocks noChangeArrowheads="1"/>
          </p:cNvSpPr>
          <p:nvPr/>
        </p:nvSpPr>
        <p:spPr bwMode="auto">
          <a:xfrm>
            <a:off x="5105400" y="2362200"/>
            <a:ext cx="2286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6" name="Rectangle 92"/>
          <p:cNvSpPr>
            <a:spLocks noChangeArrowheads="1"/>
          </p:cNvSpPr>
          <p:nvPr/>
        </p:nvSpPr>
        <p:spPr bwMode="auto">
          <a:xfrm>
            <a:off x="5638800" y="2667000"/>
            <a:ext cx="228600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7" name="Rectangle 93"/>
          <p:cNvSpPr>
            <a:spLocks noChangeArrowheads="1"/>
          </p:cNvSpPr>
          <p:nvPr/>
        </p:nvSpPr>
        <p:spPr bwMode="auto">
          <a:xfrm>
            <a:off x="6172200" y="3581400"/>
            <a:ext cx="228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4878" name="Rectangle 94"/>
          <p:cNvSpPr>
            <a:spLocks noChangeArrowheads="1"/>
          </p:cNvSpPr>
          <p:nvPr/>
        </p:nvSpPr>
        <p:spPr bwMode="auto">
          <a:xfrm>
            <a:off x="6705600" y="3962400"/>
            <a:ext cx="228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7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7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2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7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2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2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7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2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8" grpId="0"/>
      <p:bldP spid="34839" grpId="0"/>
      <p:bldP spid="34840" grpId="0"/>
      <p:bldP spid="34841" grpId="0"/>
      <p:bldP spid="34842" grpId="0"/>
      <p:bldP spid="34843" grpId="0"/>
      <p:bldP spid="34844" grpId="0"/>
      <p:bldP spid="34845" grpId="0"/>
      <p:bldP spid="34846" grpId="0"/>
      <p:bldP spid="34847" grpId="0"/>
      <p:bldP spid="34848" grpId="0"/>
      <p:bldP spid="21540" grpId="0" animBg="1"/>
      <p:bldP spid="21541" grpId="0" animBg="1"/>
      <p:bldP spid="21542" grpId="0" animBg="1"/>
      <p:bldP spid="21543" grpId="0" animBg="1"/>
      <p:bldP spid="21544" grpId="0" animBg="1"/>
      <p:bldP spid="21545" grpId="0" animBg="1"/>
      <p:bldP spid="21546" grpId="0" animBg="1"/>
      <p:bldP spid="21547" grpId="0" animBg="1"/>
      <p:bldP spid="34857" grpId="0"/>
      <p:bldP spid="34858" grpId="0"/>
      <p:bldP spid="34859" grpId="0"/>
      <p:bldP spid="34860" grpId="0"/>
      <p:bldP spid="34861" grpId="0"/>
      <p:bldP spid="34862" grpId="0"/>
      <p:bldP spid="34863" grpId="0"/>
      <p:bldP spid="21555" grpId="0" animBg="1"/>
      <p:bldP spid="34865" grpId="0"/>
      <p:bldP spid="34866" grpId="0"/>
      <p:bldP spid="34867" grpId="0"/>
      <p:bldP spid="34868" grpId="0"/>
      <p:bldP spid="34869" grpId="0"/>
      <p:bldP spid="34870" grpId="0"/>
      <p:bldP spid="34871" grpId="0"/>
      <p:bldP spid="34872" grpId="0"/>
      <p:bldP spid="34873" grpId="0"/>
      <p:bldP spid="34874" grpId="0"/>
      <p:bldP spid="34875" grpId="0"/>
      <p:bldP spid="34876" grpId="0"/>
      <p:bldP spid="34877" grpId="0"/>
      <p:bldP spid="348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1828800" y="1619250"/>
          <a:ext cx="5257800" cy="4372054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9050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1 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263650" y="57578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240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1263650" y="53006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841375" y="2543175"/>
            <a:ext cx="48895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b="1">
                <a:solidFill>
                  <a:schemeClr val="bg1"/>
                </a:solidFill>
              </a:rPr>
              <a:t>苹果的平均质量</a:t>
            </a:r>
            <a:r>
              <a:rPr lang="en-US" altLang="zh-CN" b="1">
                <a:solidFill>
                  <a:schemeClr val="bg1"/>
                </a:solidFill>
              </a:rPr>
              <a:t>/g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1295400" y="47529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244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1263650" y="42195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246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1295400" y="3686175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248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1295400" y="32289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250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1295400" y="2709863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252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1295400" y="21621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254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1295400" y="1704975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1800" b="1">
                <a:solidFill>
                  <a:schemeClr val="bg1"/>
                </a:solidFill>
              </a:rPr>
              <a:t>256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22860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27432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33528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8862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4196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4953000" y="5911850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54864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6019800" y="5911850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55308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28638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33528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39624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44640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49974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236220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6553200" y="5895975"/>
            <a:ext cx="0" cy="7620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6064250" y="598805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6477000" y="6003925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b="1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2803525" y="118745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>
                <a:solidFill>
                  <a:schemeClr val="bg1"/>
                </a:solidFill>
              </a:rPr>
              <a:t>每次</a:t>
            </a:r>
            <a:r>
              <a:rPr lang="en-US" altLang="zh-CN" sz="2400" b="1">
                <a:solidFill>
                  <a:schemeClr val="bg1"/>
                </a:solidFill>
              </a:rPr>
              <a:t>10</a:t>
            </a:r>
            <a:r>
              <a:rPr lang="zh-CN" altLang="en-US" sz="2400" b="1">
                <a:solidFill>
                  <a:schemeClr val="bg1"/>
                </a:solidFill>
              </a:rPr>
              <a:t>个数的平均数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76200" y="228600"/>
            <a:ext cx="906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800" b="1" dirty="0">
                <a:solidFill>
                  <a:srgbClr val="FFFF00"/>
                </a:solidFill>
              </a:rPr>
              <a:t>根据重复抽样，每次</a:t>
            </a:r>
            <a:r>
              <a:rPr lang="en-US" altLang="zh-CN" sz="2800" b="1" dirty="0">
                <a:solidFill>
                  <a:srgbClr val="FFFF00"/>
                </a:solidFill>
              </a:rPr>
              <a:t>10</a:t>
            </a:r>
            <a:r>
              <a:rPr lang="zh-CN" altLang="en-US" sz="2800" b="1" dirty="0">
                <a:solidFill>
                  <a:srgbClr val="FFFF00"/>
                </a:solidFill>
              </a:rPr>
              <a:t>个数据的平均数绘制的条形图。</a:t>
            </a:r>
          </a:p>
        </p:txBody>
      </p:sp>
      <p:sp>
        <p:nvSpPr>
          <p:cNvPr id="35893" name="Rectangle 54"/>
          <p:cNvSpPr>
            <a:spLocks noChangeArrowheads="1"/>
          </p:cNvSpPr>
          <p:nvPr/>
        </p:nvSpPr>
        <p:spPr bwMode="auto">
          <a:xfrm>
            <a:off x="1905000" y="3124200"/>
            <a:ext cx="22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894" name="Rectangle 55"/>
          <p:cNvSpPr>
            <a:spLocks noChangeArrowheads="1"/>
          </p:cNvSpPr>
          <p:nvPr/>
        </p:nvSpPr>
        <p:spPr bwMode="auto">
          <a:xfrm>
            <a:off x="2362200" y="3276600"/>
            <a:ext cx="228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895" name="Rectangle 56"/>
          <p:cNvSpPr>
            <a:spLocks noChangeArrowheads="1"/>
          </p:cNvSpPr>
          <p:nvPr/>
        </p:nvSpPr>
        <p:spPr bwMode="auto">
          <a:xfrm>
            <a:off x="2895600" y="3505200"/>
            <a:ext cx="228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896" name="Rectangle 57"/>
          <p:cNvSpPr>
            <a:spLocks noChangeArrowheads="1"/>
          </p:cNvSpPr>
          <p:nvPr/>
        </p:nvSpPr>
        <p:spPr bwMode="auto">
          <a:xfrm>
            <a:off x="3505200" y="3200400"/>
            <a:ext cx="228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897" name="Rectangle 58"/>
          <p:cNvSpPr>
            <a:spLocks noChangeArrowheads="1"/>
          </p:cNvSpPr>
          <p:nvPr/>
        </p:nvSpPr>
        <p:spPr bwMode="auto">
          <a:xfrm>
            <a:off x="4038600" y="3276600"/>
            <a:ext cx="228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898" name="Rectangle 59"/>
          <p:cNvSpPr>
            <a:spLocks noChangeArrowheads="1"/>
          </p:cNvSpPr>
          <p:nvPr/>
        </p:nvSpPr>
        <p:spPr bwMode="auto">
          <a:xfrm>
            <a:off x="4572000" y="3276600"/>
            <a:ext cx="228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899" name="Rectangle 60"/>
          <p:cNvSpPr>
            <a:spLocks noChangeArrowheads="1"/>
          </p:cNvSpPr>
          <p:nvPr/>
        </p:nvSpPr>
        <p:spPr bwMode="auto">
          <a:xfrm>
            <a:off x="5105400" y="3810000"/>
            <a:ext cx="228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900" name="Rectangle 61"/>
          <p:cNvSpPr>
            <a:spLocks noChangeArrowheads="1"/>
          </p:cNvSpPr>
          <p:nvPr/>
        </p:nvSpPr>
        <p:spPr bwMode="auto">
          <a:xfrm>
            <a:off x="5638800" y="3657600"/>
            <a:ext cx="228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901" name="Rectangle 62"/>
          <p:cNvSpPr>
            <a:spLocks noChangeArrowheads="1"/>
          </p:cNvSpPr>
          <p:nvPr/>
        </p:nvSpPr>
        <p:spPr bwMode="auto">
          <a:xfrm>
            <a:off x="6172200" y="3276600"/>
            <a:ext cx="228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  <p:sp>
        <p:nvSpPr>
          <p:cNvPr id="35902" name="Rectangle 63"/>
          <p:cNvSpPr>
            <a:spLocks noChangeArrowheads="1"/>
          </p:cNvSpPr>
          <p:nvPr/>
        </p:nvSpPr>
        <p:spPr bwMode="auto">
          <a:xfrm>
            <a:off x="6705600" y="3733800"/>
            <a:ext cx="228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7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7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2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7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2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2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7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2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2" grpId="0"/>
      <p:bldP spid="35863" grpId="0"/>
      <p:bldP spid="35864" grpId="0"/>
      <p:bldP spid="35865" grpId="0"/>
      <p:bldP spid="35866" grpId="0"/>
      <p:bldP spid="35867" grpId="0"/>
      <p:bldP spid="35868" grpId="0"/>
      <p:bldP spid="35869" grpId="0"/>
      <p:bldP spid="35870" grpId="0"/>
      <p:bldP spid="35871" grpId="0"/>
      <p:bldP spid="35872" grpId="0"/>
      <p:bldP spid="23585" grpId="0" animBg="1"/>
      <p:bldP spid="23586" grpId="0" animBg="1"/>
      <p:bldP spid="23587" grpId="0" animBg="1"/>
      <p:bldP spid="23588" grpId="0" animBg="1"/>
      <p:bldP spid="23589" grpId="0" animBg="1"/>
      <p:bldP spid="23590" grpId="0" animBg="1"/>
      <p:bldP spid="23591" grpId="0" animBg="1"/>
      <p:bldP spid="23592" grpId="0" animBg="1"/>
      <p:bldP spid="35881" grpId="0"/>
      <p:bldP spid="35882" grpId="0"/>
      <p:bldP spid="35883" grpId="0"/>
      <p:bldP spid="35884" grpId="0"/>
      <p:bldP spid="35885" grpId="0"/>
      <p:bldP spid="35886" grpId="0"/>
      <p:bldP spid="35887" grpId="0"/>
      <p:bldP spid="23600" grpId="0" animBg="1"/>
      <p:bldP spid="35889" grpId="0"/>
      <p:bldP spid="35890" grpId="0"/>
      <p:bldP spid="35891" grpId="0"/>
      <p:bldP spid="35892" grpId="0"/>
      <p:bldP spid="35893" grpId="0"/>
      <p:bldP spid="35894" grpId="0"/>
      <p:bldP spid="35895" grpId="0"/>
      <p:bldP spid="35896" grpId="0"/>
      <p:bldP spid="35897" grpId="0"/>
      <p:bldP spid="35898" grpId="0"/>
      <p:bldP spid="35899" grpId="0"/>
      <p:bldP spid="35900" grpId="0"/>
      <p:bldP spid="35901" grpId="0"/>
      <p:bldP spid="359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182563"/>
            <a:ext cx="441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200" b="1" dirty="0">
                <a:solidFill>
                  <a:srgbClr val="FFFF00"/>
                </a:solidFill>
              </a:rPr>
              <a:t>总结：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152400" y="2209800"/>
            <a:ext cx="876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当样本中个体较多，且具有较好的代表性时，杨本的平均数趋于稳定，且与总体的平均数比较接近。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228600" y="990600"/>
            <a:ext cx="861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一般地，由于抽样的任意性，不同样本的平均数一般不同；当样本数据较少时，差异也可能会很大。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152400" y="3733800"/>
            <a:ext cx="899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</a:rPr>
              <a:t>因此，我们经常用样本的平均数估计总体的平均数。同样，也用样本的方差估计总体的方差。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8" grpId="0"/>
      <p:bldP spid="368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 descr="随堂练习"/>
          <p:cNvPicPr>
            <a:picLocks noChangeAspect="1" noChangeArrowheads="1"/>
          </p:cNvPicPr>
          <p:nvPr/>
        </p:nvPicPr>
        <p:blipFill>
          <a:blip r:embed="rId2" cstate="email"/>
          <a:srcRect t="-9091"/>
          <a:stretch>
            <a:fillRect/>
          </a:stretch>
        </p:blipFill>
        <p:spPr bwMode="auto">
          <a:xfrm>
            <a:off x="76200" y="0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16"/>
          <p:cNvSpPr>
            <a:spLocks noChangeArrowheads="1"/>
          </p:cNvSpPr>
          <p:nvPr/>
        </p:nvSpPr>
        <p:spPr bwMode="auto">
          <a:xfrm>
            <a:off x="76200" y="1295400"/>
            <a:ext cx="9067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</a:rPr>
              <a:t>：用某台车床加工一种轴承，规定轴承的平均直径为</a:t>
            </a:r>
            <a:r>
              <a:rPr lang="en-US" altLang="zh-CN" sz="2800" b="1" dirty="0">
                <a:solidFill>
                  <a:schemeClr val="bg1"/>
                </a:solidFill>
              </a:rPr>
              <a:t>20cm</a:t>
            </a:r>
            <a:r>
              <a:rPr lang="zh-CN" altLang="en-US" sz="2800" b="1" dirty="0">
                <a:solidFill>
                  <a:schemeClr val="bg1"/>
                </a:solidFill>
              </a:rPr>
              <a:t>，方差不超过</a:t>
            </a:r>
            <a:r>
              <a:rPr lang="en-US" altLang="zh-CN" sz="2800" b="1" dirty="0">
                <a:solidFill>
                  <a:schemeClr val="bg1"/>
                </a:solidFill>
              </a:rPr>
              <a:t>0.05</a:t>
            </a:r>
            <a:r>
              <a:rPr lang="zh-CN" altLang="en-US" sz="2800" b="1" dirty="0">
                <a:solidFill>
                  <a:schemeClr val="bg1"/>
                </a:solidFill>
              </a:rPr>
              <a:t>。从某天加工的轴承中随机抽取了</a:t>
            </a:r>
            <a:r>
              <a:rPr lang="en-US" altLang="zh-CN" sz="2800" b="1" dirty="0">
                <a:solidFill>
                  <a:schemeClr val="bg1"/>
                </a:solidFill>
              </a:rPr>
              <a:t>10</a:t>
            </a:r>
            <a:r>
              <a:rPr lang="zh-CN" altLang="en-US" sz="2800" b="1" dirty="0">
                <a:solidFill>
                  <a:schemeClr val="bg1"/>
                </a:solidFill>
              </a:rPr>
              <a:t>件，测得其直径（</a:t>
            </a:r>
            <a:r>
              <a:rPr lang="en-US" altLang="zh-CN" sz="2800" b="1" dirty="0">
                <a:solidFill>
                  <a:schemeClr val="bg1"/>
                </a:solidFill>
              </a:rPr>
              <a:t>mm</a:t>
            </a:r>
            <a:r>
              <a:rPr lang="zh-CN" altLang="en-US" sz="2800" b="1" dirty="0">
                <a:solidFill>
                  <a:schemeClr val="bg1"/>
                </a:solidFill>
              </a:rPr>
              <a:t>）如下：</a:t>
            </a:r>
          </a:p>
        </p:txBody>
      </p: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304800" y="2819400"/>
            <a:ext cx="8694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</a:rPr>
              <a:t>20.1  19.9  20.3  20.2  19.8  19.7  19.9  20.3  20  19.8 </a:t>
            </a:r>
          </a:p>
        </p:txBody>
      </p:sp>
      <p:sp>
        <p:nvSpPr>
          <p:cNvPr id="37893" name="Rectangle 19"/>
          <p:cNvSpPr>
            <a:spLocks noChangeArrowheads="1"/>
          </p:cNvSpPr>
          <p:nvPr/>
        </p:nvSpPr>
        <p:spPr bwMode="auto">
          <a:xfrm>
            <a:off x="76200" y="3657600"/>
            <a:ext cx="8991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</a:rPr>
              <a:t>）计算样本的平均数和样本的方差</a:t>
            </a:r>
          </a:p>
          <a:p>
            <a:r>
              <a:rPr lang="zh-CN" altLang="en-US" sz="2800" b="1" dirty="0">
                <a:solidFill>
                  <a:schemeClr val="bg1"/>
                </a:solidFill>
              </a:rPr>
              <a:t>（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</a:rPr>
              <a:t>）用样本的平均数和方差估计总体的平均数和方差，推断这台车床的生产情况是否正常。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  <p:bldP spid="37893" grpId="0"/>
    </p:bldLst>
  </p:timing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rysBaskerville BT"/>
        <a:ea typeface=""/>
        <a:cs typeface=""/>
      </a:majorFont>
      <a:minorFont>
        <a:latin typeface="FrysBaskervill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琥珀" panose="020108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琥珀" panose="02010800040101010101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全屏显示(4:3)</PresentationFormat>
  <Paragraphs>95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FrysBaskerville BT</vt:lpstr>
      <vt:lpstr>汉仪大宋简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2022-01-10T02:01:52Z</dcterms:created>
  <dcterms:modified xsi:type="dcterms:W3CDTF">2023-01-16T17:00:51Z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956F7653F78D4F90887DAD3ECBA4C8A7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