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7" r:id="rId3"/>
    <p:sldId id="292" r:id="rId4"/>
    <p:sldId id="268" r:id="rId5"/>
    <p:sldId id="295" r:id="rId6"/>
    <p:sldId id="271" r:id="rId7"/>
    <p:sldId id="269" r:id="rId8"/>
    <p:sldId id="273" r:id="rId9"/>
    <p:sldId id="270" r:id="rId10"/>
    <p:sldId id="294" r:id="rId11"/>
    <p:sldId id="298" r:id="rId12"/>
    <p:sldId id="299" r:id="rId13"/>
    <p:sldId id="300" r:id="rId14"/>
    <p:sldId id="274" r:id="rId15"/>
    <p:sldId id="301" r:id="rId16"/>
    <p:sldId id="275" r:id="rId17"/>
    <p:sldId id="276" r:id="rId18"/>
    <p:sldId id="28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000066"/>
    <a:srgbClr val="0000FF"/>
    <a:srgbClr val="33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434E3BF8-C329-4F9C-9A19-567050AD69FD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101CBB28-E2B6-49D6-B136-0E58881D962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F5F7CE-0566-4932-91CF-F03A217D1317}" type="slidenum">
              <a:rPr lang="zh-CN" altLang="en-US" smtClean="0">
                <a:ea typeface="黑体" panose="02010609060101010101" pitchFamily="2" charset="-122"/>
              </a:rPr>
              <a:t>1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4C8AAB-6DEA-4F2D-A1BD-35A232320D6A}" type="slidenum">
              <a:rPr lang="zh-CN" altLang="en-US" smtClean="0">
                <a:ea typeface="黑体" panose="02010609060101010101" pitchFamily="2" charset="-122"/>
              </a:rPr>
              <a:t>13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084D3A2-F765-451D-9BE4-B86D26274E9A}" type="slidenum">
              <a:rPr lang="zh-CN" altLang="en-US" smtClean="0">
                <a:ea typeface="黑体" panose="02010609060101010101" pitchFamily="2" charset="-122"/>
              </a:rPr>
              <a:t>14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87F6C0-9A03-4C24-A515-1FCA40A92CF9}" type="slidenum">
              <a:rPr lang="zh-CN" altLang="en-US" smtClean="0">
                <a:ea typeface="黑体" panose="02010609060101010101" pitchFamily="2" charset="-122"/>
              </a:rPr>
              <a:t>16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C94012-CC2E-40BF-88F0-9959AC35D544}" type="slidenum">
              <a:rPr lang="zh-CN" altLang="en-US" smtClean="0">
                <a:ea typeface="黑体" panose="02010609060101010101" pitchFamily="2" charset="-122"/>
              </a:rPr>
              <a:t>17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77F4952-B1E1-477D-8AFC-D02FC1DF2EA2}" type="slidenum">
              <a:rPr lang="zh-CN" altLang="en-US" smtClean="0">
                <a:ea typeface="黑体" panose="02010609060101010101" pitchFamily="2" charset="-122"/>
              </a:rPr>
              <a:t>18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6AC8BF82-5B0F-4EEC-82F5-74D92409C009}" type="slidenum">
              <a:rPr lang="zh-CN" altLang="en-US" sz="1200">
                <a:latin typeface="Calibri" panose="020F0502020204030204" pitchFamily="34" charset="0"/>
                <a:ea typeface="黑体" panose="0201060906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491FB2-6BEB-4EBA-9D9F-66857A620DC6}" type="slidenum">
              <a:rPr lang="zh-CN" altLang="en-US" smtClean="0">
                <a:ea typeface="黑体" panose="02010609060101010101" pitchFamily="2" charset="-122"/>
              </a:rPr>
              <a:t>3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1C58E9D-8B15-475A-B059-E7E9C9C013EE}" type="slidenum">
              <a:rPr lang="zh-CN" altLang="en-US" smtClean="0">
                <a:ea typeface="黑体" panose="02010609060101010101" pitchFamily="2" charset="-122"/>
              </a:rPr>
              <a:t>4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CCCBEC4-09C1-4B5C-84CE-34FC2D579CDE}" type="slidenum">
              <a:rPr lang="zh-CN" altLang="en-US" smtClean="0">
                <a:ea typeface="黑体" panose="02010609060101010101" pitchFamily="2" charset="-122"/>
              </a:rPr>
              <a:t>6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2760279-EA03-4AFC-8E44-B641190595DA}" type="slidenum">
              <a:rPr lang="zh-CN" altLang="en-US" smtClean="0">
                <a:ea typeface="黑体" panose="02010609060101010101" pitchFamily="2" charset="-122"/>
              </a:rPr>
              <a:t>7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E040A5-FF38-4D6D-9594-F0AB7E723C27}" type="slidenum">
              <a:rPr lang="zh-CN" altLang="en-US" smtClean="0">
                <a:ea typeface="黑体" panose="02010609060101010101" pitchFamily="2" charset="-122"/>
              </a:rPr>
              <a:t>8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8E383B-9C58-49FE-B526-3639C66E0661}" type="slidenum">
              <a:rPr lang="zh-CN" altLang="en-US" smtClean="0">
                <a:ea typeface="黑体" panose="02010609060101010101" pitchFamily="2" charset="-122"/>
              </a:rPr>
              <a:t>9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209232-2299-4E3A-9A62-7D40C4F95936}" type="slidenum">
              <a:rPr lang="zh-CN" altLang="en-US" smtClean="0">
                <a:ea typeface="黑体" panose="02010609060101010101" pitchFamily="2" charset="-122"/>
              </a:rPr>
              <a:t>10</a:t>
            </a:fld>
            <a:endParaRPr lang="zh-CN" altLang="en-US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ea typeface="黑体" panose="0201060906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06D6E1BA-BEA5-4DAB-904C-0E9356C60264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54050"/>
          </a:xfrm>
        </p:spPr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>
            <a:lvl1pPr>
              <a:defRPr>
                <a:ea typeface="黑体" panose="02010609060101010101" pitchFamily="2" charset="-122"/>
              </a:defRPr>
            </a:lvl1pPr>
            <a:lvl2pPr>
              <a:defRPr>
                <a:ea typeface="黑体" panose="02010609060101010101" pitchFamily="2" charset="-122"/>
              </a:defRPr>
            </a:lvl2pPr>
            <a:lvl3pPr>
              <a:defRPr>
                <a:ea typeface="黑体" panose="02010609060101010101" pitchFamily="2" charset="-122"/>
              </a:defRPr>
            </a:lvl3pPr>
            <a:lvl4pPr>
              <a:defRPr>
                <a:ea typeface="黑体" panose="02010609060101010101" pitchFamily="2" charset="-122"/>
              </a:defRPr>
            </a:lvl4pPr>
            <a:lvl5pPr>
              <a:defRPr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>
            <a:lvl1pPr>
              <a:defRPr>
                <a:ea typeface="黑体" panose="02010609060101010101" pitchFamily="2" charset="-122"/>
              </a:defRPr>
            </a:lvl1pPr>
            <a:lvl2pPr>
              <a:defRPr>
                <a:ea typeface="黑体" panose="02010609060101010101" pitchFamily="2" charset="-122"/>
              </a:defRPr>
            </a:lvl2pPr>
            <a:lvl3pPr>
              <a:defRPr>
                <a:ea typeface="黑体" panose="02010609060101010101" pitchFamily="2" charset="-122"/>
              </a:defRPr>
            </a:lvl3pPr>
            <a:lvl4pPr>
              <a:defRPr>
                <a:ea typeface="黑体" panose="02010609060101010101" pitchFamily="2" charset="-122"/>
              </a:defRPr>
            </a:lvl4pPr>
            <a:lvl5pPr>
              <a:defRPr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B526-6B74-4C80-B4AC-8EC4ABFE01C8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D02A-BE3F-4FA5-9381-43AE994F4545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9DA6-9F34-482E-A4D5-01EB1FEB3962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6EC3A4AD-1416-4D3D-8AF5-9EA384F86286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A8AFDBA-8EEA-462D-B9F2-127D41A2F748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5F9D218C-2EBA-4281-8048-97A1111FABE5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13A65EA3-CB41-44DA-AAF8-CBACDA77130B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65F5C2D-EBAB-46F6-B9E7-0979427CC9CE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3B8771F1-90E3-41AD-8C94-E46BD298E809}" type="slidenum">
              <a:rPr lang="zh-CN" alt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>
            <a:hlinkClick r:id="" action="ppaction://hlinkshowjump?jump=endshow"/>
          </p:cNvPr>
          <p:cNvSpPr/>
          <p:nvPr/>
        </p:nvSpPr>
        <p:spPr>
          <a:xfrm>
            <a:off x="7658100" y="6096000"/>
            <a:ext cx="9525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结束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DC389DA6-9F34-482E-A4D5-01EB1FEB3962}" type="slidenum">
              <a:rPr lang="zh-CN" alt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924800" cy="2365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二元一次方程组的解法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endParaRPr lang="zh-CN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37321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 bwMode="auto">
          <a:xfrm>
            <a:off x="4783138" y="852488"/>
            <a:ext cx="3360737" cy="1576387"/>
            <a:chOff x="0" y="0"/>
            <a:chExt cx="5293" cy="2481"/>
          </a:xfrm>
        </p:grpSpPr>
        <p:sp>
          <p:nvSpPr>
            <p:cNvPr id="21518" name="AutoShape 18"/>
            <p:cNvSpPr>
              <a:spLocks noChangeArrowheads="1"/>
            </p:cNvSpPr>
            <p:nvPr/>
          </p:nvSpPr>
          <p:spPr bwMode="auto">
            <a:xfrm>
              <a:off x="0" y="961"/>
              <a:ext cx="2400" cy="6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19" name="AutoShape 19"/>
            <p:cNvSpPr/>
            <p:nvPr/>
          </p:nvSpPr>
          <p:spPr bwMode="auto">
            <a:xfrm>
              <a:off x="3061" y="360"/>
              <a:ext cx="360" cy="18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0" name="Rectangle 20"/>
            <p:cNvSpPr>
              <a:spLocks noChangeArrowheads="1"/>
            </p:cNvSpPr>
            <p:nvPr/>
          </p:nvSpPr>
          <p:spPr bwMode="auto">
            <a:xfrm>
              <a:off x="3661" y="0"/>
              <a:ext cx="163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3200" b="1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1" name="Rectangle 21"/>
            <p:cNvSpPr>
              <a:spLocks noChangeArrowheads="1"/>
            </p:cNvSpPr>
            <p:nvPr/>
          </p:nvSpPr>
          <p:spPr bwMode="auto">
            <a:xfrm>
              <a:off x="3661" y="1560"/>
              <a:ext cx="130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=2</a:t>
              </a:r>
              <a:endPara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07" name="组合 25"/>
          <p:cNvGrpSpPr/>
          <p:nvPr/>
        </p:nvGrpSpPr>
        <p:grpSpPr bwMode="auto">
          <a:xfrm>
            <a:off x="814388" y="866775"/>
            <a:ext cx="3902075" cy="1498600"/>
            <a:chOff x="814959" y="866768"/>
            <a:chExt cx="3901980" cy="1499175"/>
          </a:xfrm>
        </p:grpSpPr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814959" y="1347222"/>
              <a:ext cx="8016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15" name="AutoShape 9"/>
            <p:cNvSpPr/>
            <p:nvPr/>
          </p:nvSpPr>
          <p:spPr bwMode="auto">
            <a:xfrm>
              <a:off x="1881759" y="1118622"/>
              <a:ext cx="304800" cy="10668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2238375" y="866768"/>
              <a:ext cx="2478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+6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 7  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21517" name="Rectangle 11"/>
            <p:cNvSpPr>
              <a:spLocks noChangeArrowheads="1"/>
            </p:cNvSpPr>
            <p:nvPr/>
          </p:nvSpPr>
          <p:spPr bwMode="auto">
            <a:xfrm>
              <a:off x="2238375" y="1781168"/>
              <a:ext cx="2478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+3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=4   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②</a:t>
              </a: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28688" y="2760663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解：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得：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+6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=8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③ 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504950" y="3862388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x=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代入②得：</a:t>
            </a:r>
          </a:p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2+3y=4</a:t>
            </a:r>
          </a:p>
          <a:p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y=2</a:t>
            </a:r>
          </a:p>
        </p:txBody>
      </p:sp>
      <p:grpSp>
        <p:nvGrpSpPr>
          <p:cNvPr id="4" name="Group 7"/>
          <p:cNvGrpSpPr/>
          <p:nvPr/>
        </p:nvGrpSpPr>
        <p:grpSpPr bwMode="auto">
          <a:xfrm>
            <a:off x="2647950" y="5351463"/>
            <a:ext cx="3124200" cy="1077912"/>
            <a:chOff x="0" y="0"/>
            <a:chExt cx="1968" cy="679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flipV="1">
              <a:off x="702" y="0"/>
              <a:ext cx="124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x=</a:t>
              </a:r>
              <a:r>
                <a:rPr lang="en-US" altLang="zh-CN" sz="3200" i="1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y=2</a:t>
              </a: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78"/>
              <a:ext cx="19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zh-CN" altLang="en-US" sz="5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｛</a:t>
              </a:r>
            </a:p>
          </p:txBody>
        </p: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643063" y="3357563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③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得：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x=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6"/>
          <p:cNvGrpSpPr/>
          <p:nvPr/>
        </p:nvGrpSpPr>
        <p:grpSpPr bwMode="auto">
          <a:xfrm>
            <a:off x="719138" y="1428750"/>
            <a:ext cx="6853237" cy="2513013"/>
            <a:chOff x="0" y="0"/>
            <a:chExt cx="4317" cy="1583"/>
          </a:xfrm>
        </p:grpSpPr>
        <p:sp>
          <p:nvSpPr>
            <p:cNvPr id="22532" name="Rectangle 27"/>
            <p:cNvSpPr>
              <a:spLocks noChangeArrowheads="1"/>
            </p:cNvSpPr>
            <p:nvPr/>
          </p:nvSpPr>
          <p:spPr bwMode="auto">
            <a:xfrm>
              <a:off x="0" y="336"/>
              <a:ext cx="43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2" charset="-122"/>
                </a:rPr>
                <a:t>  已知</a:t>
              </a: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r>
                <a:rPr lang="en-US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、</a:t>
              </a: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b</a:t>
              </a:r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2" charset="-122"/>
                </a:rPr>
                <a:t>满足方程组                       ，</a:t>
              </a:r>
            </a:p>
          </p:txBody>
        </p:sp>
        <p:sp>
          <p:nvSpPr>
            <p:cNvPr id="22533" name="AutoShape 28"/>
            <p:cNvSpPr/>
            <p:nvPr/>
          </p:nvSpPr>
          <p:spPr bwMode="auto">
            <a:xfrm>
              <a:off x="2592" y="144"/>
              <a:ext cx="192" cy="72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2" charset="-122"/>
              </a:endParaRPr>
            </a:p>
          </p:txBody>
        </p:sp>
        <p:sp>
          <p:nvSpPr>
            <p:cNvPr id="22534" name="Rectangle 29"/>
            <p:cNvSpPr>
              <a:spLocks noChangeArrowheads="1"/>
            </p:cNvSpPr>
            <p:nvPr/>
          </p:nvSpPr>
          <p:spPr bwMode="auto">
            <a:xfrm>
              <a:off x="2784" y="0"/>
              <a:ext cx="9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a+2b=8</a:t>
              </a:r>
              <a:endParaRPr lang="zh-CN" altLang="en-US" sz="3200" i="1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2535" name="Rectangle 30"/>
            <p:cNvSpPr>
              <a:spLocks noChangeArrowheads="1"/>
            </p:cNvSpPr>
            <p:nvPr/>
          </p:nvSpPr>
          <p:spPr bwMode="auto">
            <a:xfrm>
              <a:off x="2784" y="672"/>
              <a:ext cx="9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2a+b=7</a:t>
              </a:r>
              <a:endParaRPr lang="zh-CN" altLang="en-US" sz="3200" i="1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2536" name="Rectangle 31"/>
            <p:cNvSpPr>
              <a:spLocks noChangeArrowheads="1"/>
            </p:cNvSpPr>
            <p:nvPr/>
          </p:nvSpPr>
          <p:spPr bwMode="auto">
            <a:xfrm>
              <a:off x="180" y="1215"/>
              <a:ext cx="9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2" charset="-122"/>
                </a:rPr>
                <a:t>则</a:t>
              </a: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r>
                <a:rPr lang="zh-CN" altLang="en-US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+</a:t>
              </a: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</a:rPr>
                <a:t>b=</a:t>
              </a:r>
            </a:p>
          </p:txBody>
        </p:sp>
        <p:sp>
          <p:nvSpPr>
            <p:cNvPr id="22537" name="Line 32"/>
            <p:cNvSpPr>
              <a:spLocks noChangeShapeType="1"/>
            </p:cNvSpPr>
            <p:nvPr/>
          </p:nvSpPr>
          <p:spPr bwMode="auto">
            <a:xfrm>
              <a:off x="1125" y="148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576513" y="33099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7213" y="2230438"/>
            <a:ext cx="78724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将二元一次方程组中</a:t>
            </a:r>
            <a:r>
              <a:rPr 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两个方程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相加（或相减，或进行适当的变形后在加减），消去一个未知数，得到一元一次方程</a:t>
            </a:r>
            <a:r>
              <a:rPr lang="en-US" alt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通过求解一元一次方程，再求得二元一次方程组的解</a:t>
            </a:r>
            <a:r>
              <a:rPr lang="en-US" alt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这种解方程的方法称为</a:t>
            </a:r>
            <a:r>
              <a:rPr lang="zh-CN" altLang="en-US" sz="2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加减消元法</a:t>
            </a:r>
            <a:r>
              <a:rPr lang="en-US" altLang="zh-CN" sz="26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600" dirty="0">
                <a:latin typeface="黑体" panose="02010609060101010101" pitchFamily="2" charset="-122"/>
                <a:ea typeface="黑体" panose="02010609060101010101" pitchFamily="2" charset="-122"/>
              </a:rPr>
              <a:t>简称</a:t>
            </a:r>
            <a:r>
              <a:rPr lang="zh-CN" altLang="en-US" sz="2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加减法</a:t>
            </a:r>
            <a:r>
              <a:rPr lang="en-US" altLang="zh-CN" sz="2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zh-CN" sz="2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7425" y="798513"/>
            <a:ext cx="7215188" cy="785812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加减消元法解二元一次方程的步骤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244600" y="4079875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822325" y="2857500"/>
            <a:ext cx="7643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2.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把两个方程两边分别相加或相减，消去一个未知数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857250" y="2000250"/>
            <a:ext cx="757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1.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将两个方程化为有一个未知数的系数绝对值相等的两个方程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1179513" y="3505200"/>
            <a:ext cx="4357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解所得到的一元一次方程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800100" y="432752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4.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将所得到的未知数的值带入任意一个方程求另一个未知数的值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1190625" y="5141913"/>
            <a:ext cx="471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检验并确定原方程组的解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/>
          <p:nvPr/>
        </p:nvGrpSpPr>
        <p:grpSpPr bwMode="auto">
          <a:xfrm>
            <a:off x="571500" y="1214438"/>
            <a:ext cx="7519988" cy="3871912"/>
            <a:chOff x="0" y="45"/>
            <a:chExt cx="4737" cy="2439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0" y="288"/>
              <a:ext cx="218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1. 用加减法解方程组</a:t>
              </a:r>
            </a:p>
          </p:txBody>
        </p:sp>
        <p:sp>
          <p:nvSpPr>
            <p:cNvPr id="25605" name="AutoShape 5"/>
            <p:cNvSpPr/>
            <p:nvPr/>
          </p:nvSpPr>
          <p:spPr bwMode="auto">
            <a:xfrm>
              <a:off x="1935" y="135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>
                <a:ea typeface="黑体" panose="02010609060101010101" pitchFamily="2" charset="-122"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160" y="45"/>
              <a:ext cx="172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6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x+7y=</a:t>
              </a:r>
              <a:r>
                <a:rPr lang="en-US" altLang="zh-CN" sz="2500" i="1"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19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①</a:t>
              </a: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2160" y="540"/>
              <a:ext cx="148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6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x-5y=17   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②</a:t>
              </a: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510" y="270"/>
              <a:ext cx="122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应用（      ）</a:t>
              </a: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567" y="960"/>
              <a:ext cx="131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A.①</a:t>
              </a:r>
              <a:r>
                <a:rPr lang="en-US" altLang="zh-CN" sz="2500"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②</a:t>
              </a: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消去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y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570" y="1395"/>
              <a:ext cx="187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B.①</a:t>
              </a:r>
              <a:r>
                <a:rPr lang="en-US" altLang="zh-CN" sz="2500"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②</a:t>
              </a: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消去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</a:rPr>
                <a:t>x</a:t>
              </a: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563" y="1799"/>
              <a:ext cx="186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C. ②</a:t>
              </a:r>
              <a:r>
                <a:rPr lang="en-US" altLang="zh-CN" sz="2500"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①</a:t>
              </a: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消去常数项</a:t>
              </a:r>
              <a:endParaRPr lang="en-US" sz="250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557" y="2183"/>
              <a:ext cx="137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</a:rPr>
                <a:t>D. </a:t>
              </a: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</a:rPr>
                <a:t>以上都不对</a:t>
              </a:r>
            </a:p>
          </p:txBody>
        </p:sp>
      </p:grp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286625" y="1571625"/>
            <a:ext cx="398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ChangeArrowheads="1"/>
          </p:cNvSpPr>
          <p:nvPr/>
        </p:nvSpPr>
        <p:spPr bwMode="auto">
          <a:xfrm>
            <a:off x="642938" y="1665288"/>
            <a:ext cx="1392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</a:rPr>
              <a:t>2.方程组</a:t>
            </a:r>
          </a:p>
        </p:txBody>
      </p:sp>
      <p:sp>
        <p:nvSpPr>
          <p:cNvPr id="26627" name="AutoShape 15"/>
          <p:cNvSpPr/>
          <p:nvPr/>
        </p:nvSpPr>
        <p:spPr bwMode="auto">
          <a:xfrm>
            <a:off x="2106613" y="1357313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500">
              <a:ea typeface="黑体" panose="02010609060101010101" pitchFamily="2" charset="-122"/>
            </a:endParaRPr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2249488" y="1120775"/>
            <a:ext cx="1543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</a:rPr>
              <a:t>3x+2y=13</a:t>
            </a:r>
            <a:endParaRPr lang="zh-CN" altLang="en-US" sz="2500" i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2325688" y="2187575"/>
            <a:ext cx="127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</a:rPr>
              <a:t>3x-2y=5</a:t>
            </a:r>
            <a:endParaRPr lang="zh-CN" altLang="en-US" sz="2500" i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0" name="Rectangle 18"/>
          <p:cNvSpPr>
            <a:spLocks noChangeArrowheads="1"/>
          </p:cNvSpPr>
          <p:nvPr/>
        </p:nvSpPr>
        <p:spPr bwMode="auto">
          <a:xfrm>
            <a:off x="3892550" y="1714500"/>
            <a:ext cx="510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</a:rPr>
              <a:t>消去</a:t>
            </a: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</a:rPr>
              <a:t>y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</a:rPr>
              <a:t>后所得的方程是（     ）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7321550" y="1714500"/>
            <a:ext cx="396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26632" name="Rectangle 20"/>
          <p:cNvSpPr>
            <a:spLocks noChangeArrowheads="1"/>
          </p:cNvSpPr>
          <p:nvPr/>
        </p:nvSpPr>
        <p:spPr bwMode="auto">
          <a:xfrm>
            <a:off x="1546225" y="2765425"/>
            <a:ext cx="1600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</a:rPr>
              <a:t>A.6x=8</a:t>
            </a:r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3527425" y="2765425"/>
            <a:ext cx="1981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</a:rPr>
              <a:t>B.6x=18</a:t>
            </a:r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4" name="Rectangle 22"/>
          <p:cNvSpPr>
            <a:spLocks noChangeArrowheads="1"/>
          </p:cNvSpPr>
          <p:nvPr/>
        </p:nvSpPr>
        <p:spPr bwMode="auto">
          <a:xfrm>
            <a:off x="1546225" y="3451225"/>
            <a:ext cx="1600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</a:rPr>
              <a:t>C.6x=5</a:t>
            </a:r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5" name="Rectangle 23"/>
          <p:cNvSpPr>
            <a:spLocks noChangeArrowheads="1"/>
          </p:cNvSpPr>
          <p:nvPr/>
        </p:nvSpPr>
        <p:spPr bwMode="auto">
          <a:xfrm>
            <a:off x="3527425" y="3451225"/>
            <a:ext cx="1600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</a:rPr>
              <a:t>D.x=18</a:t>
            </a:r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714375" y="1463675"/>
            <a:ext cx="3552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用加减法解方程组</a:t>
            </a:r>
          </a:p>
        </p:txBody>
      </p:sp>
      <p:sp>
        <p:nvSpPr>
          <p:cNvPr id="27651" name="AutoShape 4"/>
          <p:cNvSpPr/>
          <p:nvPr/>
        </p:nvSpPr>
        <p:spPr bwMode="auto">
          <a:xfrm>
            <a:off x="3625850" y="1219200"/>
            <a:ext cx="174625" cy="990600"/>
          </a:xfrm>
          <a:prstGeom prst="leftBrace">
            <a:avLst>
              <a:gd name="adj1" fmla="val 63135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725863" y="1109663"/>
            <a:ext cx="2133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x-5y=6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698875" y="1773238"/>
            <a:ext cx="17907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2x-5y=7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60988" y="1492250"/>
            <a:ext cx="21986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具体解法如下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5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85875" y="2500313"/>
            <a:ext cx="7086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（1） 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5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    (2)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代入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5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27656" name="Group 9"/>
          <p:cNvGrpSpPr/>
          <p:nvPr/>
        </p:nvGrpSpPr>
        <p:grpSpPr bwMode="auto">
          <a:xfrm>
            <a:off x="1285875" y="3357563"/>
            <a:ext cx="7038975" cy="966787"/>
            <a:chOff x="0" y="81"/>
            <a:chExt cx="4434" cy="609"/>
          </a:xfrm>
        </p:grpSpPr>
        <p:sp>
          <p:nvSpPr>
            <p:cNvPr id="27661" name="Text Box 10"/>
            <p:cNvSpPr txBox="1">
              <a:spLocks noChangeArrowheads="1"/>
            </p:cNvSpPr>
            <p:nvPr/>
          </p:nvSpPr>
          <p:spPr bwMode="auto">
            <a:xfrm>
              <a:off x="0" y="240"/>
              <a:ext cx="81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（3）∴</a:t>
              </a:r>
              <a:endPara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2" name="AutoShape 11"/>
            <p:cNvSpPr/>
            <p:nvPr/>
          </p:nvSpPr>
          <p:spPr bwMode="auto">
            <a:xfrm>
              <a:off x="771" y="191"/>
              <a:ext cx="94" cy="480"/>
            </a:xfrm>
            <a:prstGeom prst="leftBrace">
              <a:avLst>
                <a:gd name="adj1" fmla="val 6250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3" name="Rectangle 12"/>
            <p:cNvSpPr>
              <a:spLocks noChangeArrowheads="1"/>
            </p:cNvSpPr>
            <p:nvPr/>
          </p:nvSpPr>
          <p:spPr bwMode="auto">
            <a:xfrm>
              <a:off x="862" y="81"/>
              <a:ext cx="44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x=1</a:t>
              </a:r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4" name="Rectangle 13"/>
            <p:cNvSpPr>
              <a:spLocks noChangeArrowheads="1"/>
            </p:cNvSpPr>
            <p:nvPr/>
          </p:nvSpPr>
          <p:spPr bwMode="auto">
            <a:xfrm>
              <a:off x="863" y="389"/>
              <a:ext cx="5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y=</a:t>
              </a:r>
              <a:r>
                <a:rPr lang="en-US" altLang="zh-CN" sz="2500" i="1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5" name="Rectangle 14"/>
            <p:cNvSpPr>
              <a:spLocks noChangeArrowheads="1"/>
            </p:cNvSpPr>
            <p:nvPr/>
          </p:nvSpPr>
          <p:spPr bwMode="auto">
            <a:xfrm>
              <a:off x="1440" y="240"/>
              <a:ext cx="29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其中出现错误的一步是（         ）</a:t>
              </a:r>
            </a:p>
          </p:txBody>
        </p:sp>
      </p:grpSp>
      <p:sp>
        <p:nvSpPr>
          <p:cNvPr id="2765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28688" y="4929188"/>
            <a:ext cx="12176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7658" name="Rectangle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00350" y="4929188"/>
            <a:ext cx="1200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7659" name="Rectangl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57725" y="4929188"/>
            <a:ext cx="12001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5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280275" y="3605213"/>
            <a:ext cx="863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5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14375" y="1184275"/>
            <a:ext cx="31432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5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5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用加减法解方程组</a:t>
            </a:r>
          </a:p>
        </p:txBody>
      </p:sp>
      <p:grpSp>
        <p:nvGrpSpPr>
          <p:cNvPr id="28675" name="Group 3"/>
          <p:cNvGrpSpPr/>
          <p:nvPr/>
        </p:nvGrpSpPr>
        <p:grpSpPr bwMode="auto">
          <a:xfrm>
            <a:off x="611188" y="2036763"/>
            <a:ext cx="3683000" cy="2992437"/>
            <a:chOff x="0" y="0"/>
            <a:chExt cx="2320" cy="1885"/>
          </a:xfrm>
        </p:grpSpPr>
        <p:sp>
          <p:nvSpPr>
            <p:cNvPr id="28686" name="Rectangle 4"/>
            <p:cNvSpPr>
              <a:spLocks noChangeArrowheads="1"/>
            </p:cNvSpPr>
            <p:nvPr/>
          </p:nvSpPr>
          <p:spPr bwMode="auto">
            <a:xfrm>
              <a:off x="0" y="240"/>
              <a:ext cx="62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（1）</a:t>
              </a:r>
            </a:p>
          </p:txBody>
        </p:sp>
        <p:sp>
          <p:nvSpPr>
            <p:cNvPr id="28687" name="AutoShape 5"/>
            <p:cNvSpPr/>
            <p:nvPr/>
          </p:nvSpPr>
          <p:spPr bwMode="auto">
            <a:xfrm>
              <a:off x="672" y="96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912" y="0"/>
              <a:ext cx="130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2y=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    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28689" name="Rectangle 7"/>
            <p:cNvSpPr>
              <a:spLocks noChangeArrowheads="1"/>
            </p:cNvSpPr>
            <p:nvPr/>
          </p:nvSpPr>
          <p:spPr bwMode="auto">
            <a:xfrm>
              <a:off x="912" y="576"/>
              <a:ext cx="132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+4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y=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②</a:t>
              </a:r>
            </a:p>
          </p:txBody>
        </p:sp>
        <p:sp>
          <p:nvSpPr>
            <p:cNvPr id="28690" name="Rectangle 8"/>
            <p:cNvSpPr>
              <a:spLocks noChangeArrowheads="1"/>
            </p:cNvSpPr>
            <p:nvPr/>
          </p:nvSpPr>
          <p:spPr bwMode="auto">
            <a:xfrm>
              <a:off x="48" y="1248"/>
              <a:ext cx="62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（2）</a:t>
              </a:r>
            </a:p>
          </p:txBody>
        </p:sp>
        <p:sp>
          <p:nvSpPr>
            <p:cNvPr id="28691" name="AutoShape 9"/>
            <p:cNvSpPr/>
            <p:nvPr/>
          </p:nvSpPr>
          <p:spPr bwMode="auto">
            <a:xfrm>
              <a:off x="720" y="1104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92" name="Rectangle 10"/>
            <p:cNvSpPr>
              <a:spLocks noChangeArrowheads="1"/>
            </p:cNvSpPr>
            <p:nvPr/>
          </p:nvSpPr>
          <p:spPr bwMode="auto">
            <a:xfrm>
              <a:off x="960" y="1008"/>
              <a:ext cx="136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3x-2y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28693" name="Rectangle 11"/>
            <p:cNvSpPr>
              <a:spLocks noChangeArrowheads="1"/>
            </p:cNvSpPr>
            <p:nvPr/>
          </p:nvSpPr>
          <p:spPr bwMode="auto">
            <a:xfrm>
              <a:off x="960" y="1584"/>
              <a:ext cx="132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4x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-5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-3</a:t>
              </a:r>
              <a:r>
                <a:rPr lang="en-US" altLang="zh-CN" sz="25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25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②</a:t>
              </a: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4645025" y="1828800"/>
            <a:ext cx="3398838" cy="1450975"/>
            <a:chOff x="0" y="0"/>
            <a:chExt cx="5351" cy="2285"/>
          </a:xfrm>
        </p:grpSpPr>
        <p:sp>
          <p:nvSpPr>
            <p:cNvPr id="28682" name="AutoShape 13"/>
            <p:cNvSpPr>
              <a:spLocks noChangeArrowheads="1"/>
            </p:cNvSpPr>
            <p:nvPr/>
          </p:nvSpPr>
          <p:spPr bwMode="auto">
            <a:xfrm>
              <a:off x="0" y="1080"/>
              <a:ext cx="2400" cy="48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3" name="AutoShape 14"/>
            <p:cNvSpPr/>
            <p:nvPr/>
          </p:nvSpPr>
          <p:spPr bwMode="auto">
            <a:xfrm>
              <a:off x="3240" y="360"/>
              <a:ext cx="360" cy="18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4" name="Rectangle 15"/>
            <p:cNvSpPr>
              <a:spLocks noChangeArrowheads="1"/>
            </p:cNvSpPr>
            <p:nvPr/>
          </p:nvSpPr>
          <p:spPr bwMode="auto">
            <a:xfrm>
              <a:off x="3709" y="0"/>
              <a:ext cx="120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685" name="Rectangle 16"/>
            <p:cNvSpPr>
              <a:spLocks noChangeArrowheads="1"/>
            </p:cNvSpPr>
            <p:nvPr/>
          </p:nvSpPr>
          <p:spPr bwMode="auto">
            <a:xfrm>
              <a:off x="3723" y="1461"/>
              <a:ext cx="162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0.5</a:t>
              </a: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4645025" y="3700463"/>
            <a:ext cx="3049588" cy="1514475"/>
            <a:chOff x="0" y="0"/>
            <a:chExt cx="4803" cy="2384"/>
          </a:xfrm>
        </p:grpSpPr>
        <p:sp>
          <p:nvSpPr>
            <p:cNvPr id="28678" name="AutoShape 18"/>
            <p:cNvSpPr>
              <a:spLocks noChangeArrowheads="1"/>
            </p:cNvSpPr>
            <p:nvPr/>
          </p:nvSpPr>
          <p:spPr bwMode="auto">
            <a:xfrm>
              <a:off x="0" y="961"/>
              <a:ext cx="2400" cy="58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79" name="AutoShape 19"/>
            <p:cNvSpPr/>
            <p:nvPr/>
          </p:nvSpPr>
          <p:spPr bwMode="auto">
            <a:xfrm>
              <a:off x="3061" y="360"/>
              <a:ext cx="360" cy="18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5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0" name="Rectangle 20"/>
            <p:cNvSpPr>
              <a:spLocks noChangeArrowheads="1"/>
            </p:cNvSpPr>
            <p:nvPr/>
          </p:nvSpPr>
          <p:spPr bwMode="auto">
            <a:xfrm>
              <a:off x="3598" y="0"/>
              <a:ext cx="120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8681" name="Rectangle 21"/>
            <p:cNvSpPr>
              <a:spLocks noChangeArrowheads="1"/>
            </p:cNvSpPr>
            <p:nvPr/>
          </p:nvSpPr>
          <p:spPr bwMode="auto">
            <a:xfrm>
              <a:off x="3598" y="1560"/>
              <a:ext cx="120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1071563" y="1857375"/>
            <a:ext cx="7161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谈谈你对“加减消元法”的认识及理解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19425" y="4000500"/>
            <a:ext cx="4214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习题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P13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组第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题．</a:t>
            </a:r>
          </a:p>
        </p:txBody>
      </p:sp>
      <p:pic>
        <p:nvPicPr>
          <p:cNvPr id="8" name="Picture 2" descr="C:\Documents and Settings\Administrator\Local Settings\Temporary Internet Files\Content.IE5\UV41EZ01\MC90023408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4000500"/>
            <a:ext cx="147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27577 w 5437991"/>
              <a:gd name="T3" fmla="*/ 0 h 6858000"/>
              <a:gd name="T4" fmla="*/ 1630003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Contents</a:t>
            </a:r>
          </a:p>
        </p:txBody>
      </p:sp>
      <p:sp>
        <p:nvSpPr>
          <p:cNvPr id="13316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13317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椭圆 25"/>
          <p:cNvSpPr>
            <a:spLocks noChangeArrowheads="1"/>
          </p:cNvSpPr>
          <p:nvPr/>
        </p:nvSpPr>
        <p:spPr bwMode="auto"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0" name="椭圆 28"/>
          <p:cNvSpPr>
            <a:spLocks noChangeArrowheads="1"/>
          </p:cNvSpPr>
          <p:nvPr/>
        </p:nvSpPr>
        <p:spPr bwMode="auto"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1" name="椭圆 31"/>
          <p:cNvSpPr>
            <a:spLocks noChangeArrowheads="1"/>
          </p:cNvSpPr>
          <p:nvPr/>
        </p:nvSpPr>
        <p:spPr bwMode="auto"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322" name="椭圆 32"/>
          <p:cNvSpPr>
            <a:spLocks noChangeArrowheads="1"/>
          </p:cNvSpPr>
          <p:nvPr/>
        </p:nvSpPr>
        <p:spPr bwMode="auto"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13323" name="组合 23"/>
          <p:cNvGrpSpPr/>
          <p:nvPr/>
        </p:nvGrpSpPr>
        <p:grpSpPr bwMode="auto"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3335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6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3324" name="组合 18"/>
          <p:cNvGrpSpPr/>
          <p:nvPr/>
        </p:nvGrpSpPr>
        <p:grpSpPr bwMode="auto"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3333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4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3325" name="文本框 35"/>
          <p:cNvSpPr txBox="1">
            <a:spLocks noChangeArrowheads="1"/>
          </p:cNvSpPr>
          <p:nvPr/>
        </p:nvSpPr>
        <p:spPr bwMode="auto">
          <a:xfrm>
            <a:off x="4929188" y="14287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13326" name="文本框 36"/>
          <p:cNvSpPr txBox="1">
            <a:spLocks noChangeArrowheads="1"/>
          </p:cNvSpPr>
          <p:nvPr/>
        </p:nvSpPr>
        <p:spPr bwMode="auto">
          <a:xfrm>
            <a:off x="4478338" y="2268538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13327" name="文本框 37"/>
          <p:cNvSpPr txBox="1">
            <a:spLocks noChangeArrowheads="1"/>
          </p:cNvSpPr>
          <p:nvPr/>
        </p:nvSpPr>
        <p:spPr bwMode="auto">
          <a:xfrm>
            <a:off x="3975100" y="31829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13328" name="文本框 38"/>
          <p:cNvSpPr txBox="1">
            <a:spLocks noChangeArrowheads="1"/>
          </p:cNvSpPr>
          <p:nvPr/>
        </p:nvSpPr>
        <p:spPr bwMode="auto">
          <a:xfrm>
            <a:off x="3494088" y="40497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grpSp>
        <p:nvGrpSpPr>
          <p:cNvPr id="13329" name="组合 19"/>
          <p:cNvGrpSpPr/>
          <p:nvPr/>
        </p:nvGrpSpPr>
        <p:grpSpPr bwMode="auto"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3331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b="1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2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13330" name="文本框 38"/>
          <p:cNvSpPr txBox="1">
            <a:spLocks noChangeArrowheads="1"/>
          </p:cNvSpPr>
          <p:nvPr/>
        </p:nvSpPr>
        <p:spPr bwMode="auto">
          <a:xfrm>
            <a:off x="3000375" y="49831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357313"/>
            <a:ext cx="6357938" cy="5810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代入消元法解二元一次方程组的步骤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201738" y="4786313"/>
            <a:ext cx="222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（4） 写解</a:t>
            </a: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1214438" y="4083050"/>
            <a:ext cx="220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（3） 解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239838" y="3359150"/>
            <a:ext cx="250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（2） 代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3113088" y="4002088"/>
            <a:ext cx="5316537" cy="523875"/>
            <a:chOff x="1010" y="3067"/>
            <a:chExt cx="3349" cy="330"/>
          </a:xfrm>
        </p:grpSpPr>
        <p:sp>
          <p:nvSpPr>
            <p:cNvPr id="14353" name="Rectangle 10"/>
            <p:cNvSpPr>
              <a:spLocks noChangeArrowheads="1"/>
            </p:cNvSpPr>
            <p:nvPr/>
          </p:nvSpPr>
          <p:spPr bwMode="auto">
            <a:xfrm>
              <a:off x="1755" y="3067"/>
              <a:ext cx="2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分别求出</a:t>
              </a:r>
              <a:r>
                <a:rPr lang="zh-CN" altLang="en-US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两个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未知数的值</a:t>
              </a:r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 flipV="1">
              <a:off x="1010" y="3294"/>
              <a:ext cx="700" cy="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3327400" y="4773613"/>
            <a:ext cx="3786188" cy="523875"/>
            <a:chOff x="1146" y="3493"/>
            <a:chExt cx="2385" cy="330"/>
          </a:xfrm>
        </p:grpSpPr>
        <p:sp>
          <p:nvSpPr>
            <p:cNvPr id="14351" name="Rectangle 13"/>
            <p:cNvSpPr>
              <a:spLocks noChangeArrowheads="1"/>
            </p:cNvSpPr>
            <p:nvPr/>
          </p:nvSpPr>
          <p:spPr bwMode="auto">
            <a:xfrm>
              <a:off x="1831" y="3493"/>
              <a:ext cx="17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写出</a:t>
              </a:r>
              <a:r>
                <a:rPr lang="zh-CN" altLang="en-US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方程组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的解</a:t>
              </a:r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>
              <a:off x="1146" y="3680"/>
              <a:ext cx="675" cy="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214438" y="2357438"/>
            <a:ext cx="1531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（1） 变</a:t>
            </a: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2997200" y="2376488"/>
            <a:ext cx="5330825" cy="954087"/>
            <a:chOff x="1202" y="2132"/>
            <a:chExt cx="2437" cy="601"/>
          </a:xfrm>
        </p:grpSpPr>
        <p:sp>
          <p:nvSpPr>
            <p:cNvPr id="14349" name="Line 17"/>
            <p:cNvSpPr>
              <a:spLocks noChangeShapeType="1"/>
            </p:cNvSpPr>
            <p:nvPr/>
          </p:nvSpPr>
          <p:spPr bwMode="auto">
            <a:xfrm>
              <a:off x="1202" y="2296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Rectangle 18"/>
            <p:cNvSpPr>
              <a:spLocks noChangeArrowheads="1"/>
            </p:cNvSpPr>
            <p:nvPr/>
          </p:nvSpPr>
          <p:spPr bwMode="auto">
            <a:xfrm>
              <a:off x="1769" y="2132"/>
              <a:ext cx="187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用</a:t>
              </a:r>
              <a:r>
                <a:rPr lang="zh-CN" altLang="en-US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一个未知数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的代数式表示</a:t>
              </a:r>
              <a:r>
                <a:rPr lang="zh-CN" altLang="en-US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另一个未知数</a:t>
              </a:r>
            </a:p>
          </p:txBody>
        </p:sp>
      </p:grpSp>
      <p:grpSp>
        <p:nvGrpSpPr>
          <p:cNvPr id="5" name="Group 21"/>
          <p:cNvGrpSpPr/>
          <p:nvPr/>
        </p:nvGrpSpPr>
        <p:grpSpPr bwMode="auto">
          <a:xfrm>
            <a:off x="3081338" y="3367088"/>
            <a:ext cx="3865562" cy="523875"/>
            <a:chOff x="1140" y="2750"/>
            <a:chExt cx="2039" cy="330"/>
          </a:xfrm>
        </p:grpSpPr>
        <p:sp>
          <p:nvSpPr>
            <p:cNvPr id="14347" name="Rectangle 22"/>
            <p:cNvSpPr>
              <a:spLocks noChangeArrowheads="1"/>
            </p:cNvSpPr>
            <p:nvPr/>
          </p:nvSpPr>
          <p:spPr bwMode="auto">
            <a:xfrm>
              <a:off x="1778" y="2750"/>
              <a:ext cx="1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消去一个</a:t>
              </a:r>
              <a:r>
                <a:rPr lang="zh-CN" altLang="en-US" sz="28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元</a:t>
              </a:r>
            </a:p>
          </p:txBody>
        </p:sp>
        <p:sp>
          <p:nvSpPr>
            <p:cNvPr id="14348" name="Line 23"/>
            <p:cNvSpPr>
              <a:spLocks noChangeShapeType="1"/>
            </p:cNvSpPr>
            <p:nvPr/>
          </p:nvSpPr>
          <p:spPr bwMode="auto">
            <a:xfrm>
              <a:off x="1140" y="2931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685800" y="2444750"/>
            <a:ext cx="7772400" cy="1968500"/>
          </a:xfrm>
          <a:prstGeom prst="roundRect">
            <a:avLst>
              <a:gd name="adj" fmla="val 7597"/>
            </a:avLst>
          </a:prstGeom>
          <a:noFill/>
          <a:ln>
            <a:solidFill>
              <a:schemeClr val="accent1">
                <a:lumMod val="6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、理解解二元一次方程组的另一种常用方法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“加减消元法”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、熟练以及灵活应用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加减消元法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解二元一次方程组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4264025"/>
            <a:ext cx="5429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85813" y="1077913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想一想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1517650" y="2025650"/>
            <a:ext cx="7126288" cy="2832100"/>
            <a:chOff x="136" y="-14"/>
            <a:chExt cx="3591" cy="1784"/>
          </a:xfrm>
        </p:grpSpPr>
        <p:grpSp>
          <p:nvGrpSpPr>
            <p:cNvPr id="16389" name="Group 9"/>
            <p:cNvGrpSpPr/>
            <p:nvPr/>
          </p:nvGrpSpPr>
          <p:grpSpPr bwMode="auto">
            <a:xfrm>
              <a:off x="136" y="-14"/>
              <a:ext cx="2811" cy="1085"/>
              <a:chOff x="136" y="-14"/>
              <a:chExt cx="2811" cy="1085"/>
            </a:xfrm>
          </p:grpSpPr>
          <p:sp>
            <p:nvSpPr>
              <p:cNvPr id="16391" name="Text Box 10"/>
              <p:cNvSpPr txBox="1">
                <a:spLocks noChangeArrowheads="1"/>
              </p:cNvSpPr>
              <p:nvPr/>
            </p:nvSpPr>
            <p:spPr bwMode="auto">
              <a:xfrm>
                <a:off x="136" y="363"/>
                <a:ext cx="132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为了解方程组</a:t>
                </a:r>
              </a:p>
            </p:txBody>
          </p:sp>
          <p:grpSp>
            <p:nvGrpSpPr>
              <p:cNvPr id="16392" name="Group 11"/>
              <p:cNvGrpSpPr/>
              <p:nvPr/>
            </p:nvGrpSpPr>
            <p:grpSpPr bwMode="auto">
              <a:xfrm>
                <a:off x="1315" y="-14"/>
                <a:ext cx="1632" cy="1085"/>
                <a:chOff x="-509" y="-14"/>
                <a:chExt cx="1632" cy="1085"/>
              </a:xfrm>
            </p:grpSpPr>
            <p:sp>
              <p:nvSpPr>
                <p:cNvPr id="16393" name="AutoShape 12"/>
                <p:cNvSpPr/>
                <p:nvPr/>
              </p:nvSpPr>
              <p:spPr bwMode="auto">
                <a:xfrm>
                  <a:off x="-509" y="130"/>
                  <a:ext cx="96" cy="816"/>
                </a:xfrm>
                <a:prstGeom prst="leftBrace">
                  <a:avLst>
                    <a:gd name="adj1" fmla="val 708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365" y="-14"/>
                  <a:ext cx="148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3200" i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3200" i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x+2y=13</a:t>
                  </a:r>
                </a:p>
              </p:txBody>
            </p:sp>
            <p:sp>
              <p:nvSpPr>
                <p:cNvPr id="1639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365" y="706"/>
                  <a:ext cx="148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3200" i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3200" i="1" dirty="0">
                      <a:latin typeface="Times New Roman" panose="02020603050405020304" pitchFamily="18" charset="0"/>
                      <a:ea typeface="黑体" panose="02010609060101010101" pitchFamily="2" charset="-122"/>
                      <a:cs typeface="Times New Roman" panose="02020603050405020304" pitchFamily="18" charset="0"/>
                    </a:rPr>
                    <a:t>x-2y=5</a:t>
                  </a:r>
                </a:p>
              </p:txBody>
            </p:sp>
          </p:grpSp>
        </p:grpSp>
        <p:sp>
          <p:nvSpPr>
            <p:cNvPr id="16390" name="Rectangle 15"/>
            <p:cNvSpPr>
              <a:spLocks noChangeArrowheads="1"/>
            </p:cNvSpPr>
            <p:nvPr/>
          </p:nvSpPr>
          <p:spPr bwMode="auto">
            <a:xfrm>
              <a:off x="451" y="1440"/>
              <a:ext cx="32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不用代入法能否消去其中的未知数</a:t>
              </a:r>
              <a:r>
                <a:rPr lang="en-US" altLang="zh-CN" sz="28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 </a:t>
              </a:r>
              <a:r>
                <a:rPr lang="en-US" sz="28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52488" y="2617788"/>
            <a:ext cx="579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解：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①+② 得：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x=18</a:t>
            </a:r>
          </a:p>
          <a:p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      x=3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28750" y="3719513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x=3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代入①得：</a:t>
            </a:r>
          </a:p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9+2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y=13</a:t>
            </a:r>
          </a:p>
          <a:p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y=2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571750" y="5208588"/>
            <a:ext cx="3124200" cy="1077912"/>
            <a:chOff x="0" y="0"/>
            <a:chExt cx="1968" cy="679"/>
          </a:xfrm>
        </p:grpSpPr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 flipV="1">
              <a:off x="702" y="0"/>
              <a:ext cx="124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x=3</a:t>
              </a:r>
            </a:p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y=2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0" y="78"/>
              <a:ext cx="19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zh-CN" altLang="en-US" sz="5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｛</a:t>
              </a:r>
            </a:p>
          </p:txBody>
        </p:sp>
      </p:grpSp>
      <p:grpSp>
        <p:nvGrpSpPr>
          <p:cNvPr id="17413" name="组合 16"/>
          <p:cNvGrpSpPr/>
          <p:nvPr/>
        </p:nvGrpSpPr>
        <p:grpSpPr bwMode="auto">
          <a:xfrm>
            <a:off x="571500" y="971550"/>
            <a:ext cx="4795838" cy="1243013"/>
            <a:chOff x="800080" y="542755"/>
            <a:chExt cx="4795854" cy="1243171"/>
          </a:xfrm>
        </p:grpSpPr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4071934" y="571480"/>
              <a:ext cx="15240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grpSp>
          <p:nvGrpSpPr>
            <p:cNvPr id="17417" name="组合 15"/>
            <p:cNvGrpSpPr/>
            <p:nvPr/>
          </p:nvGrpSpPr>
          <p:grpSpPr bwMode="auto">
            <a:xfrm>
              <a:off x="800080" y="542755"/>
              <a:ext cx="4772052" cy="1243171"/>
              <a:chOff x="800080" y="457200"/>
              <a:chExt cx="4772052" cy="1243171"/>
            </a:xfrm>
          </p:grpSpPr>
          <p:sp>
            <p:nvSpPr>
              <p:cNvPr id="17418" name="Rectangle 2"/>
              <p:cNvSpPr>
                <a:spLocks noChangeArrowheads="1"/>
              </p:cNvSpPr>
              <p:nvPr/>
            </p:nvSpPr>
            <p:spPr bwMode="auto">
              <a:xfrm>
                <a:off x="1676400" y="457200"/>
                <a:ext cx="323215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36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6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x +2y =13</a:t>
                </a:r>
              </a:p>
              <a:p>
                <a:r>
                  <a:rPr lang="en-US" altLang="zh-CN" sz="36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3x -2y  =5</a:t>
                </a:r>
              </a:p>
            </p:txBody>
          </p:sp>
          <p:sp>
            <p:nvSpPr>
              <p:cNvPr id="17419" name="Rectangle 4"/>
              <p:cNvSpPr>
                <a:spLocks noChangeArrowheads="1"/>
              </p:cNvSpPr>
              <p:nvPr/>
            </p:nvSpPr>
            <p:spPr bwMode="auto">
              <a:xfrm>
                <a:off x="4048132" y="1071546"/>
                <a:ext cx="15240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32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②</a:t>
                </a:r>
              </a:p>
            </p:txBody>
          </p:sp>
          <p:sp>
            <p:nvSpPr>
              <p:cNvPr id="17420" name="Rectangle 10"/>
              <p:cNvSpPr>
                <a:spLocks noChangeArrowheads="1"/>
              </p:cNvSpPr>
              <p:nvPr/>
            </p:nvSpPr>
            <p:spPr bwMode="auto">
              <a:xfrm>
                <a:off x="800080" y="500042"/>
                <a:ext cx="9144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72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｛</a:t>
                </a:r>
              </a:p>
            </p:txBody>
          </p:sp>
        </p:grpSp>
      </p:grpSp>
      <p:sp>
        <p:nvSpPr>
          <p:cNvPr id="8207" name="未知"/>
          <p:cNvSpPr/>
          <p:nvPr/>
        </p:nvSpPr>
        <p:spPr bwMode="auto">
          <a:xfrm>
            <a:off x="2000250" y="928688"/>
            <a:ext cx="857250" cy="1214437"/>
          </a:xfrm>
          <a:custGeom>
            <a:avLst/>
            <a:gdLst>
              <a:gd name="T0" fmla="*/ 0 w 624"/>
              <a:gd name="T1" fmla="*/ 2147483647 h 912"/>
              <a:gd name="T2" fmla="*/ 0 w 624"/>
              <a:gd name="T3" fmla="*/ 2147483647 h 912"/>
              <a:gd name="T4" fmla="*/ 2147483647 w 624"/>
              <a:gd name="T5" fmla="*/ 2147483647 h 912"/>
              <a:gd name="T6" fmla="*/ 2147483647 w 624"/>
              <a:gd name="T7" fmla="*/ 0 h 912"/>
              <a:gd name="T8" fmla="*/ 0 w 624"/>
              <a:gd name="T9" fmla="*/ 0 h 912"/>
              <a:gd name="T10" fmla="*/ 0 w 624"/>
              <a:gd name="T11" fmla="*/ 2147483647 h 9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912"/>
              <a:gd name="T20" fmla="*/ 624 w 624"/>
              <a:gd name="T21" fmla="*/ 912 h 9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912">
                <a:moveTo>
                  <a:pt x="0" y="96"/>
                </a:moveTo>
                <a:lnTo>
                  <a:pt x="0" y="912"/>
                </a:lnTo>
                <a:lnTo>
                  <a:pt x="624" y="91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286375" y="2857500"/>
            <a:ext cx="342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    按着这样的思路与方法，试着解出下面的方程组</a:t>
            </a:r>
            <a:r>
              <a:rPr lang="en-US" altLang="zh-CN" sz="2800">
                <a:solidFill>
                  <a:srgbClr val="FF0000"/>
                </a:solidFill>
                <a:latin typeface="Adobe 楷体 Std R" pitchFamily="18" charset="-122"/>
                <a:ea typeface="Adobe 楷体 Std R" pitchFamily="18" charset="-122"/>
              </a:rPr>
              <a:t>.</a:t>
            </a:r>
            <a:endParaRPr lang="zh-CN" altLang="en-US" sz="2800">
              <a:solidFill>
                <a:srgbClr val="FF0000"/>
              </a:solidFill>
              <a:latin typeface="Adobe 楷体 Std R" pitchFamily="18" charset="-122"/>
              <a:ea typeface="Adobe 楷体 Std R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/>
          <p:nvPr/>
        </p:nvGrpSpPr>
        <p:grpSpPr bwMode="auto">
          <a:xfrm>
            <a:off x="857250" y="987425"/>
            <a:ext cx="3913188" cy="1441450"/>
            <a:chOff x="0" y="-45"/>
            <a:chExt cx="2465" cy="908"/>
          </a:xfrm>
        </p:grpSpPr>
        <p:sp>
          <p:nvSpPr>
            <p:cNvPr id="18445" name="Rectangle 4"/>
            <p:cNvSpPr>
              <a:spLocks noChangeArrowheads="1"/>
            </p:cNvSpPr>
            <p:nvPr/>
          </p:nvSpPr>
          <p:spPr bwMode="auto">
            <a:xfrm>
              <a:off x="0" y="240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46" name="AutoShape 5"/>
            <p:cNvSpPr/>
            <p:nvPr/>
          </p:nvSpPr>
          <p:spPr bwMode="auto">
            <a:xfrm>
              <a:off x="672" y="96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47" name="Rectangle 6"/>
            <p:cNvSpPr>
              <a:spLocks noChangeArrowheads="1"/>
            </p:cNvSpPr>
            <p:nvPr/>
          </p:nvSpPr>
          <p:spPr bwMode="auto">
            <a:xfrm>
              <a:off x="900" y="-45"/>
              <a:ext cx="15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2x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3y=</a:t>
              </a:r>
              <a:r>
                <a:rPr lang="en-US" altLang="zh-CN" sz="3200" b="1" i="1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  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18448" name="Rectangle 7"/>
            <p:cNvSpPr>
              <a:spLocks noChangeArrowheads="1"/>
            </p:cNvSpPr>
            <p:nvPr/>
          </p:nvSpPr>
          <p:spPr bwMode="auto">
            <a:xfrm>
              <a:off x="900" y="495"/>
              <a:ext cx="14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3y=</a:t>
              </a:r>
              <a:r>
                <a:rPr lang="zh-CN" altLang="en-US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3200" b="1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6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②</a:t>
              </a: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4724400" y="941388"/>
            <a:ext cx="3276600" cy="1511300"/>
            <a:chOff x="0" y="0"/>
            <a:chExt cx="5159" cy="2382"/>
          </a:xfrm>
        </p:grpSpPr>
        <p:sp>
          <p:nvSpPr>
            <p:cNvPr id="18441" name="AutoShape 13"/>
            <p:cNvSpPr>
              <a:spLocks noChangeArrowheads="1"/>
            </p:cNvSpPr>
            <p:nvPr/>
          </p:nvSpPr>
          <p:spPr bwMode="auto">
            <a:xfrm>
              <a:off x="0" y="1080"/>
              <a:ext cx="2400" cy="48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42" name="AutoShape 14"/>
            <p:cNvSpPr/>
            <p:nvPr/>
          </p:nvSpPr>
          <p:spPr bwMode="auto">
            <a:xfrm>
              <a:off x="3240" y="360"/>
              <a:ext cx="360" cy="18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43" name="Rectangle 15"/>
            <p:cNvSpPr>
              <a:spLocks noChangeArrowheads="1"/>
            </p:cNvSpPr>
            <p:nvPr/>
          </p:nvSpPr>
          <p:spPr bwMode="auto">
            <a:xfrm>
              <a:off x="3840" y="0"/>
              <a:ext cx="1305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444" name="Rectangle 16"/>
            <p:cNvSpPr>
              <a:spLocks noChangeArrowheads="1"/>
            </p:cNvSpPr>
            <p:nvPr/>
          </p:nvSpPr>
          <p:spPr bwMode="auto">
            <a:xfrm>
              <a:off x="3854" y="1461"/>
              <a:ext cx="1305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=2</a:t>
              </a:r>
              <a:endPara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928688" y="2760663"/>
            <a:ext cx="579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解：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①+② 得：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7x=14</a:t>
            </a:r>
          </a:p>
          <a:p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      x=2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519238" y="3902075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x=2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代入①得：</a:t>
            </a:r>
          </a:p>
          <a:p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3y=</a:t>
            </a:r>
            <a:r>
              <a:rPr lang="en-US" altLang="zh-CN" sz="28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      y=2</a:t>
            </a:r>
          </a:p>
        </p:txBody>
      </p:sp>
      <p:grpSp>
        <p:nvGrpSpPr>
          <p:cNvPr id="4" name="Group 7"/>
          <p:cNvGrpSpPr/>
          <p:nvPr/>
        </p:nvGrpSpPr>
        <p:grpSpPr bwMode="auto">
          <a:xfrm>
            <a:off x="2647950" y="5351463"/>
            <a:ext cx="3124200" cy="1077912"/>
            <a:chOff x="0" y="0"/>
            <a:chExt cx="1968" cy="679"/>
          </a:xfrm>
        </p:grpSpPr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 flipV="1">
              <a:off x="702" y="0"/>
              <a:ext cx="124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x=2</a:t>
              </a:r>
            </a:p>
            <a:p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y=2</a:t>
              </a:r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0" y="78"/>
              <a:ext cx="19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zh-CN" altLang="en-US" sz="54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08100" y="2949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分别相加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57913" y="2895600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y</a:t>
            </a:r>
            <a:endParaRPr lang="zh-CN" altLang="en-US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9460" name="Group 4"/>
          <p:cNvGrpSpPr/>
          <p:nvPr/>
        </p:nvGrpSpPr>
        <p:grpSpPr bwMode="auto">
          <a:xfrm>
            <a:off x="785813" y="1395413"/>
            <a:ext cx="7486650" cy="2047875"/>
            <a:chOff x="90" y="0"/>
            <a:chExt cx="4716" cy="1290"/>
          </a:xfrm>
        </p:grpSpPr>
        <p:sp>
          <p:nvSpPr>
            <p:cNvPr id="19473" name="Text Box 5"/>
            <p:cNvSpPr txBox="1">
              <a:spLocks noChangeArrowheads="1"/>
            </p:cNvSpPr>
            <p:nvPr/>
          </p:nvSpPr>
          <p:spPr bwMode="auto">
            <a:xfrm>
              <a:off x="90" y="338"/>
              <a:ext cx="17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.已知方程组</a:t>
              </a:r>
            </a:p>
          </p:txBody>
        </p:sp>
        <p:sp>
          <p:nvSpPr>
            <p:cNvPr id="19474" name="AutoShape 6"/>
            <p:cNvSpPr/>
            <p:nvPr/>
          </p:nvSpPr>
          <p:spPr bwMode="auto">
            <a:xfrm>
              <a:off x="1632" y="240"/>
              <a:ext cx="192" cy="528"/>
            </a:xfrm>
            <a:prstGeom prst="leftBrace">
              <a:avLst>
                <a:gd name="adj1" fmla="val 2291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600">
                <a:ea typeface="黑体" panose="02010609060101010101" pitchFamily="2" charset="-122"/>
              </a:endParaRPr>
            </a:p>
          </p:txBody>
        </p:sp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1824" y="0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2" charset="-122"/>
                </a:rPr>
                <a:t>x+3y=17</a:t>
              </a:r>
            </a:p>
          </p:txBody>
        </p:sp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1824" y="576"/>
              <a:ext cx="8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2" charset="-122"/>
                </a:rPr>
                <a:t>2x-3y=6</a:t>
              </a: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2880" y="336"/>
              <a:ext cx="19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两个方程只要两边</a:t>
              </a:r>
            </a:p>
          </p:txBody>
        </p:sp>
        <p:sp>
          <p:nvSpPr>
            <p:cNvPr id="19478" name="Rectangle 10"/>
            <p:cNvSpPr>
              <a:spLocks noChangeArrowheads="1"/>
            </p:cNvSpPr>
            <p:nvPr/>
          </p:nvSpPr>
          <p:spPr bwMode="auto">
            <a:xfrm>
              <a:off x="1440" y="960"/>
              <a:ext cx="24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就可以消去未知数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2" charset="-122"/>
                </a:rPr>
                <a:t>_____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9479" name="Line 12"/>
            <p:cNvSpPr>
              <a:spLocks noChangeShapeType="1"/>
            </p:cNvSpPr>
            <p:nvPr/>
          </p:nvSpPr>
          <p:spPr bwMode="auto">
            <a:xfrm>
              <a:off x="432" y="1281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236663" y="494347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分别相减</a:t>
            </a:r>
          </a:p>
        </p:txBody>
      </p:sp>
      <p:grpSp>
        <p:nvGrpSpPr>
          <p:cNvPr id="19462" name="Group 16"/>
          <p:cNvGrpSpPr/>
          <p:nvPr/>
        </p:nvGrpSpPr>
        <p:grpSpPr bwMode="auto">
          <a:xfrm>
            <a:off x="798513" y="3529013"/>
            <a:ext cx="7616825" cy="1971675"/>
            <a:chOff x="98" y="0"/>
            <a:chExt cx="4798" cy="1242"/>
          </a:xfrm>
        </p:grpSpPr>
        <p:sp>
          <p:nvSpPr>
            <p:cNvPr id="19465" name="Text Box 17"/>
            <p:cNvSpPr txBox="1">
              <a:spLocks noChangeArrowheads="1"/>
            </p:cNvSpPr>
            <p:nvPr/>
          </p:nvSpPr>
          <p:spPr bwMode="auto">
            <a:xfrm>
              <a:off x="98" y="367"/>
              <a:ext cx="17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.已知方程组</a:t>
              </a:r>
            </a:p>
          </p:txBody>
        </p:sp>
        <p:sp>
          <p:nvSpPr>
            <p:cNvPr id="19466" name="AutoShape 18"/>
            <p:cNvSpPr/>
            <p:nvPr/>
          </p:nvSpPr>
          <p:spPr bwMode="auto">
            <a:xfrm>
              <a:off x="1584" y="192"/>
              <a:ext cx="288" cy="641"/>
            </a:xfrm>
            <a:prstGeom prst="leftBrace">
              <a:avLst>
                <a:gd name="adj1" fmla="val 1854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600">
                <a:ea typeface="黑体" panose="02010609060101010101" pitchFamily="2" charset="-122"/>
              </a:endParaRPr>
            </a:p>
          </p:txBody>
        </p:sp>
        <p:sp>
          <p:nvSpPr>
            <p:cNvPr id="19467" name="Rectangle 19"/>
            <p:cNvSpPr>
              <a:spLocks noChangeArrowheads="1"/>
            </p:cNvSpPr>
            <p:nvPr/>
          </p:nvSpPr>
          <p:spPr bwMode="auto">
            <a:xfrm>
              <a:off x="1872" y="0"/>
              <a:ext cx="11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2" charset="-122"/>
                </a:rPr>
                <a:t>25x-7y=16</a:t>
              </a:r>
            </a:p>
          </p:txBody>
        </p:sp>
        <p:sp>
          <p:nvSpPr>
            <p:cNvPr id="19468" name="Rectangle 20"/>
            <p:cNvSpPr>
              <a:spLocks noChangeArrowheads="1"/>
            </p:cNvSpPr>
            <p:nvPr/>
          </p:nvSpPr>
          <p:spPr bwMode="auto">
            <a:xfrm>
              <a:off x="1872" y="576"/>
              <a:ext cx="11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黑体" panose="02010609060101010101" pitchFamily="2" charset="-122"/>
                </a:rPr>
                <a:t>25x+6y=10</a:t>
              </a:r>
            </a:p>
          </p:txBody>
        </p:sp>
        <p:sp>
          <p:nvSpPr>
            <p:cNvPr id="19469" name="Rectangle 21"/>
            <p:cNvSpPr>
              <a:spLocks noChangeArrowheads="1"/>
            </p:cNvSpPr>
            <p:nvPr/>
          </p:nvSpPr>
          <p:spPr bwMode="auto">
            <a:xfrm>
              <a:off x="2970" y="336"/>
              <a:ext cx="19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两个方程只要两边</a:t>
              </a:r>
            </a:p>
          </p:txBody>
        </p:sp>
        <p:sp>
          <p:nvSpPr>
            <p:cNvPr id="19470" name="Rectangle 22"/>
            <p:cNvSpPr>
              <a:spLocks noChangeArrowheads="1"/>
            </p:cNvSpPr>
            <p:nvPr/>
          </p:nvSpPr>
          <p:spPr bwMode="auto">
            <a:xfrm>
              <a:off x="1392" y="912"/>
              <a:ext cx="24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2" charset="-122"/>
                </a:rPr>
                <a:t>就可以消去未知数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2" charset="-122"/>
                </a:rPr>
                <a:t>_____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336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Rectangle 24"/>
            <p:cNvSpPr>
              <a:spLocks noChangeArrowheads="1"/>
            </p:cNvSpPr>
            <p:nvPr/>
          </p:nvSpPr>
          <p:spPr bwMode="auto">
            <a:xfrm>
              <a:off x="3600" y="847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00750" y="4943475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endParaRPr lang="zh-CN" altLang="en-US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28625" y="779463"/>
            <a:ext cx="1747838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填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一填</a:t>
            </a:r>
            <a:r>
              <a:rPr 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53" grpId="0" autoUpdateAnimBg="0"/>
      <p:bldP spid="102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57213" y="2100263"/>
            <a:ext cx="8229600" cy="2757487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黑体" panose="02010609060101010101" pitchFamily="2" charset="-122"/>
              </a:rPr>
              <a:t>    </a:t>
            </a:r>
            <a:r>
              <a:rPr lang="zh-CN" sz="2600" dirty="0" smtClean="0">
                <a:latin typeface="黑体" panose="02010609060101010101" pitchFamily="2" charset="-122"/>
              </a:rPr>
              <a:t>解</a:t>
            </a:r>
            <a:r>
              <a:rPr lang="zh-CN" altLang="en-US" sz="2600" dirty="0" smtClean="0">
                <a:latin typeface="黑体" panose="02010609060101010101" pitchFamily="2" charset="-122"/>
              </a:rPr>
              <a:t>二元一次方程组</a:t>
            </a:r>
            <a:r>
              <a:rPr lang="zh-CN" sz="2600" dirty="0" smtClean="0">
                <a:latin typeface="黑体" panose="02010609060101010101" pitchFamily="2" charset="-122"/>
              </a:rPr>
              <a:t>时</a:t>
            </a:r>
            <a:r>
              <a:rPr lang="zh-CN" altLang="en-US" sz="2600" dirty="0" smtClean="0">
                <a:latin typeface="黑体" panose="02010609060101010101" pitchFamily="2" charset="-122"/>
              </a:rPr>
              <a:t>，</a:t>
            </a:r>
            <a:r>
              <a:rPr lang="zh-CN" sz="2600" dirty="0" smtClean="0">
                <a:latin typeface="黑体" panose="02010609060101010101" pitchFamily="2" charset="-122"/>
              </a:rPr>
              <a:t>在方程组的两个方程中</a:t>
            </a:r>
            <a:r>
              <a:rPr lang="zh-CN" altLang="en-US" sz="2600" dirty="0" smtClean="0">
                <a:latin typeface="黑体" panose="02010609060101010101" pitchFamily="2" charset="-122"/>
              </a:rPr>
              <a:t>：</a:t>
            </a:r>
            <a:endParaRPr lang="en-US" altLang="zh-CN" sz="2600" dirty="0" smtClean="0">
              <a:latin typeface="黑体" panose="0201060906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黑体" panose="02010609060101010101" pitchFamily="2" charset="-122"/>
              </a:rPr>
              <a:t>    </a:t>
            </a:r>
            <a:r>
              <a:rPr lang="zh-CN" sz="2600" dirty="0" smtClean="0">
                <a:latin typeface="黑体" panose="02010609060101010101" pitchFamily="2" charset="-122"/>
              </a:rPr>
              <a:t>某个未知数的系数互为相反数，则可以直接</a:t>
            </a: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把这两个方程中的两边分别相加</a:t>
            </a:r>
            <a:r>
              <a:rPr lang="zh-CN" sz="2600" dirty="0" smtClean="0">
                <a:latin typeface="黑体" panose="02010609060101010101" pitchFamily="2" charset="-122"/>
              </a:rPr>
              <a:t>消去这个未知数</a:t>
            </a:r>
            <a:r>
              <a:rPr lang="zh-CN" altLang="en-US" sz="2600" dirty="0" smtClean="0">
                <a:latin typeface="黑体" panose="02010609060101010101" pitchFamily="2" charset="-122"/>
              </a:rPr>
              <a:t>；</a:t>
            </a:r>
            <a:endParaRPr lang="en-US" altLang="zh-CN" sz="2600" dirty="0" smtClean="0">
              <a:latin typeface="黑体" panose="0201060906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黑体" panose="02010609060101010101" pitchFamily="2" charset="-122"/>
              </a:rPr>
              <a:t>    </a:t>
            </a:r>
            <a:r>
              <a:rPr lang="zh-CN" sz="2600" dirty="0" smtClean="0">
                <a:latin typeface="黑体" panose="02010609060101010101" pitchFamily="2" charset="-122"/>
              </a:rPr>
              <a:t>如果某个未知数系数相等，则可以直接</a:t>
            </a: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把这两个方程中的两边分别相减, </a:t>
            </a:r>
            <a:r>
              <a:rPr lang="zh-CN" sz="2600" dirty="0" smtClean="0">
                <a:latin typeface="黑体" panose="02010609060101010101" pitchFamily="2" charset="-122"/>
              </a:rPr>
              <a:t>消去这个未知数</a:t>
            </a:r>
            <a:r>
              <a:rPr lang="en-US" altLang="zh-CN" sz="2600" dirty="0" smtClean="0">
                <a:latin typeface="黑体" panose="02010609060101010101" pitchFamily="2" charset="-122"/>
              </a:rPr>
              <a:t>.</a:t>
            </a:r>
            <a:endParaRPr lang="zh-CN" altLang="zh-CN" sz="2600" dirty="0" smtClean="0">
              <a:latin typeface="黑体" panose="02010609060101010101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5775" y="1000125"/>
            <a:ext cx="1747838" cy="79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归纳</a:t>
            </a:r>
            <a:r>
              <a:rPr 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全屏显示(4:3)</PresentationFormat>
  <Paragraphs>159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Adobe 楷体 Std R</vt:lpstr>
      <vt:lpstr>黑体</vt:lpstr>
      <vt:lpstr>华文楷体</vt:lpstr>
      <vt:lpstr>华文新魏</vt:lpstr>
      <vt:lpstr>宋体</vt:lpstr>
      <vt:lpstr>微软雅黑</vt:lpstr>
      <vt:lpstr>Arial</vt:lpstr>
      <vt:lpstr>Arial Black</vt:lpstr>
      <vt:lpstr>Arial Narrow</vt:lpstr>
      <vt:lpstr>Calibri</vt:lpstr>
      <vt:lpstr>Times New Roman</vt:lpstr>
      <vt:lpstr>WWW.2PPT.COM
</vt:lpstr>
      <vt:lpstr>6.2  二元一次方程组的解法 第3课时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加减消元法解二元一次方程的步骤?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2014-01-14T09:09:00Z</dcterms:created>
  <dcterms:modified xsi:type="dcterms:W3CDTF">2023-01-16T17:00:57Z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FBAFD5A52BB04301AE87188F499D0F15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