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490" r:id="rId2"/>
    <p:sldId id="491" r:id="rId3"/>
    <p:sldId id="460" r:id="rId4"/>
    <p:sldId id="478" r:id="rId5"/>
    <p:sldId id="481" r:id="rId6"/>
    <p:sldId id="479" r:id="rId7"/>
    <p:sldId id="480" r:id="rId8"/>
    <p:sldId id="482" r:id="rId9"/>
    <p:sldId id="483" r:id="rId10"/>
    <p:sldId id="484" r:id="rId11"/>
    <p:sldId id="486" r:id="rId12"/>
    <p:sldId id="488" r:id="rId13"/>
    <p:sldId id="485" r:id="rId14"/>
    <p:sldId id="463" r:id="rId15"/>
    <p:sldId id="476" r:id="rId16"/>
    <p:sldId id="489" r:id="rId17"/>
    <p:sldId id="493" r:id="rId18"/>
    <p:sldId id="494" r:id="rId19"/>
    <p:sldId id="495" r:id="rId20"/>
    <p:sldId id="498" r:id="rId21"/>
    <p:sldId id="499" r:id="rId22"/>
    <p:sldId id="497" r:id="rId23"/>
    <p:sldId id="501" r:id="rId24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umimoji="1" sz="2400" b="1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umimoji="1" sz="2400" b="1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umimoji="1" sz="2400" b="1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umimoji="1" sz="2400" b="1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FFCC"/>
    <a:srgbClr val="0066CC"/>
    <a:srgbClr val="CCFFFF"/>
    <a:srgbClr val="FFCCCC"/>
    <a:srgbClr val="FF0066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55" autoAdjust="0"/>
    <p:restoredTop sz="90711" autoAdjust="0"/>
  </p:normalViewPr>
  <p:slideViewPr>
    <p:cSldViewPr snapToGrid="0">
      <p:cViewPr varScale="1">
        <p:scale>
          <a:sx n="116" d="100"/>
          <a:sy n="116" d="100"/>
        </p:scale>
        <p:origin x="-88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-1902" y="-102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44.emf"/><Relationship Id="rId3" Type="http://schemas.openxmlformats.org/officeDocument/2006/relationships/image" Target="../media/image39.emf"/><Relationship Id="rId7" Type="http://schemas.openxmlformats.org/officeDocument/2006/relationships/image" Target="../media/image43.emf"/><Relationship Id="rId2" Type="http://schemas.openxmlformats.org/officeDocument/2006/relationships/image" Target="../media/image38.emf"/><Relationship Id="rId1" Type="http://schemas.openxmlformats.org/officeDocument/2006/relationships/image" Target="../media/image37.emf"/><Relationship Id="rId6" Type="http://schemas.openxmlformats.org/officeDocument/2006/relationships/image" Target="../media/image42.emf"/><Relationship Id="rId5" Type="http://schemas.openxmlformats.org/officeDocument/2006/relationships/image" Target="../media/image41.emf"/><Relationship Id="rId4" Type="http://schemas.openxmlformats.org/officeDocument/2006/relationships/image" Target="../media/image40.emf"/><Relationship Id="rId9" Type="http://schemas.openxmlformats.org/officeDocument/2006/relationships/image" Target="../media/image45.e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emf"/><Relationship Id="rId2" Type="http://schemas.openxmlformats.org/officeDocument/2006/relationships/image" Target="../media/image54.emf"/><Relationship Id="rId1" Type="http://schemas.openxmlformats.org/officeDocument/2006/relationships/image" Target="../media/image53.emf"/><Relationship Id="rId4" Type="http://schemas.openxmlformats.org/officeDocument/2006/relationships/image" Target="../media/image56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image" Target="../media/image8.emf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image" Target="../media/image16.emf"/><Relationship Id="rId4" Type="http://schemas.openxmlformats.org/officeDocument/2006/relationships/image" Target="../media/image19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image" Target="../media/image21.emf"/><Relationship Id="rId4" Type="http://schemas.openxmlformats.org/officeDocument/2006/relationships/image" Target="../media/image24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image" Target="../media/image32.emf"/><Relationship Id="rId1" Type="http://schemas.openxmlformats.org/officeDocument/2006/relationships/image" Target="../media/image31.emf"/><Relationship Id="rId6" Type="http://schemas.openxmlformats.org/officeDocument/2006/relationships/image" Target="../media/image36.emf"/><Relationship Id="rId5" Type="http://schemas.openxmlformats.org/officeDocument/2006/relationships/image" Target="../media/image35.emf"/><Relationship Id="rId4" Type="http://schemas.openxmlformats.org/officeDocument/2006/relationships/image" Target="../media/image3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lnSpc>
                <a:spcPct val="100000"/>
              </a:lnSpc>
              <a:defRPr sz="1200" b="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lnSpc>
                <a:spcPct val="100000"/>
              </a:lnSpc>
              <a:defRPr sz="1200" b="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9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lnSpc>
                <a:spcPct val="100000"/>
              </a:lnSpc>
              <a:defRPr sz="1200" b="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9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 b="0">
                <a:latin typeface="Times New Roman" panose="02020603050405020304" pitchFamily="18" charset="0"/>
              </a:defRPr>
            </a:lvl1pPr>
          </a:lstStyle>
          <a:p>
            <a:fld id="{5EDFB80B-2C2D-476B-A00A-E714D41EEB67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lnSpc>
                <a:spcPct val="100000"/>
              </a:lnSpc>
              <a:defRPr sz="1200" b="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lnSpc>
                <a:spcPct val="100000"/>
              </a:lnSpc>
              <a:defRPr sz="1200" b="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8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138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lnSpc>
                <a:spcPct val="100000"/>
              </a:lnSpc>
              <a:defRPr sz="1200" b="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8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 b="0">
                <a:latin typeface="Times New Roman" panose="02020603050405020304" pitchFamily="18" charset="0"/>
              </a:defRPr>
            </a:lvl1pPr>
          </a:lstStyle>
          <a:p>
            <a:fld id="{F34CD74D-B29F-4058-8044-25EB13E147D1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123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5124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195A8C0F-4499-4987-A801-D2AB17CAD337}" type="slidenum">
              <a:rPr lang="en-US" altLang="zh-CN"/>
              <a:t>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3555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23556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8AC3B21B-CC20-4C46-8538-852F15A1DE7A}" type="slidenum">
              <a:rPr lang="en-US" altLang="zh-CN"/>
              <a:t>10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5603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25604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BD5E7705-8A8F-41E2-A68A-B7DDD576D52E}" type="slidenum">
              <a:rPr lang="en-US" altLang="zh-CN"/>
              <a:t>11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7651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27652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99959219-8311-4270-B65A-A0ED0BBFE940}" type="slidenum">
              <a:rPr lang="en-US" altLang="zh-CN"/>
              <a:t>12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9699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29700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57DB20D6-660B-4C5E-94A1-A60083D76471}" type="slidenum">
              <a:rPr lang="en-US" altLang="zh-CN"/>
              <a:t>13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1747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31748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7DAFE109-1350-4F41-BEF6-F7E7B81CE8ED}" type="slidenum">
              <a:rPr lang="en-US" altLang="zh-CN"/>
              <a:t>14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3795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33796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DA2EFF72-6C76-4DDF-BE77-8E949E640EE4}" type="slidenum">
              <a:rPr lang="en-US" altLang="zh-CN"/>
              <a:t>15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5843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35844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5ED87028-DE87-4BF8-BB9D-10A0E7B7E790}" type="slidenum">
              <a:rPr lang="en-US" altLang="zh-CN"/>
              <a:t>16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7891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37892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A977AED5-18A7-486D-93E8-D7DBA6995EBD}" type="slidenum">
              <a:rPr lang="en-US" altLang="zh-CN"/>
              <a:t>17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9939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39940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051354BD-F8F7-4C20-B3F9-B0006966D644}" type="slidenum">
              <a:rPr lang="en-US" altLang="zh-CN"/>
              <a:t>18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1987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41988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184DCB96-CFB9-4E7B-8A6B-EDD93319F39C}" type="slidenum">
              <a:rPr lang="en-US" altLang="zh-CN"/>
              <a:t>19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7171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7172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605CABA7-11A3-4EF0-99DC-990B64A73688}" type="slidenum">
              <a:rPr lang="en-US" altLang="zh-CN"/>
              <a:t>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4035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44036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BDAF83C3-20BC-454E-95D8-2438C1EF3BD8}" type="slidenum">
              <a:rPr lang="en-US" altLang="zh-CN"/>
              <a:t>20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6083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46084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C75D7D13-B01D-4056-ABDD-A64D116016A9}" type="slidenum">
              <a:rPr lang="en-US" altLang="zh-CN"/>
              <a:t>21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8131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48132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C311C40B-1D15-449D-BDC3-1247A18AC66C}" type="slidenum">
              <a:rPr lang="en-US" altLang="zh-CN"/>
              <a:t>22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0179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50180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7588FB80-F40E-4913-8219-D3AC5449B5AC}" type="slidenum">
              <a:rPr lang="en-US" altLang="zh-CN"/>
              <a:t>23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9219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9220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0F084B72-AAAA-4C3B-BF8F-E607F342A297}" type="slidenum">
              <a:rPr lang="en-US" altLang="zh-CN"/>
              <a:t>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1267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11268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AC2D5587-89C1-4CE5-B1F0-E64168449341}" type="slidenum">
              <a:rPr lang="en-US" altLang="zh-CN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3315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13316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25A74B1B-642E-4BAA-9DBE-FAC07FA5033D}" type="slidenum">
              <a:rPr lang="en-US" altLang="zh-CN"/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5363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15364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A2B8E605-2A93-4076-8CA9-B2B2C0359B07}" type="slidenum">
              <a:rPr lang="en-US" altLang="zh-CN"/>
              <a:t>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7411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17412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D62728F1-0149-4500-A307-5A39F7E07D7D}" type="slidenum">
              <a:rPr lang="en-US" altLang="zh-CN"/>
              <a:t>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9459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19460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C6DF080B-CEAE-4990-8657-E2767AF7F843}" type="slidenum">
              <a:rPr lang="en-US" altLang="zh-CN"/>
              <a:t>8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1507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21508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D7518775-4B65-4079-AE9F-420A88F4BC7E}" type="slidenum">
              <a:rPr lang="en-US" altLang="zh-CN"/>
              <a:t>9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5.emf"/><Relationship Id="rId4" Type="http://schemas.openxmlformats.org/officeDocument/2006/relationships/oleObject" Target="../embeddings/oleObject17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8.wmf"/><Relationship Id="rId4" Type="http://schemas.openxmlformats.org/officeDocument/2006/relationships/image" Target="../media/image30.png"/><Relationship Id="rId9" Type="http://schemas.openxmlformats.org/officeDocument/2006/relationships/oleObject" Target="../embeddings/oleObject20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image" Target="../media/image35.emf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32.emf"/><Relationship Id="rId12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34.emf"/><Relationship Id="rId5" Type="http://schemas.openxmlformats.org/officeDocument/2006/relationships/image" Target="../media/image31.emf"/><Relationship Id="rId15" Type="http://schemas.openxmlformats.org/officeDocument/2006/relationships/image" Target="../media/image36.emf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22.bin"/><Relationship Id="rId9" Type="http://schemas.openxmlformats.org/officeDocument/2006/relationships/image" Target="../media/image33.emf"/><Relationship Id="rId14" Type="http://schemas.openxmlformats.org/officeDocument/2006/relationships/oleObject" Target="../embeddings/oleObject27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13" Type="http://schemas.openxmlformats.org/officeDocument/2006/relationships/image" Target="../media/image41.emf"/><Relationship Id="rId18" Type="http://schemas.openxmlformats.org/officeDocument/2006/relationships/oleObject" Target="../embeddings/oleObject35.bin"/><Relationship Id="rId3" Type="http://schemas.openxmlformats.org/officeDocument/2006/relationships/notesSlide" Target="../notesSlides/notesSlide16.xml"/><Relationship Id="rId21" Type="http://schemas.openxmlformats.org/officeDocument/2006/relationships/image" Target="../media/image45.emf"/><Relationship Id="rId7" Type="http://schemas.openxmlformats.org/officeDocument/2006/relationships/image" Target="../media/image38.emf"/><Relationship Id="rId12" Type="http://schemas.openxmlformats.org/officeDocument/2006/relationships/oleObject" Target="../embeddings/oleObject32.bin"/><Relationship Id="rId17" Type="http://schemas.openxmlformats.org/officeDocument/2006/relationships/image" Target="../media/image43.e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4.bin"/><Relationship Id="rId20" Type="http://schemas.openxmlformats.org/officeDocument/2006/relationships/oleObject" Target="../embeddings/oleObject36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9.bin"/><Relationship Id="rId11" Type="http://schemas.openxmlformats.org/officeDocument/2006/relationships/image" Target="../media/image40.emf"/><Relationship Id="rId5" Type="http://schemas.openxmlformats.org/officeDocument/2006/relationships/image" Target="../media/image37.emf"/><Relationship Id="rId15" Type="http://schemas.openxmlformats.org/officeDocument/2006/relationships/image" Target="../media/image42.emf"/><Relationship Id="rId10" Type="http://schemas.openxmlformats.org/officeDocument/2006/relationships/oleObject" Target="../embeddings/oleObject31.bin"/><Relationship Id="rId19" Type="http://schemas.openxmlformats.org/officeDocument/2006/relationships/image" Target="../media/image44.emf"/><Relationship Id="rId4" Type="http://schemas.openxmlformats.org/officeDocument/2006/relationships/oleObject" Target="../embeddings/oleObject28.bin"/><Relationship Id="rId9" Type="http://schemas.openxmlformats.org/officeDocument/2006/relationships/image" Target="../media/image39.emf"/><Relationship Id="rId14" Type="http://schemas.openxmlformats.org/officeDocument/2006/relationships/oleObject" Target="../embeddings/oleObject33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7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7" Type="http://schemas.openxmlformats.org/officeDocument/2006/relationships/image" Target="../media/image52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1.emf"/><Relationship Id="rId5" Type="http://schemas.openxmlformats.org/officeDocument/2006/relationships/image" Target="../media/image50.emf"/><Relationship Id="rId4" Type="http://schemas.openxmlformats.org/officeDocument/2006/relationships/image" Target="../media/image49.e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54.emf"/><Relationship Id="rId12" Type="http://schemas.openxmlformats.org/officeDocument/2006/relationships/image" Target="../media/image57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8.bin"/><Relationship Id="rId11" Type="http://schemas.openxmlformats.org/officeDocument/2006/relationships/image" Target="../media/image56.emf"/><Relationship Id="rId5" Type="http://schemas.openxmlformats.org/officeDocument/2006/relationships/image" Target="../media/image53.emf"/><Relationship Id="rId10" Type="http://schemas.openxmlformats.org/officeDocument/2006/relationships/oleObject" Target="../embeddings/oleObject40.bin"/><Relationship Id="rId4" Type="http://schemas.openxmlformats.org/officeDocument/2006/relationships/oleObject" Target="../embeddings/oleObject37.bin"/><Relationship Id="rId9" Type="http://schemas.openxmlformats.org/officeDocument/2006/relationships/image" Target="../media/image55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6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8.wmf"/><Relationship Id="rId5" Type="http://schemas.openxmlformats.org/officeDocument/2006/relationships/oleObject" Target="../embeddings/oleObject41.bin"/><Relationship Id="rId4" Type="http://schemas.openxmlformats.org/officeDocument/2006/relationships/image" Target="../media/image59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12.e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9.emf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11.emf"/><Relationship Id="rId5" Type="http://schemas.openxmlformats.org/officeDocument/2006/relationships/image" Target="../media/image8.e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10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3.emf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e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7.emf"/><Relationship Id="rId12" Type="http://schemas.openxmlformats.org/officeDocument/2006/relationships/image" Target="../media/image19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11" Type="http://schemas.openxmlformats.org/officeDocument/2006/relationships/oleObject" Target="../embeddings/oleObject12.bin"/><Relationship Id="rId5" Type="http://schemas.openxmlformats.org/officeDocument/2006/relationships/image" Target="../media/image16.emf"/><Relationship Id="rId10" Type="http://schemas.openxmlformats.org/officeDocument/2006/relationships/image" Target="../media/image20.png"/><Relationship Id="rId4" Type="http://schemas.openxmlformats.org/officeDocument/2006/relationships/oleObject" Target="../embeddings/oleObject9.bin"/><Relationship Id="rId9" Type="http://schemas.openxmlformats.org/officeDocument/2006/relationships/image" Target="../media/image18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22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24.emf"/><Relationship Id="rId5" Type="http://schemas.openxmlformats.org/officeDocument/2006/relationships/image" Target="../media/image21.emf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3.bin"/><Relationship Id="rId9" Type="http://schemas.openxmlformats.org/officeDocument/2006/relationships/image" Target="../media/image2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0" y="1288020"/>
            <a:ext cx="9144000" cy="2159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200000"/>
              </a:lnSpc>
            </a:pPr>
            <a:r>
              <a:rPr kumimoji="0" lang="en-US" altLang="zh-CN" sz="40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5.4 </a:t>
            </a:r>
            <a:r>
              <a:rPr kumimoji="0" lang="zh-CN" altLang="en-US" sz="40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二次函数的图象和性质</a:t>
            </a:r>
          </a:p>
          <a:p>
            <a:pPr algn="ctr" eaLnBrk="1" hangingPunct="1">
              <a:lnSpc>
                <a:spcPct val="200000"/>
              </a:lnSpc>
            </a:pPr>
            <a:r>
              <a:rPr kumimoji="0" lang="zh-CN" altLang="en-US" sz="3200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kumimoji="0" lang="en-US" altLang="zh-CN" sz="3200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kumimoji="0" lang="zh-CN" altLang="en-US" sz="3200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课时</a:t>
            </a:r>
          </a:p>
        </p:txBody>
      </p:sp>
      <p:sp>
        <p:nvSpPr>
          <p:cNvPr id="3" name="矩形 2"/>
          <p:cNvSpPr/>
          <p:nvPr/>
        </p:nvSpPr>
        <p:spPr>
          <a:xfrm>
            <a:off x="0" y="5801712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682625" y="1371600"/>
            <a:ext cx="7419975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Clr>
                <a:schemeClr val="tx2"/>
              </a:buClr>
            </a:pPr>
            <a:r>
              <a:rPr kumimoji="0" lang="zh-CN" altLang="en-US">
                <a:solidFill>
                  <a:srgbClr val="800080"/>
                </a:solidFill>
                <a:latin typeface="楷体_GB2312" pitchFamily="1" charset="-122"/>
                <a:ea typeface="楷体_GB2312" pitchFamily="1" charset="-122"/>
                <a:cs typeface="Times New Roman" panose="02020603050405020304" pitchFamily="18" charset="0"/>
              </a:rPr>
              <a:t>一般地</a:t>
            </a:r>
            <a:r>
              <a:rPr kumimoji="0" lang="en-US" altLang="zh-CN">
                <a:solidFill>
                  <a:srgbClr val="800080"/>
                </a:solidFill>
                <a:latin typeface="楷体_GB2312" pitchFamily="1" charset="-122"/>
                <a:ea typeface="楷体_GB2312" pitchFamily="1" charset="-122"/>
                <a:cs typeface="Times New Roman" panose="02020603050405020304" pitchFamily="18" charset="0"/>
              </a:rPr>
              <a:t>,</a:t>
            </a:r>
            <a:r>
              <a:rPr kumimoji="0" lang="zh-CN" altLang="en-US">
                <a:solidFill>
                  <a:srgbClr val="800080"/>
                </a:solidFill>
                <a:latin typeface="楷体_GB2312" pitchFamily="1" charset="-122"/>
                <a:ea typeface="楷体_GB2312" pitchFamily="1" charset="-122"/>
                <a:cs typeface="Times New Roman" panose="02020603050405020304" pitchFamily="18" charset="0"/>
              </a:rPr>
              <a:t>对于二次函数</a:t>
            </a:r>
            <a:r>
              <a:rPr kumimoji="0" lang="en-US" altLang="zh-CN" i="1">
                <a:solidFill>
                  <a:srgbClr val="800080"/>
                </a:solidFill>
                <a:latin typeface="Times New Roman" panose="02020603050405020304" pitchFamily="18" charset="0"/>
                <a:ea typeface="EU-BX" pitchFamily="65" charset="-122"/>
                <a:cs typeface="Times New Roman" panose="02020603050405020304" pitchFamily="18" charset="0"/>
              </a:rPr>
              <a:t>y</a:t>
            </a:r>
            <a:r>
              <a:rPr kumimoji="0" lang="en-US" altLang="zh-CN" i="1">
                <a:solidFill>
                  <a:srgbClr val="800080"/>
                </a:solidFill>
                <a:latin typeface="Times New Roman" panose="02020603050405020304" pitchFamily="18" charset="0"/>
                <a:ea typeface="楷体_GB2312" pitchFamily="1" charset="-122"/>
                <a:cs typeface="Times New Roman" panose="02020603050405020304" pitchFamily="18" charset="0"/>
              </a:rPr>
              <a:t>=</a:t>
            </a:r>
            <a:r>
              <a:rPr kumimoji="0" lang="en-US" altLang="zh-CN" i="1">
                <a:solidFill>
                  <a:srgbClr val="800080"/>
                </a:solidFill>
                <a:latin typeface="Times New Roman" panose="02020603050405020304" pitchFamily="18" charset="0"/>
                <a:ea typeface="EU-BX" pitchFamily="65" charset="-122"/>
                <a:cs typeface="Times New Roman" panose="02020603050405020304" pitchFamily="18" charset="0"/>
              </a:rPr>
              <a:t>ax</a:t>
            </a:r>
            <a:r>
              <a:rPr kumimoji="0" lang="en-US" altLang="zh-CN" i="1">
                <a:solidFill>
                  <a:srgbClr val="800080"/>
                </a:solidFill>
                <a:latin typeface="Times New Roman" panose="02020603050405020304" pitchFamily="18" charset="0"/>
                <a:ea typeface="楷体_GB2312" pitchFamily="1" charset="-122"/>
                <a:cs typeface="Times New Roman" panose="02020603050405020304" pitchFamily="18" charset="0"/>
              </a:rPr>
              <a:t>²+</a:t>
            </a:r>
            <a:r>
              <a:rPr kumimoji="0" lang="en-US" altLang="zh-CN" i="1">
                <a:solidFill>
                  <a:srgbClr val="800080"/>
                </a:solidFill>
                <a:latin typeface="Times New Roman" panose="02020603050405020304" pitchFamily="18" charset="0"/>
                <a:ea typeface="EU-BX" pitchFamily="65" charset="-122"/>
                <a:cs typeface="Times New Roman" panose="02020603050405020304" pitchFamily="18" charset="0"/>
              </a:rPr>
              <a:t>bx</a:t>
            </a:r>
            <a:r>
              <a:rPr kumimoji="0" lang="en-US" altLang="zh-CN" i="1">
                <a:solidFill>
                  <a:srgbClr val="800080"/>
                </a:solidFill>
                <a:latin typeface="Times New Roman" panose="02020603050405020304" pitchFamily="18" charset="0"/>
                <a:ea typeface="楷体_GB2312" pitchFamily="1" charset="-122"/>
                <a:cs typeface="Times New Roman" panose="02020603050405020304" pitchFamily="18" charset="0"/>
              </a:rPr>
              <a:t>+</a:t>
            </a:r>
            <a:r>
              <a:rPr kumimoji="0" lang="en-US" altLang="zh-CN" i="1">
                <a:solidFill>
                  <a:srgbClr val="800080"/>
                </a:solidFill>
                <a:latin typeface="Times New Roman" panose="02020603050405020304" pitchFamily="18" charset="0"/>
                <a:ea typeface="EU-BX" pitchFamily="65" charset="-122"/>
                <a:cs typeface="Times New Roman" panose="02020603050405020304" pitchFamily="18" charset="0"/>
              </a:rPr>
              <a:t>c</a:t>
            </a:r>
            <a:r>
              <a:rPr kumimoji="0" lang="en-US" altLang="zh-CN">
                <a:solidFill>
                  <a:srgbClr val="800080"/>
                </a:solidFill>
                <a:latin typeface="楷体_GB2312" pitchFamily="1" charset="-122"/>
                <a:ea typeface="楷体_GB2312" pitchFamily="1" charset="-122"/>
                <a:cs typeface="Times New Roman" panose="02020603050405020304" pitchFamily="18" charset="0"/>
              </a:rPr>
              <a:t>,</a:t>
            </a:r>
            <a:r>
              <a:rPr kumimoji="0" lang="zh-CN" altLang="en-US">
                <a:solidFill>
                  <a:srgbClr val="800080"/>
                </a:solidFill>
                <a:latin typeface="楷体_GB2312" pitchFamily="1" charset="-122"/>
                <a:ea typeface="楷体_GB2312" pitchFamily="1" charset="-122"/>
                <a:cs typeface="Times New Roman" panose="02020603050405020304" pitchFamily="18" charset="0"/>
              </a:rPr>
              <a:t>我们可以利用配方法推导出它的对称轴和顶点坐标</a:t>
            </a:r>
            <a:r>
              <a:rPr kumimoji="0" lang="en-US" altLang="zh-CN">
                <a:solidFill>
                  <a:srgbClr val="800080"/>
                </a:solidFill>
                <a:latin typeface="楷体_GB2312" pitchFamily="1" charset="-122"/>
                <a:ea typeface="楷体_GB2312" pitchFamily="1" charset="-122"/>
                <a:cs typeface="Times New Roman" panose="02020603050405020304" pitchFamily="18" charset="0"/>
              </a:rPr>
              <a:t>. </a:t>
            </a:r>
            <a:endParaRPr lang="zh-CN" altLang="en-US">
              <a:solidFill>
                <a:srgbClr val="800080"/>
              </a:solidFill>
              <a:latin typeface="楷体_GB2312" pitchFamily="1" charset="-122"/>
              <a:ea typeface="楷体_GB2312" pitchFamily="1" charset="-122"/>
              <a:cs typeface="Times New Roman" panose="02020603050405020304" pitchFamily="18" charset="0"/>
            </a:endParaRPr>
          </a:p>
        </p:txBody>
      </p:sp>
      <p:sp>
        <p:nvSpPr>
          <p:cNvPr id="443401" name="Text Box 9"/>
          <p:cNvSpPr txBox="1">
            <a:spLocks noChangeArrowheads="1"/>
          </p:cNvSpPr>
          <p:nvPr/>
        </p:nvSpPr>
        <p:spPr bwMode="auto">
          <a:xfrm>
            <a:off x="5661025" y="2954338"/>
            <a:ext cx="24272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zh-CN" altLang="en-US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提取二次项系数</a:t>
            </a:r>
          </a:p>
        </p:txBody>
      </p:sp>
      <p:sp>
        <p:nvSpPr>
          <p:cNvPr id="443403" name="Text Box 11"/>
          <p:cNvSpPr txBox="1">
            <a:spLocks noChangeArrowheads="1"/>
          </p:cNvSpPr>
          <p:nvPr/>
        </p:nvSpPr>
        <p:spPr bwMode="auto">
          <a:xfrm>
            <a:off x="5026025" y="3587750"/>
            <a:ext cx="3484563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dirty="0">
                <a:solidFill>
                  <a:srgbClr val="CC00FF"/>
                </a:solidFill>
                <a:latin typeface="楷体_GB2312" pitchFamily="1" charset="-122"/>
                <a:ea typeface="楷体_GB2312" pitchFamily="1" charset="-122"/>
              </a:rPr>
              <a:t>配方</a:t>
            </a:r>
            <a:r>
              <a:rPr lang="en-US" altLang="zh-CN" dirty="0">
                <a:solidFill>
                  <a:srgbClr val="CC00FF"/>
                </a:solidFill>
                <a:latin typeface="楷体_GB2312" pitchFamily="1" charset="-122"/>
                <a:ea typeface="楷体_GB2312" pitchFamily="1" charset="-122"/>
              </a:rPr>
              <a:t>:</a:t>
            </a:r>
            <a:r>
              <a:rPr lang="zh-CN" altLang="en-US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加上再减去一次项系数绝对值一半的平方</a:t>
            </a:r>
          </a:p>
        </p:txBody>
      </p:sp>
      <p:sp>
        <p:nvSpPr>
          <p:cNvPr id="443405" name="Text Box 13"/>
          <p:cNvSpPr txBox="1">
            <a:spLocks noChangeArrowheads="1"/>
          </p:cNvSpPr>
          <p:nvPr/>
        </p:nvSpPr>
        <p:spPr bwMode="auto">
          <a:xfrm>
            <a:off x="4516438" y="4645025"/>
            <a:ext cx="3535362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>
                <a:solidFill>
                  <a:srgbClr val="CC00FF"/>
                </a:solidFill>
                <a:latin typeface="楷体_GB2312" pitchFamily="1" charset="-122"/>
                <a:ea typeface="楷体_GB2312" pitchFamily="1" charset="-122"/>
              </a:rPr>
              <a:t>整理</a:t>
            </a:r>
            <a:r>
              <a:rPr lang="en-US" altLang="zh-CN">
                <a:solidFill>
                  <a:srgbClr val="CC00FF"/>
                </a:solidFill>
                <a:latin typeface="楷体_GB2312" pitchFamily="1" charset="-122"/>
                <a:ea typeface="楷体_GB2312" pitchFamily="1" charset="-122"/>
              </a:rPr>
              <a:t>:</a:t>
            </a:r>
            <a:r>
              <a:rPr lang="zh-CN" altLang="en-US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前三项化为平方形式</a:t>
            </a:r>
            <a:r>
              <a:rPr lang="en-US" altLang="zh-CN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,</a:t>
            </a:r>
            <a:r>
              <a:rPr lang="zh-CN" altLang="en-US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后两项合并同类项</a:t>
            </a:r>
          </a:p>
        </p:txBody>
      </p:sp>
      <p:sp>
        <p:nvSpPr>
          <p:cNvPr id="443407" name="Text Box 15"/>
          <p:cNvSpPr txBox="1">
            <a:spLocks noChangeArrowheads="1"/>
          </p:cNvSpPr>
          <p:nvPr/>
        </p:nvSpPr>
        <p:spPr bwMode="auto">
          <a:xfrm>
            <a:off x="4589463" y="5646738"/>
            <a:ext cx="30845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zh-CN" altLang="en-US">
                <a:solidFill>
                  <a:srgbClr val="CC00FF"/>
                </a:solidFill>
                <a:latin typeface="楷体_GB2312" pitchFamily="1" charset="-122"/>
                <a:ea typeface="楷体_GB2312" pitchFamily="1" charset="-122"/>
              </a:rPr>
              <a:t>化简</a:t>
            </a:r>
            <a:endParaRPr lang="zh-CN" altLang="en-US">
              <a:solidFill>
                <a:srgbClr val="FF0000"/>
              </a:solidFill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22535" name="Text Box 15"/>
          <p:cNvSpPr txBox="1">
            <a:spLocks noChangeArrowheads="1"/>
          </p:cNvSpPr>
          <p:nvPr/>
        </p:nvSpPr>
        <p:spPr bwMode="auto">
          <a:xfrm>
            <a:off x="765175" y="863600"/>
            <a:ext cx="7685088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kumimoji="0" lang="zh-CN" altLang="en-US">
                <a:solidFill>
                  <a:schemeClr val="tx2"/>
                </a:solidFill>
              </a:rPr>
              <a:t>你能把函数</a:t>
            </a:r>
            <a:r>
              <a:rPr kumimoji="0" lang="en-US" altLang="zh-CN">
                <a:latin typeface="EU-BX" pitchFamily="65" charset="-122"/>
                <a:ea typeface="EU-BX" pitchFamily="65" charset="-122"/>
              </a:rPr>
              <a:t>y</a:t>
            </a:r>
            <a:r>
              <a:rPr kumimoji="0" lang="en-US" altLang="zh-CN">
                <a:solidFill>
                  <a:schemeClr val="tx2"/>
                </a:solidFill>
                <a:latin typeface="Times New Roman" panose="02020603050405020304" pitchFamily="18" charset="0"/>
              </a:rPr>
              <a:t>=</a:t>
            </a:r>
            <a:r>
              <a:rPr kumimoji="0" lang="en-US" altLang="zh-CN">
                <a:latin typeface="EU-BX" pitchFamily="65" charset="-122"/>
                <a:ea typeface="EU-BX" pitchFamily="65" charset="-122"/>
              </a:rPr>
              <a:t>ax</a:t>
            </a:r>
            <a:r>
              <a:rPr kumimoji="0" lang="en-US" altLang="zh-CN">
                <a:solidFill>
                  <a:schemeClr val="tx2"/>
                </a:solidFill>
                <a:latin typeface="Times New Roman" panose="02020603050405020304" pitchFamily="18" charset="0"/>
                <a:cs typeface="Tahoma" panose="020B0604030504040204" pitchFamily="34" charset="0"/>
              </a:rPr>
              <a:t>²+</a:t>
            </a:r>
            <a:r>
              <a:rPr kumimoji="0" lang="en-US" altLang="zh-CN">
                <a:latin typeface="EU-BX" pitchFamily="65" charset="-122"/>
                <a:ea typeface="EU-BX" pitchFamily="65" charset="-122"/>
                <a:cs typeface="Tahoma" panose="020B0604030504040204" pitchFamily="34" charset="0"/>
              </a:rPr>
              <a:t>bx</a:t>
            </a:r>
            <a:r>
              <a:rPr kumimoji="0" lang="en-US" altLang="zh-CN">
                <a:solidFill>
                  <a:schemeClr val="tx2"/>
                </a:solidFill>
                <a:latin typeface="Times New Roman" panose="02020603050405020304" pitchFamily="18" charset="0"/>
                <a:cs typeface="Tahoma" panose="020B0604030504040204" pitchFamily="34" charset="0"/>
              </a:rPr>
              <a:t>+</a:t>
            </a:r>
            <a:r>
              <a:rPr kumimoji="0" lang="en-US" altLang="zh-CN">
                <a:latin typeface="EU-BX" pitchFamily="65" charset="-122"/>
                <a:ea typeface="EU-BX" pitchFamily="65" charset="-122"/>
              </a:rPr>
              <a:t>c</a:t>
            </a:r>
            <a:r>
              <a:rPr kumimoji="0" lang="zh-CN" altLang="en-US">
                <a:solidFill>
                  <a:schemeClr val="tx2"/>
                </a:solidFill>
              </a:rPr>
              <a:t>通过配方法化成顶点式吗？</a:t>
            </a:r>
            <a:endParaRPr lang="zh-CN" altLang="en-US">
              <a:solidFill>
                <a:schemeClr val="tx2"/>
              </a:solidFill>
            </a:endParaRPr>
          </a:p>
        </p:txBody>
      </p:sp>
      <p:grpSp>
        <p:nvGrpSpPr>
          <p:cNvPr id="2" name="Group 27"/>
          <p:cNvGrpSpPr/>
          <p:nvPr/>
        </p:nvGrpSpPr>
        <p:grpSpPr bwMode="auto">
          <a:xfrm>
            <a:off x="1112838" y="2732088"/>
            <a:ext cx="2265362" cy="1003300"/>
            <a:chOff x="3245" y="1002"/>
            <a:chExt cx="1427" cy="632"/>
          </a:xfrm>
        </p:grpSpPr>
        <p:sp>
          <p:nvSpPr>
            <p:cNvPr id="22574" name="Rectangle 21"/>
            <p:cNvSpPr>
              <a:spLocks noChangeArrowheads="1"/>
            </p:cNvSpPr>
            <p:nvPr/>
          </p:nvSpPr>
          <p:spPr bwMode="auto">
            <a:xfrm>
              <a:off x="4043" y="1002"/>
              <a:ext cx="103" cy="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lnSpc>
                  <a:spcPct val="150000"/>
                </a:lnSpc>
              </a:pPr>
              <a:r>
                <a:rPr lang="en-US" altLang="zh-CN" sz="2900" b="0">
                  <a:solidFill>
                    <a:schemeClr val="tx2"/>
                  </a:solidFill>
                  <a:latin typeface="EU-BX" pitchFamily="65" charset="-122"/>
                  <a:ea typeface="EU-BX" pitchFamily="65" charset="-122"/>
                </a:rPr>
                <a:t>b</a:t>
              </a:r>
              <a:endParaRPr lang="en-US" altLang="zh-CN">
                <a:solidFill>
                  <a:schemeClr val="tx2"/>
                </a:solidFill>
                <a:latin typeface="EU-BX" pitchFamily="65" charset="-122"/>
                <a:ea typeface="EU-BX" pitchFamily="65" charset="-122"/>
              </a:endParaRPr>
            </a:p>
          </p:txBody>
        </p:sp>
        <p:grpSp>
          <p:nvGrpSpPr>
            <p:cNvPr id="22575" name="Group 26"/>
            <p:cNvGrpSpPr/>
            <p:nvPr/>
          </p:nvGrpSpPr>
          <p:grpSpPr bwMode="auto">
            <a:xfrm>
              <a:off x="3245" y="1061"/>
              <a:ext cx="1427" cy="573"/>
              <a:chOff x="3245" y="1061"/>
              <a:chExt cx="1427" cy="573"/>
            </a:xfrm>
          </p:grpSpPr>
          <p:sp>
            <p:nvSpPr>
              <p:cNvPr id="22576" name="Rectangle 22"/>
              <p:cNvSpPr>
                <a:spLocks noChangeArrowheads="1"/>
              </p:cNvSpPr>
              <p:nvPr/>
            </p:nvSpPr>
            <p:spPr bwMode="auto">
              <a:xfrm>
                <a:off x="3247" y="1097"/>
                <a:ext cx="1425" cy="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>
                  <a:lnSpc>
                    <a:spcPct val="150000"/>
                  </a:lnSpc>
                </a:pPr>
                <a:r>
                  <a:rPr lang="en-US" altLang="zh-CN" sz="2900" b="0">
                    <a:solidFill>
                      <a:schemeClr val="tx2"/>
                    </a:solidFill>
                    <a:latin typeface="Times New Roman" panose="02020603050405020304" pitchFamily="18" charset="0"/>
                  </a:rPr>
                  <a:t>   </a:t>
                </a:r>
                <a:r>
                  <a:rPr lang="en-US" altLang="zh-CN" sz="2900" b="0">
                    <a:solidFill>
                      <a:schemeClr val="tx2"/>
                    </a:solidFill>
                    <a:latin typeface="EU-BX" pitchFamily="65" charset="-122"/>
                    <a:ea typeface="EU-BX" pitchFamily="65" charset="-122"/>
                  </a:rPr>
                  <a:t>a</a:t>
                </a:r>
                <a:r>
                  <a:rPr lang="en-US" altLang="zh-CN" sz="2900" b="0">
                    <a:solidFill>
                      <a:schemeClr val="tx2"/>
                    </a:solidFill>
                    <a:latin typeface="Times New Roman" panose="02020603050405020304" pitchFamily="18" charset="0"/>
                    <a:ea typeface="EU-BX" pitchFamily="65" charset="-122"/>
                  </a:rPr>
                  <a:t>(</a:t>
                </a:r>
                <a:r>
                  <a:rPr lang="en-US" altLang="zh-CN" sz="2900" b="0">
                    <a:solidFill>
                      <a:schemeClr val="tx2"/>
                    </a:solidFill>
                    <a:latin typeface="EU-BX" pitchFamily="65" charset="-122"/>
                    <a:ea typeface="EU-BX" pitchFamily="65" charset="-122"/>
                  </a:rPr>
                  <a:t>x    x) c</a:t>
                </a:r>
                <a:endParaRPr lang="en-US" altLang="zh-CN">
                  <a:solidFill>
                    <a:schemeClr val="tx2"/>
                  </a:solidFill>
                  <a:latin typeface="EU-BX" pitchFamily="65" charset="-122"/>
                  <a:ea typeface="EU-BX" pitchFamily="65" charset="-122"/>
                </a:endParaRPr>
              </a:p>
            </p:txBody>
          </p:sp>
          <p:sp>
            <p:nvSpPr>
              <p:cNvPr id="22577" name="Rectangle 24"/>
              <p:cNvSpPr>
                <a:spLocks noChangeArrowheads="1"/>
              </p:cNvSpPr>
              <p:nvPr/>
            </p:nvSpPr>
            <p:spPr bwMode="auto">
              <a:xfrm>
                <a:off x="3245" y="1061"/>
                <a:ext cx="1275" cy="4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>
                  <a:lnSpc>
                    <a:spcPct val="150000"/>
                  </a:lnSpc>
                </a:pPr>
                <a:r>
                  <a:rPr lang="en-US" altLang="zh-CN" sz="2900" b="0" dirty="0">
                    <a:solidFill>
                      <a:schemeClr val="tx2"/>
                    </a:solidFill>
                    <a:latin typeface="Symbol" panose="05050102010706020507" pitchFamily="18" charset="2"/>
                  </a:rPr>
                  <a:t>=    </a:t>
                </a:r>
                <a:r>
                  <a:rPr lang="en-US" altLang="zh-CN" sz="3200" b="0" i="1" dirty="0">
                    <a:solidFill>
                      <a:schemeClr val="tx2"/>
                    </a:solidFill>
                    <a:latin typeface="EU-BX" pitchFamily="65" charset="-122"/>
                    <a:ea typeface="EU-BX" pitchFamily="65" charset="-122"/>
                  </a:rPr>
                  <a:t> </a:t>
                </a:r>
                <a:r>
                  <a:rPr lang="en-US" altLang="zh-CN" sz="2900" b="0" dirty="0">
                    <a:solidFill>
                      <a:schemeClr val="tx2"/>
                    </a:solidFill>
                    <a:latin typeface="Symbol" panose="05050102010706020507" pitchFamily="18" charset="2"/>
                  </a:rPr>
                  <a:t>  +       +</a:t>
                </a:r>
                <a:endParaRPr lang="en-US" altLang="zh-CN" dirty="0">
                  <a:solidFill>
                    <a:schemeClr val="tx2"/>
                  </a:solidFill>
                </a:endParaRPr>
              </a:p>
            </p:txBody>
          </p:sp>
          <p:sp>
            <p:nvSpPr>
              <p:cNvPr id="22578" name="Line 19"/>
              <p:cNvSpPr>
                <a:spLocks noChangeShapeType="1"/>
              </p:cNvSpPr>
              <p:nvPr/>
            </p:nvSpPr>
            <p:spPr bwMode="auto">
              <a:xfrm>
                <a:off x="4006" y="1378"/>
                <a:ext cx="138" cy="0"/>
              </a:xfrm>
              <a:prstGeom prst="line">
                <a:avLst/>
              </a:prstGeom>
              <a:noFill/>
              <a:ln w="17463">
                <a:solidFill>
                  <a:schemeClr val="tx2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579" name="Rectangle 20"/>
              <p:cNvSpPr>
                <a:spLocks noChangeArrowheads="1"/>
              </p:cNvSpPr>
              <p:nvPr/>
            </p:nvSpPr>
            <p:spPr bwMode="auto">
              <a:xfrm>
                <a:off x="3719" y="1160"/>
                <a:ext cx="68" cy="2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>
                  <a:lnSpc>
                    <a:spcPct val="150000"/>
                  </a:lnSpc>
                </a:pPr>
                <a:r>
                  <a:rPr lang="en-US" altLang="zh-CN" sz="1700" b="0">
                    <a:solidFill>
                      <a:schemeClr val="tx2"/>
                    </a:solidFill>
                    <a:latin typeface="Times New Roman" panose="02020603050405020304" pitchFamily="18" charset="0"/>
                  </a:rPr>
                  <a:t>2</a:t>
                </a:r>
                <a:endParaRPr lang="en-US" altLang="zh-CN">
                  <a:solidFill>
                    <a:schemeClr val="tx2"/>
                  </a:solidFill>
                </a:endParaRPr>
              </a:p>
            </p:txBody>
          </p:sp>
          <p:sp>
            <p:nvSpPr>
              <p:cNvPr id="22580" name="Rectangle 23"/>
              <p:cNvSpPr>
                <a:spLocks noChangeArrowheads="1"/>
              </p:cNvSpPr>
              <p:nvPr/>
            </p:nvSpPr>
            <p:spPr bwMode="auto">
              <a:xfrm>
                <a:off x="4029" y="1217"/>
                <a:ext cx="116" cy="4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>
                  <a:lnSpc>
                    <a:spcPct val="150000"/>
                  </a:lnSpc>
                </a:pPr>
                <a:r>
                  <a:rPr lang="en-US" altLang="zh-CN" sz="2900" b="0">
                    <a:solidFill>
                      <a:schemeClr val="tx2"/>
                    </a:solidFill>
                    <a:latin typeface="EU-BX" pitchFamily="65" charset="-122"/>
                    <a:ea typeface="EU-BX" pitchFamily="65" charset="-122"/>
                  </a:rPr>
                  <a:t>a</a:t>
                </a:r>
                <a:endParaRPr lang="en-US" altLang="zh-CN">
                  <a:solidFill>
                    <a:schemeClr val="tx2"/>
                  </a:solidFill>
                  <a:latin typeface="EU-BX" pitchFamily="65" charset="-122"/>
                  <a:ea typeface="EU-BX" pitchFamily="65" charset="-122"/>
                </a:endParaRPr>
              </a:p>
            </p:txBody>
          </p:sp>
        </p:grpSp>
      </p:grpSp>
      <p:grpSp>
        <p:nvGrpSpPr>
          <p:cNvPr id="4" name="Group 29"/>
          <p:cNvGrpSpPr>
            <a:grpSpLocks noChangeAspect="1"/>
          </p:cNvGrpSpPr>
          <p:nvPr/>
        </p:nvGrpSpPr>
        <p:grpSpPr bwMode="auto">
          <a:xfrm>
            <a:off x="850900" y="2076450"/>
            <a:ext cx="2438400" cy="806450"/>
            <a:chOff x="4992" y="890"/>
            <a:chExt cx="1536" cy="508"/>
          </a:xfrm>
        </p:grpSpPr>
        <p:sp>
          <p:nvSpPr>
            <p:cNvPr id="22565" name="AutoShape 28"/>
            <p:cNvSpPr>
              <a:spLocks noChangeAspect="1" noChangeArrowheads="1" noTextEdit="1"/>
            </p:cNvSpPr>
            <p:nvPr/>
          </p:nvSpPr>
          <p:spPr bwMode="auto">
            <a:xfrm>
              <a:off x="4992" y="890"/>
              <a:ext cx="1536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66" name="Rectangle 30"/>
            <p:cNvSpPr>
              <a:spLocks noChangeArrowheads="1"/>
            </p:cNvSpPr>
            <p:nvPr/>
          </p:nvSpPr>
          <p:spPr bwMode="auto">
            <a:xfrm>
              <a:off x="6386" y="937"/>
              <a:ext cx="96" cy="4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lnSpc>
                  <a:spcPct val="150000"/>
                </a:lnSpc>
              </a:pPr>
              <a:r>
                <a:rPr lang="en-US" altLang="zh-CN" sz="3100" b="0">
                  <a:solidFill>
                    <a:schemeClr val="tx2"/>
                  </a:solidFill>
                  <a:latin typeface="EU-BX" pitchFamily="65" charset="-122"/>
                  <a:ea typeface="EU-BX" pitchFamily="65" charset="-122"/>
                </a:rPr>
                <a:t>c</a:t>
              </a:r>
              <a:endParaRPr lang="en-US" altLang="zh-CN">
                <a:solidFill>
                  <a:schemeClr val="tx2"/>
                </a:solidFill>
                <a:latin typeface="EU-BX" pitchFamily="65" charset="-122"/>
                <a:ea typeface="EU-BX" pitchFamily="65" charset="-122"/>
              </a:endParaRPr>
            </a:p>
          </p:txBody>
        </p:sp>
        <p:sp>
          <p:nvSpPr>
            <p:cNvPr id="22567" name="Rectangle 31"/>
            <p:cNvSpPr>
              <a:spLocks noChangeArrowheads="1"/>
            </p:cNvSpPr>
            <p:nvPr/>
          </p:nvSpPr>
          <p:spPr bwMode="auto">
            <a:xfrm>
              <a:off x="5946" y="937"/>
              <a:ext cx="228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lnSpc>
                  <a:spcPct val="150000"/>
                </a:lnSpc>
              </a:pPr>
              <a:r>
                <a:rPr lang="en-US" altLang="zh-CN" sz="3200" b="0">
                  <a:solidFill>
                    <a:schemeClr val="tx2"/>
                  </a:solidFill>
                  <a:latin typeface="EU-BX" pitchFamily="65" charset="-122"/>
                  <a:ea typeface="EU-BX" pitchFamily="65" charset="-122"/>
                </a:rPr>
                <a:t>bx</a:t>
              </a:r>
            </a:p>
          </p:txBody>
        </p:sp>
        <p:sp>
          <p:nvSpPr>
            <p:cNvPr id="22568" name="Rectangle 32"/>
            <p:cNvSpPr>
              <a:spLocks noChangeArrowheads="1"/>
            </p:cNvSpPr>
            <p:nvPr/>
          </p:nvSpPr>
          <p:spPr bwMode="auto">
            <a:xfrm>
              <a:off x="5405" y="937"/>
              <a:ext cx="242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lnSpc>
                  <a:spcPct val="150000"/>
                </a:lnSpc>
              </a:pPr>
              <a:r>
                <a:rPr lang="en-US" altLang="zh-CN" sz="3200" b="0">
                  <a:solidFill>
                    <a:schemeClr val="tx2"/>
                  </a:solidFill>
                  <a:latin typeface="EU-BX" pitchFamily="65" charset="-122"/>
                  <a:ea typeface="EU-BX" pitchFamily="65" charset="-122"/>
                </a:rPr>
                <a:t>ax</a:t>
              </a:r>
              <a:endParaRPr lang="en-US" altLang="zh-CN" sz="3200">
                <a:solidFill>
                  <a:schemeClr val="tx2"/>
                </a:solidFill>
                <a:latin typeface="EU-BX" pitchFamily="65" charset="-122"/>
                <a:ea typeface="EU-BX" pitchFamily="65" charset="-122"/>
              </a:endParaRPr>
            </a:p>
          </p:txBody>
        </p:sp>
        <p:sp>
          <p:nvSpPr>
            <p:cNvPr id="22569" name="Rectangle 33"/>
            <p:cNvSpPr>
              <a:spLocks noChangeArrowheads="1"/>
            </p:cNvSpPr>
            <p:nvPr/>
          </p:nvSpPr>
          <p:spPr bwMode="auto">
            <a:xfrm>
              <a:off x="5050" y="937"/>
              <a:ext cx="85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lnSpc>
                  <a:spcPct val="150000"/>
                </a:lnSpc>
              </a:pPr>
              <a:r>
                <a:rPr lang="en-US" altLang="zh-CN" b="0" i="1">
                  <a:solidFill>
                    <a:schemeClr val="tx2"/>
                  </a:solidFill>
                  <a:latin typeface="EU-BX" pitchFamily="65" charset="-122"/>
                  <a:ea typeface="EU-BX" pitchFamily="65" charset="-122"/>
                </a:rPr>
                <a:t>y</a:t>
              </a:r>
              <a:endParaRPr lang="en-US" altLang="zh-CN">
                <a:solidFill>
                  <a:schemeClr val="tx2"/>
                </a:solidFill>
                <a:latin typeface="EU-BX" pitchFamily="65" charset="-122"/>
                <a:ea typeface="EU-BX" pitchFamily="65" charset="-122"/>
              </a:endParaRPr>
            </a:p>
          </p:txBody>
        </p:sp>
        <p:sp>
          <p:nvSpPr>
            <p:cNvPr id="22570" name="Rectangle 34"/>
            <p:cNvSpPr>
              <a:spLocks noChangeArrowheads="1"/>
            </p:cNvSpPr>
            <p:nvPr/>
          </p:nvSpPr>
          <p:spPr bwMode="auto">
            <a:xfrm>
              <a:off x="6215" y="909"/>
              <a:ext cx="136" cy="4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lnSpc>
                  <a:spcPct val="150000"/>
                </a:lnSpc>
              </a:pPr>
              <a:r>
                <a:rPr lang="en-US" altLang="zh-CN" sz="3100" b="0">
                  <a:solidFill>
                    <a:schemeClr val="tx2"/>
                  </a:solidFill>
                  <a:latin typeface="Symbol" panose="05050102010706020507" pitchFamily="18" charset="2"/>
                </a:rPr>
                <a:t>+</a:t>
              </a:r>
              <a:endParaRPr lang="en-US" altLang="zh-CN">
                <a:solidFill>
                  <a:schemeClr val="tx2"/>
                </a:solidFill>
              </a:endParaRPr>
            </a:p>
          </p:txBody>
        </p:sp>
        <p:sp>
          <p:nvSpPr>
            <p:cNvPr id="22571" name="Rectangle 35"/>
            <p:cNvSpPr>
              <a:spLocks noChangeArrowheads="1"/>
            </p:cNvSpPr>
            <p:nvPr/>
          </p:nvSpPr>
          <p:spPr bwMode="auto">
            <a:xfrm>
              <a:off x="5779" y="909"/>
              <a:ext cx="136" cy="4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lnSpc>
                  <a:spcPct val="150000"/>
                </a:lnSpc>
              </a:pPr>
              <a:r>
                <a:rPr lang="en-US" altLang="zh-CN" sz="3100" b="0">
                  <a:solidFill>
                    <a:schemeClr val="tx2"/>
                  </a:solidFill>
                  <a:latin typeface="Symbol" panose="05050102010706020507" pitchFamily="18" charset="2"/>
                </a:rPr>
                <a:t>+</a:t>
              </a:r>
              <a:endParaRPr lang="en-US" altLang="zh-CN">
                <a:solidFill>
                  <a:schemeClr val="tx2"/>
                </a:solidFill>
              </a:endParaRPr>
            </a:p>
          </p:txBody>
        </p:sp>
        <p:sp>
          <p:nvSpPr>
            <p:cNvPr id="22572" name="Rectangle 36"/>
            <p:cNvSpPr>
              <a:spLocks noChangeArrowheads="1"/>
            </p:cNvSpPr>
            <p:nvPr/>
          </p:nvSpPr>
          <p:spPr bwMode="auto">
            <a:xfrm>
              <a:off x="5218" y="909"/>
              <a:ext cx="136" cy="4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lnSpc>
                  <a:spcPct val="150000"/>
                </a:lnSpc>
              </a:pPr>
              <a:r>
                <a:rPr lang="en-US" altLang="zh-CN" sz="3100" b="0">
                  <a:solidFill>
                    <a:schemeClr val="tx2"/>
                  </a:solidFill>
                  <a:latin typeface="Symbol" panose="05050102010706020507" pitchFamily="18" charset="2"/>
                </a:rPr>
                <a:t>=</a:t>
              </a:r>
              <a:endParaRPr lang="en-US" altLang="zh-CN">
                <a:solidFill>
                  <a:schemeClr val="tx2"/>
                </a:solidFill>
              </a:endParaRPr>
            </a:p>
          </p:txBody>
        </p:sp>
        <p:sp>
          <p:nvSpPr>
            <p:cNvPr id="22573" name="Rectangle 37"/>
            <p:cNvSpPr>
              <a:spLocks noChangeArrowheads="1"/>
            </p:cNvSpPr>
            <p:nvPr/>
          </p:nvSpPr>
          <p:spPr bwMode="auto">
            <a:xfrm>
              <a:off x="5645" y="918"/>
              <a:ext cx="72" cy="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lnSpc>
                  <a:spcPct val="150000"/>
                </a:lnSpc>
              </a:pPr>
              <a:r>
                <a:rPr lang="en-US" altLang="zh-CN" sz="1800" b="0">
                  <a:solidFill>
                    <a:schemeClr val="tx2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>
                <a:solidFill>
                  <a:schemeClr val="tx2"/>
                </a:solidFill>
              </a:endParaRPr>
            </a:p>
          </p:txBody>
        </p:sp>
      </p:grpSp>
      <p:grpSp>
        <p:nvGrpSpPr>
          <p:cNvPr id="5" name="Group 50"/>
          <p:cNvGrpSpPr/>
          <p:nvPr/>
        </p:nvGrpSpPr>
        <p:grpSpPr bwMode="auto">
          <a:xfrm>
            <a:off x="1133475" y="3660775"/>
            <a:ext cx="3575050" cy="803275"/>
            <a:chOff x="3248" y="1225"/>
            <a:chExt cx="2252" cy="506"/>
          </a:xfrm>
        </p:grpSpPr>
        <p:sp>
          <p:nvSpPr>
            <p:cNvPr id="22556" name="Rectangle 49"/>
            <p:cNvSpPr>
              <a:spLocks noChangeArrowheads="1"/>
            </p:cNvSpPr>
            <p:nvPr/>
          </p:nvSpPr>
          <p:spPr bwMode="auto">
            <a:xfrm>
              <a:off x="3248" y="1274"/>
              <a:ext cx="1977" cy="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lnSpc>
                  <a:spcPct val="150000"/>
                </a:lnSpc>
              </a:pPr>
              <a:r>
                <a:rPr lang="en-US" altLang="zh-CN" sz="2300" b="0">
                  <a:solidFill>
                    <a:schemeClr val="tx2"/>
                  </a:solidFill>
                  <a:latin typeface="Symbol" panose="05050102010706020507" pitchFamily="18" charset="2"/>
                </a:rPr>
                <a:t>=       +      +        -           +</a:t>
              </a:r>
              <a:endParaRPr lang="en-US" altLang="zh-CN">
                <a:solidFill>
                  <a:schemeClr val="tx2"/>
                </a:solidFill>
              </a:endParaRPr>
            </a:p>
          </p:txBody>
        </p:sp>
        <p:sp>
          <p:nvSpPr>
            <p:cNvPr id="22557" name="Rectangle 47"/>
            <p:cNvSpPr>
              <a:spLocks noChangeArrowheads="1"/>
            </p:cNvSpPr>
            <p:nvPr/>
          </p:nvSpPr>
          <p:spPr bwMode="auto">
            <a:xfrm>
              <a:off x="3364" y="1272"/>
              <a:ext cx="2136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lnSpc>
                  <a:spcPct val="150000"/>
                </a:lnSpc>
              </a:pPr>
              <a:r>
                <a:rPr lang="en-US" altLang="zh-CN" b="0">
                  <a:latin typeface="EU-BX" pitchFamily="65" charset="-122"/>
                  <a:ea typeface="EU-BX" pitchFamily="65" charset="-122"/>
                </a:rPr>
                <a:t>a[x </a:t>
              </a:r>
              <a:r>
                <a:rPr lang="en-US" altLang="zh-CN" sz="2300" b="0">
                  <a:solidFill>
                    <a:schemeClr val="tx2"/>
                  </a:solidFill>
                  <a:latin typeface="Times New Roman" panose="02020603050405020304" pitchFamily="18" charset="0"/>
                </a:rPr>
                <a:t>     </a:t>
              </a:r>
              <a:r>
                <a:rPr lang="en-US" altLang="zh-CN" sz="2300" b="0">
                  <a:solidFill>
                    <a:schemeClr val="tx2"/>
                  </a:solidFill>
                  <a:latin typeface="EU-BX" pitchFamily="65" charset="-122"/>
                  <a:ea typeface="EU-BX" pitchFamily="65" charset="-122"/>
                </a:rPr>
                <a:t>x</a:t>
              </a:r>
              <a:r>
                <a:rPr lang="en-US" altLang="zh-CN" sz="2300" b="0">
                  <a:solidFill>
                    <a:schemeClr val="tx2"/>
                  </a:solidFill>
                  <a:latin typeface="Times New Roman" panose="02020603050405020304" pitchFamily="18" charset="0"/>
                </a:rPr>
                <a:t>   (     )   (      ) ]   </a:t>
              </a:r>
              <a:r>
                <a:rPr lang="en-US" altLang="zh-CN" sz="2300" b="0">
                  <a:solidFill>
                    <a:schemeClr val="tx2"/>
                  </a:solidFill>
                  <a:latin typeface="EU-BX" pitchFamily="65" charset="-122"/>
                  <a:ea typeface="EU-BX" pitchFamily="65" charset="-122"/>
                </a:rPr>
                <a:t>c</a:t>
              </a:r>
            </a:p>
          </p:txBody>
        </p:sp>
        <p:sp>
          <p:nvSpPr>
            <p:cNvPr id="22558" name="Rectangle 48"/>
            <p:cNvSpPr>
              <a:spLocks noChangeArrowheads="1"/>
            </p:cNvSpPr>
            <p:nvPr/>
          </p:nvSpPr>
          <p:spPr bwMode="auto">
            <a:xfrm>
              <a:off x="3831" y="1395"/>
              <a:ext cx="1104" cy="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lnSpc>
                  <a:spcPct val="150000"/>
                </a:lnSpc>
              </a:pPr>
              <a:r>
                <a:rPr lang="en-US" altLang="zh-CN" sz="2300" b="0">
                  <a:solidFill>
                    <a:schemeClr val="tx2"/>
                  </a:solidFill>
                  <a:latin typeface="EU-BX" pitchFamily="65" charset="-122"/>
                  <a:ea typeface="EU-BX" pitchFamily="65" charset="-122"/>
                </a:rPr>
                <a:t>a </a:t>
              </a:r>
              <a:r>
                <a:rPr lang="en-US" altLang="zh-CN" sz="2300" b="0">
                  <a:solidFill>
                    <a:schemeClr val="tx2"/>
                  </a:solidFill>
                  <a:latin typeface="Times New Roman" panose="02020603050405020304" pitchFamily="18" charset="0"/>
                </a:rPr>
                <a:t>      2</a:t>
              </a:r>
              <a:r>
                <a:rPr lang="en-US" altLang="zh-CN" sz="2300" b="0">
                  <a:solidFill>
                    <a:schemeClr val="tx2"/>
                  </a:solidFill>
                  <a:latin typeface="EU-BX" pitchFamily="65" charset="-122"/>
                  <a:ea typeface="EU-BX" pitchFamily="65" charset="-122"/>
                </a:rPr>
                <a:t>a</a:t>
              </a:r>
              <a:r>
                <a:rPr lang="en-US" altLang="zh-CN" sz="2300" b="0">
                  <a:solidFill>
                    <a:schemeClr val="tx2"/>
                  </a:solidFill>
                  <a:latin typeface="Times New Roman" panose="02020603050405020304" pitchFamily="18" charset="0"/>
                </a:rPr>
                <a:t>       2</a:t>
              </a:r>
              <a:r>
                <a:rPr lang="en-US" altLang="zh-CN" sz="2300" b="0">
                  <a:solidFill>
                    <a:schemeClr val="tx2"/>
                  </a:solidFill>
                  <a:latin typeface="EU-BX" pitchFamily="65" charset="-122"/>
                  <a:ea typeface="EU-BX" pitchFamily="65" charset="-122"/>
                </a:rPr>
                <a:t>a</a:t>
              </a:r>
            </a:p>
          </p:txBody>
        </p:sp>
        <p:sp>
          <p:nvSpPr>
            <p:cNvPr id="22559" name="Line 41"/>
            <p:cNvSpPr>
              <a:spLocks noChangeShapeType="1"/>
            </p:cNvSpPr>
            <p:nvPr/>
          </p:nvSpPr>
          <p:spPr bwMode="auto">
            <a:xfrm>
              <a:off x="3823" y="1510"/>
              <a:ext cx="110" cy="0"/>
            </a:xfrm>
            <a:prstGeom prst="line">
              <a:avLst/>
            </a:prstGeom>
            <a:noFill/>
            <a:ln w="14288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60" name="Line 42"/>
            <p:cNvSpPr>
              <a:spLocks noChangeShapeType="1"/>
            </p:cNvSpPr>
            <p:nvPr/>
          </p:nvSpPr>
          <p:spPr bwMode="auto">
            <a:xfrm>
              <a:off x="4293" y="1493"/>
              <a:ext cx="197" cy="0"/>
            </a:xfrm>
            <a:prstGeom prst="line">
              <a:avLst/>
            </a:prstGeom>
            <a:noFill/>
            <a:ln w="14288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61" name="Line 43"/>
            <p:cNvSpPr>
              <a:spLocks noChangeShapeType="1"/>
            </p:cNvSpPr>
            <p:nvPr/>
          </p:nvSpPr>
          <p:spPr bwMode="auto">
            <a:xfrm>
              <a:off x="4789" y="1493"/>
              <a:ext cx="197" cy="0"/>
            </a:xfrm>
            <a:prstGeom prst="line">
              <a:avLst/>
            </a:prstGeom>
            <a:noFill/>
            <a:ln w="14288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62" name="Line 44"/>
            <p:cNvSpPr>
              <a:spLocks noChangeShapeType="1"/>
            </p:cNvSpPr>
            <p:nvPr/>
          </p:nvSpPr>
          <p:spPr bwMode="auto">
            <a:xfrm>
              <a:off x="4094" y="1731"/>
              <a:ext cx="972" cy="0"/>
            </a:xfrm>
            <a:prstGeom prst="line">
              <a:avLst/>
            </a:prstGeom>
            <a:noFill/>
            <a:ln w="14288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63" name="Rectangle 45"/>
            <p:cNvSpPr>
              <a:spLocks noChangeArrowheads="1"/>
            </p:cNvSpPr>
            <p:nvPr/>
          </p:nvSpPr>
          <p:spPr bwMode="auto">
            <a:xfrm>
              <a:off x="3640" y="1305"/>
              <a:ext cx="1575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lnSpc>
                  <a:spcPct val="150000"/>
                </a:lnSpc>
              </a:pPr>
              <a:r>
                <a:rPr lang="en-US" altLang="zh-CN" sz="1300" b="0">
                  <a:solidFill>
                    <a:schemeClr val="tx2"/>
                  </a:solidFill>
                  <a:latin typeface="Times New Roman" panose="02020603050405020304" pitchFamily="18" charset="0"/>
                </a:rPr>
                <a:t>2                                 2                   2</a:t>
              </a:r>
              <a:endParaRPr lang="en-US" altLang="zh-CN">
                <a:solidFill>
                  <a:schemeClr val="tx2"/>
                </a:solidFill>
              </a:endParaRPr>
            </a:p>
          </p:txBody>
        </p:sp>
        <p:sp>
          <p:nvSpPr>
            <p:cNvPr id="22564" name="Rectangle 46"/>
            <p:cNvSpPr>
              <a:spLocks noChangeArrowheads="1"/>
            </p:cNvSpPr>
            <p:nvPr/>
          </p:nvSpPr>
          <p:spPr bwMode="auto">
            <a:xfrm>
              <a:off x="3845" y="1225"/>
              <a:ext cx="1115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lnSpc>
                  <a:spcPct val="150000"/>
                </a:lnSpc>
              </a:pPr>
              <a:r>
                <a:rPr lang="en-US" altLang="zh-CN" sz="2300" b="0">
                  <a:solidFill>
                    <a:schemeClr val="tx2"/>
                  </a:solidFill>
                  <a:latin typeface="EU-BX" pitchFamily="65" charset="-122"/>
                  <a:ea typeface="EU-BX" pitchFamily="65" charset="-122"/>
                </a:rPr>
                <a:t>b</a:t>
              </a:r>
              <a:r>
                <a:rPr lang="en-US" altLang="zh-CN" sz="2300" b="0">
                  <a:solidFill>
                    <a:schemeClr val="tx2"/>
                  </a:solidFill>
                  <a:latin typeface="Times New Roman" panose="02020603050405020304" pitchFamily="18" charset="0"/>
                </a:rPr>
                <a:t>         </a:t>
              </a:r>
              <a:r>
                <a:rPr lang="en-US" altLang="zh-CN" sz="2300" b="0">
                  <a:solidFill>
                    <a:schemeClr val="tx2"/>
                  </a:solidFill>
                  <a:latin typeface="EU-BX" pitchFamily="65" charset="-122"/>
                  <a:ea typeface="EU-BX" pitchFamily="65" charset="-122"/>
                </a:rPr>
                <a:t>b</a:t>
              </a:r>
              <a:r>
                <a:rPr lang="en-US" altLang="zh-CN" sz="2300" b="0">
                  <a:solidFill>
                    <a:schemeClr val="tx2"/>
                  </a:solidFill>
                  <a:latin typeface="Times New Roman" panose="02020603050405020304" pitchFamily="18" charset="0"/>
                </a:rPr>
                <a:t>         </a:t>
              </a:r>
              <a:r>
                <a:rPr lang="en-US" altLang="zh-CN" sz="2300" b="0">
                  <a:solidFill>
                    <a:schemeClr val="tx2"/>
                  </a:solidFill>
                  <a:latin typeface="EU-BX" pitchFamily="65" charset="-122"/>
                  <a:ea typeface="EU-BX" pitchFamily="65" charset="-122"/>
                </a:rPr>
                <a:t>b</a:t>
              </a:r>
            </a:p>
          </p:txBody>
        </p:sp>
      </p:grpSp>
      <p:grpSp>
        <p:nvGrpSpPr>
          <p:cNvPr id="6" name="Group 69"/>
          <p:cNvGrpSpPr/>
          <p:nvPr/>
        </p:nvGrpSpPr>
        <p:grpSpPr bwMode="auto">
          <a:xfrm>
            <a:off x="1033463" y="4427538"/>
            <a:ext cx="2546350" cy="882650"/>
            <a:chOff x="3256" y="1132"/>
            <a:chExt cx="1604" cy="556"/>
          </a:xfrm>
        </p:grpSpPr>
        <p:sp>
          <p:nvSpPr>
            <p:cNvPr id="22549" name="Text Box 62"/>
            <p:cNvSpPr txBox="1">
              <a:spLocks noChangeArrowheads="1"/>
            </p:cNvSpPr>
            <p:nvPr/>
          </p:nvSpPr>
          <p:spPr bwMode="auto">
            <a:xfrm>
              <a:off x="3256" y="1216"/>
              <a:ext cx="1604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b="0"/>
                <a:t>=</a:t>
              </a:r>
              <a:r>
                <a:rPr lang="en-US" altLang="zh-CN" b="0">
                  <a:latin typeface="EU-BX" pitchFamily="65" charset="-122"/>
                  <a:ea typeface="EU-BX" pitchFamily="65" charset="-122"/>
                </a:rPr>
                <a:t>a(x</a:t>
              </a:r>
              <a:r>
                <a:rPr lang="en-US" altLang="zh-CN" b="0"/>
                <a:t>+   )</a:t>
              </a:r>
              <a:r>
                <a:rPr lang="en-US" altLang="zh-CN" sz="1800" b="0" baseline="30000"/>
                <a:t>2</a:t>
              </a:r>
              <a:r>
                <a:rPr lang="en-US" altLang="zh-CN" b="0" baseline="30000"/>
                <a:t> </a:t>
              </a:r>
              <a:r>
                <a:rPr lang="en-US" altLang="zh-CN" b="0"/>
                <a:t>-   +</a:t>
              </a:r>
              <a:r>
                <a:rPr lang="en-US" altLang="zh-CN" b="0">
                  <a:latin typeface="EU-BX" pitchFamily="65" charset="-122"/>
                  <a:ea typeface="EU-BX" pitchFamily="65" charset="-122"/>
                </a:rPr>
                <a:t>c</a:t>
              </a:r>
            </a:p>
          </p:txBody>
        </p:sp>
        <p:sp>
          <p:nvSpPr>
            <p:cNvPr id="22550" name="Line 63"/>
            <p:cNvSpPr>
              <a:spLocks noChangeShapeType="1"/>
            </p:cNvSpPr>
            <p:nvPr/>
          </p:nvSpPr>
          <p:spPr bwMode="auto">
            <a:xfrm>
              <a:off x="3853" y="1445"/>
              <a:ext cx="193" cy="0"/>
            </a:xfrm>
            <a:prstGeom prst="line">
              <a:avLst/>
            </a:prstGeom>
            <a:noFill/>
            <a:ln w="17463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51" name="Rectangle 64"/>
            <p:cNvSpPr>
              <a:spLocks noChangeArrowheads="1"/>
            </p:cNvSpPr>
            <p:nvPr/>
          </p:nvSpPr>
          <p:spPr bwMode="auto">
            <a:xfrm>
              <a:off x="3854" y="1343"/>
              <a:ext cx="192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lnSpc>
                  <a:spcPct val="150000"/>
                </a:lnSpc>
              </a:pPr>
              <a:r>
                <a:rPr lang="en-US" altLang="zh-CN" b="0">
                  <a:solidFill>
                    <a:schemeClr val="tx2"/>
                  </a:solidFill>
                </a:rPr>
                <a:t>2</a:t>
              </a:r>
              <a:r>
                <a:rPr lang="en-US" altLang="zh-CN" b="0">
                  <a:solidFill>
                    <a:schemeClr val="tx2"/>
                  </a:solidFill>
                  <a:latin typeface="EU-BX" pitchFamily="65" charset="-122"/>
                  <a:ea typeface="EU-BX" pitchFamily="65" charset="-122"/>
                </a:rPr>
                <a:t>a</a:t>
              </a:r>
            </a:p>
          </p:txBody>
        </p:sp>
        <p:sp>
          <p:nvSpPr>
            <p:cNvPr id="22552" name="Rectangle 65"/>
            <p:cNvSpPr>
              <a:spLocks noChangeArrowheads="1"/>
            </p:cNvSpPr>
            <p:nvPr/>
          </p:nvSpPr>
          <p:spPr bwMode="auto">
            <a:xfrm>
              <a:off x="3922" y="1132"/>
              <a:ext cx="85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lnSpc>
                  <a:spcPct val="150000"/>
                </a:lnSpc>
              </a:pPr>
              <a:r>
                <a:rPr lang="en-US" altLang="zh-CN" b="0">
                  <a:solidFill>
                    <a:schemeClr val="tx2"/>
                  </a:solidFill>
                  <a:latin typeface="EU-BX" pitchFamily="65" charset="-122"/>
                  <a:ea typeface="EU-BX" pitchFamily="65" charset="-122"/>
                </a:rPr>
                <a:t>b</a:t>
              </a:r>
            </a:p>
          </p:txBody>
        </p:sp>
        <p:sp>
          <p:nvSpPr>
            <p:cNvPr id="22553" name="Line 66"/>
            <p:cNvSpPr>
              <a:spLocks noChangeShapeType="1"/>
            </p:cNvSpPr>
            <p:nvPr/>
          </p:nvSpPr>
          <p:spPr bwMode="auto">
            <a:xfrm>
              <a:off x="4454" y="1445"/>
              <a:ext cx="185" cy="0"/>
            </a:xfrm>
            <a:prstGeom prst="line">
              <a:avLst/>
            </a:prstGeom>
            <a:noFill/>
            <a:ln w="17463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54" name="Rectangle 67"/>
            <p:cNvSpPr>
              <a:spLocks noChangeArrowheads="1"/>
            </p:cNvSpPr>
            <p:nvPr/>
          </p:nvSpPr>
          <p:spPr bwMode="auto">
            <a:xfrm>
              <a:off x="4446" y="1343"/>
              <a:ext cx="192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lnSpc>
                  <a:spcPct val="150000"/>
                </a:lnSpc>
              </a:pPr>
              <a:r>
                <a:rPr lang="en-US" altLang="zh-CN" b="0">
                  <a:solidFill>
                    <a:schemeClr val="tx2"/>
                  </a:solidFill>
                </a:rPr>
                <a:t>4</a:t>
              </a:r>
              <a:r>
                <a:rPr lang="en-US" altLang="zh-CN" b="0">
                  <a:solidFill>
                    <a:schemeClr val="tx2"/>
                  </a:solidFill>
                  <a:latin typeface="EU-BX" pitchFamily="65" charset="-122"/>
                  <a:ea typeface="EU-BX" pitchFamily="65" charset="-122"/>
                </a:rPr>
                <a:t>a</a:t>
              </a:r>
            </a:p>
          </p:txBody>
        </p:sp>
        <p:sp>
          <p:nvSpPr>
            <p:cNvPr id="22555" name="Rectangle 68"/>
            <p:cNvSpPr>
              <a:spLocks noChangeArrowheads="1"/>
            </p:cNvSpPr>
            <p:nvPr/>
          </p:nvSpPr>
          <p:spPr bwMode="auto">
            <a:xfrm>
              <a:off x="4498" y="1132"/>
              <a:ext cx="133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lnSpc>
                  <a:spcPct val="150000"/>
                </a:lnSpc>
              </a:pPr>
              <a:r>
                <a:rPr lang="en-US" altLang="zh-CN" b="0">
                  <a:solidFill>
                    <a:schemeClr val="tx2"/>
                  </a:solidFill>
                  <a:latin typeface="EU-BX" pitchFamily="65" charset="-122"/>
                  <a:ea typeface="EU-BX" pitchFamily="65" charset="-122"/>
                </a:rPr>
                <a:t>b</a:t>
              </a:r>
              <a:r>
                <a:rPr lang="en-US" altLang="zh-CN" sz="1800" b="0" baseline="30000">
                  <a:solidFill>
                    <a:schemeClr val="tx2"/>
                  </a:solidFill>
                </a:rPr>
                <a:t>2</a:t>
              </a:r>
            </a:p>
          </p:txBody>
        </p:sp>
      </p:grpSp>
      <p:grpSp>
        <p:nvGrpSpPr>
          <p:cNvPr id="7" name="Group 80"/>
          <p:cNvGrpSpPr/>
          <p:nvPr/>
        </p:nvGrpSpPr>
        <p:grpSpPr bwMode="auto">
          <a:xfrm>
            <a:off x="1011238" y="5072063"/>
            <a:ext cx="3011487" cy="895350"/>
            <a:chOff x="3501" y="1238"/>
            <a:chExt cx="1897" cy="564"/>
          </a:xfrm>
        </p:grpSpPr>
        <p:sp>
          <p:nvSpPr>
            <p:cNvPr id="22541" name="Text Box 71"/>
            <p:cNvSpPr txBox="1">
              <a:spLocks noChangeArrowheads="1"/>
            </p:cNvSpPr>
            <p:nvPr/>
          </p:nvSpPr>
          <p:spPr bwMode="auto">
            <a:xfrm>
              <a:off x="3501" y="1319"/>
              <a:ext cx="1897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b="0"/>
                <a:t>=</a:t>
              </a:r>
              <a:r>
                <a:rPr lang="en-US" altLang="zh-CN" b="0">
                  <a:latin typeface="EU-BX" pitchFamily="65" charset="-122"/>
                  <a:ea typeface="EU-BX" pitchFamily="65" charset="-122"/>
                </a:rPr>
                <a:t>a</a:t>
              </a:r>
              <a:r>
                <a:rPr lang="en-US" altLang="zh-CN" b="0"/>
                <a:t>(</a:t>
              </a:r>
              <a:r>
                <a:rPr lang="en-US" altLang="zh-CN" b="0">
                  <a:latin typeface="EU-BX" pitchFamily="65" charset="-122"/>
                  <a:ea typeface="EU-BX" pitchFamily="65" charset="-122"/>
                </a:rPr>
                <a:t>x</a:t>
              </a:r>
              <a:r>
                <a:rPr lang="en-US" altLang="zh-CN" b="0"/>
                <a:t>+   )</a:t>
              </a:r>
              <a:r>
                <a:rPr lang="en-US" altLang="zh-CN" b="0" baseline="30000"/>
                <a:t>2</a:t>
              </a:r>
              <a:r>
                <a:rPr lang="en-US" altLang="zh-CN" b="0"/>
                <a:t>+      . </a:t>
              </a:r>
            </a:p>
          </p:txBody>
        </p:sp>
        <p:grpSp>
          <p:nvGrpSpPr>
            <p:cNvPr id="22542" name="Group 72"/>
            <p:cNvGrpSpPr/>
            <p:nvPr/>
          </p:nvGrpSpPr>
          <p:grpSpPr bwMode="auto">
            <a:xfrm>
              <a:off x="4052" y="1238"/>
              <a:ext cx="193" cy="556"/>
              <a:chOff x="4234" y="527"/>
              <a:chExt cx="193" cy="556"/>
            </a:xfrm>
          </p:grpSpPr>
          <p:sp>
            <p:nvSpPr>
              <p:cNvPr id="22546" name="Line 73"/>
              <p:cNvSpPr>
                <a:spLocks noChangeShapeType="1"/>
              </p:cNvSpPr>
              <p:nvPr/>
            </p:nvSpPr>
            <p:spPr bwMode="auto">
              <a:xfrm>
                <a:off x="4242" y="840"/>
                <a:ext cx="185" cy="0"/>
              </a:xfrm>
              <a:prstGeom prst="line">
                <a:avLst/>
              </a:prstGeom>
              <a:noFill/>
              <a:ln w="17463">
                <a:solidFill>
                  <a:schemeClr val="tx2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547" name="Rectangle 74"/>
              <p:cNvSpPr>
                <a:spLocks noChangeArrowheads="1"/>
              </p:cNvSpPr>
              <p:nvPr/>
            </p:nvSpPr>
            <p:spPr bwMode="auto">
              <a:xfrm>
                <a:off x="4234" y="738"/>
                <a:ext cx="192" cy="3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>
                  <a:lnSpc>
                    <a:spcPct val="150000"/>
                  </a:lnSpc>
                </a:pPr>
                <a:r>
                  <a:rPr lang="en-US" altLang="zh-CN" b="0">
                    <a:solidFill>
                      <a:schemeClr val="tx2"/>
                    </a:solidFill>
                  </a:rPr>
                  <a:t>2</a:t>
                </a:r>
                <a:r>
                  <a:rPr lang="en-US" altLang="zh-CN" b="0">
                    <a:solidFill>
                      <a:schemeClr val="tx2"/>
                    </a:solidFill>
                    <a:latin typeface="EU-BX" pitchFamily="65" charset="-122"/>
                    <a:ea typeface="EU-BX" pitchFamily="65" charset="-122"/>
                  </a:rPr>
                  <a:t>a</a:t>
                </a:r>
              </a:p>
            </p:txBody>
          </p:sp>
          <p:sp>
            <p:nvSpPr>
              <p:cNvPr id="22548" name="Rectangle 75"/>
              <p:cNvSpPr>
                <a:spLocks noChangeArrowheads="1"/>
              </p:cNvSpPr>
              <p:nvPr/>
            </p:nvSpPr>
            <p:spPr bwMode="auto">
              <a:xfrm>
                <a:off x="4286" y="527"/>
                <a:ext cx="85" cy="3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>
                  <a:lnSpc>
                    <a:spcPct val="150000"/>
                  </a:lnSpc>
                </a:pPr>
                <a:r>
                  <a:rPr lang="en-US" altLang="zh-CN" b="0">
                    <a:solidFill>
                      <a:schemeClr val="tx2"/>
                    </a:solidFill>
                    <a:latin typeface="EU-BX" pitchFamily="65" charset="-122"/>
                    <a:ea typeface="EU-BX" pitchFamily="65" charset="-122"/>
                  </a:rPr>
                  <a:t>b</a:t>
                </a:r>
                <a:endParaRPr lang="en-US" altLang="zh-CN" b="0" baseline="30000">
                  <a:solidFill>
                    <a:schemeClr val="tx2"/>
                  </a:solidFill>
                </a:endParaRPr>
              </a:p>
            </p:txBody>
          </p:sp>
        </p:grpSp>
        <p:sp>
          <p:nvSpPr>
            <p:cNvPr id="22543" name="Line 77"/>
            <p:cNvSpPr>
              <a:spLocks noChangeShapeType="1"/>
            </p:cNvSpPr>
            <p:nvPr/>
          </p:nvSpPr>
          <p:spPr bwMode="auto">
            <a:xfrm>
              <a:off x="4582" y="1559"/>
              <a:ext cx="516" cy="0"/>
            </a:xfrm>
            <a:prstGeom prst="line">
              <a:avLst/>
            </a:prstGeom>
            <a:noFill/>
            <a:ln w="17463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44" name="Rectangle 78"/>
            <p:cNvSpPr>
              <a:spLocks noChangeArrowheads="1"/>
            </p:cNvSpPr>
            <p:nvPr/>
          </p:nvSpPr>
          <p:spPr bwMode="auto">
            <a:xfrm>
              <a:off x="4758" y="1457"/>
              <a:ext cx="192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lnSpc>
                  <a:spcPct val="150000"/>
                </a:lnSpc>
              </a:pPr>
              <a:r>
                <a:rPr lang="en-US" altLang="zh-CN" b="0">
                  <a:solidFill>
                    <a:schemeClr val="tx2"/>
                  </a:solidFill>
                </a:rPr>
                <a:t>4</a:t>
              </a:r>
              <a:r>
                <a:rPr lang="en-US" altLang="zh-CN" b="0">
                  <a:solidFill>
                    <a:schemeClr val="tx2"/>
                  </a:solidFill>
                  <a:latin typeface="EU-BX" pitchFamily="65" charset="-122"/>
                  <a:ea typeface="EU-BX" pitchFamily="65" charset="-122"/>
                </a:rPr>
                <a:t>a</a:t>
              </a:r>
            </a:p>
          </p:txBody>
        </p:sp>
        <p:sp>
          <p:nvSpPr>
            <p:cNvPr id="22545" name="Rectangle 79"/>
            <p:cNvSpPr>
              <a:spLocks noChangeArrowheads="1"/>
            </p:cNvSpPr>
            <p:nvPr/>
          </p:nvSpPr>
          <p:spPr bwMode="auto">
            <a:xfrm>
              <a:off x="4586" y="1246"/>
              <a:ext cx="522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lnSpc>
                  <a:spcPct val="150000"/>
                </a:lnSpc>
              </a:pPr>
              <a:r>
                <a:rPr lang="en-US" altLang="zh-CN" b="0">
                  <a:latin typeface="EU-BX" pitchFamily="65" charset="-122"/>
                  <a:ea typeface="EU-BX" pitchFamily="65" charset="-122"/>
                </a:rPr>
                <a:t>4ac-b</a:t>
              </a:r>
              <a:r>
                <a:rPr lang="en-US" altLang="zh-CN" b="0" baseline="30000">
                  <a:latin typeface="EU-BX" pitchFamily="65" charset="-122"/>
                  <a:ea typeface="EU-BX" pitchFamily="65" charset="-122"/>
                </a:rPr>
                <a:t>2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2" grpId="0"/>
      <p:bldP spid="443401" grpId="0" autoUpdateAnimBg="0"/>
      <p:bldP spid="443403" grpId="0" autoUpdateAnimBg="0"/>
      <p:bldP spid="443405" grpId="0" autoUpdateAnimBg="0"/>
      <p:bldP spid="44340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/>
        </p:nvSpPr>
        <p:spPr bwMode="auto">
          <a:xfrm>
            <a:off x="787400" y="1074738"/>
            <a:ext cx="448468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r>
              <a:rPr lang="zh-CN" altLang="en-US">
                <a:solidFill>
                  <a:schemeClr val="tx2"/>
                </a:solidFill>
                <a:latin typeface="楷体_GB2312" pitchFamily="1" charset="-122"/>
                <a:ea typeface="楷体_GB2312" pitchFamily="1" charset="-122"/>
                <a:cs typeface="Times New Roman" panose="02020603050405020304" pitchFamily="18" charset="0"/>
              </a:rPr>
              <a:t>抛物线的顶点式</a:t>
            </a:r>
          </a:p>
        </p:txBody>
      </p:sp>
      <p:graphicFrame>
        <p:nvGraphicFramePr>
          <p:cNvPr id="445486" name="Object 46"/>
          <p:cNvGraphicFramePr>
            <a:graphicFrameLocks noChangeAspect="1"/>
          </p:cNvGraphicFramePr>
          <p:nvPr/>
        </p:nvGraphicFramePr>
        <p:xfrm>
          <a:off x="984250" y="3127375"/>
          <a:ext cx="3779838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3" name="公式" r:id="rId4" imgW="2527300" imgH="508000" progId="Equation.3">
                  <p:embed/>
                </p:oleObj>
              </mc:Choice>
              <mc:Fallback>
                <p:oleObj name="公式" r:id="rId4" imgW="2527300" imgH="508000" progId="Equation.3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0" y="3127375"/>
                        <a:ext cx="3779838" cy="80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914400" y="2176463"/>
            <a:ext cx="65278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20000"/>
              </a:lnSpc>
              <a:buClr>
                <a:schemeClr val="tx2"/>
              </a:buClr>
              <a:buSzPts val="2800"/>
              <a:buFont typeface="Wingdings" panose="05000000000000000000" pitchFamily="2" charset="2"/>
              <a:buNone/>
            </a:pPr>
            <a:r>
              <a:rPr kumimoji="0" lang="zh-CN" altLang="en-US">
                <a:solidFill>
                  <a:schemeClr val="tx2"/>
                </a:solidFill>
                <a:latin typeface="楷体_GB2312" pitchFamily="1" charset="-122"/>
                <a:ea typeface="楷体_GB2312" pitchFamily="1" charset="-122"/>
                <a:cs typeface="Times New Roman" panose="02020603050405020304" pitchFamily="18" charset="0"/>
              </a:rPr>
              <a:t>二次函数</a:t>
            </a:r>
            <a:r>
              <a:rPr lang="en-US" altLang="zh-CN">
                <a:latin typeface="EU-BX" pitchFamily="65" charset="-122"/>
                <a:ea typeface="EU-BX" pitchFamily="65" charset="-122"/>
                <a:cs typeface="Times New Roman" panose="02020603050405020304" pitchFamily="18" charset="0"/>
              </a:rPr>
              <a:t>y</a:t>
            </a:r>
            <a:r>
              <a:rPr kumimoji="0" lang="en-US" altLang="zh-CN">
                <a:solidFill>
                  <a:schemeClr val="tx2"/>
                </a:solidFill>
                <a:latin typeface="楷体_GB2312" pitchFamily="1" charset="-122"/>
                <a:ea typeface="楷体_GB2312" pitchFamily="1" charset="-122"/>
                <a:cs typeface="Times New Roman" panose="02020603050405020304" pitchFamily="18" charset="0"/>
              </a:rPr>
              <a:t>=</a:t>
            </a:r>
            <a:r>
              <a:rPr lang="en-US" altLang="zh-CN">
                <a:latin typeface="EU-BX" pitchFamily="65" charset="-122"/>
                <a:ea typeface="EU-BX" pitchFamily="65" charset="-122"/>
                <a:cs typeface="Times New Roman" panose="02020603050405020304" pitchFamily="18" charset="0"/>
              </a:rPr>
              <a:t>ax</a:t>
            </a:r>
            <a:r>
              <a:rPr kumimoji="0" lang="en-US" altLang="zh-CN">
                <a:solidFill>
                  <a:schemeClr val="tx2"/>
                </a:solidFill>
                <a:latin typeface="Times New Roman" panose="02020603050405020304" pitchFamily="18" charset="0"/>
                <a:ea typeface="楷体_GB2312" pitchFamily="1" charset="-122"/>
                <a:cs typeface="Times New Roman" panose="02020603050405020304" pitchFamily="18" charset="0"/>
              </a:rPr>
              <a:t>²</a:t>
            </a:r>
            <a:r>
              <a:rPr kumimoji="0" lang="en-US" altLang="zh-CN">
                <a:solidFill>
                  <a:schemeClr val="tx2"/>
                </a:solidFill>
                <a:latin typeface="楷体_GB2312" pitchFamily="1" charset="-122"/>
                <a:ea typeface="楷体_GB2312" pitchFamily="1" charset="-122"/>
                <a:cs typeface="Times New Roman" panose="02020603050405020304" pitchFamily="18" charset="0"/>
              </a:rPr>
              <a:t>+</a:t>
            </a:r>
            <a:r>
              <a:rPr lang="en-US" altLang="zh-CN">
                <a:latin typeface="EU-BX" pitchFamily="65" charset="-122"/>
                <a:ea typeface="EU-BX" pitchFamily="65" charset="-122"/>
                <a:cs typeface="Times New Roman" panose="02020603050405020304" pitchFamily="18" charset="0"/>
              </a:rPr>
              <a:t>bx</a:t>
            </a:r>
            <a:r>
              <a:rPr kumimoji="0" lang="en-US" altLang="zh-CN">
                <a:solidFill>
                  <a:schemeClr val="tx2"/>
                </a:solidFill>
                <a:latin typeface="楷体_GB2312" pitchFamily="1" charset="-122"/>
                <a:ea typeface="楷体_GB2312" pitchFamily="1" charset="-122"/>
                <a:cs typeface="Times New Roman" panose="02020603050405020304" pitchFamily="18" charset="0"/>
              </a:rPr>
              <a:t>+</a:t>
            </a:r>
            <a:r>
              <a:rPr kumimoji="0" lang="en-US" altLang="zh-CN">
                <a:solidFill>
                  <a:schemeClr val="tx2"/>
                </a:solidFill>
                <a:latin typeface="EU-BX" pitchFamily="65" charset="-122"/>
                <a:ea typeface="EU-BX" pitchFamily="65" charset="-122"/>
                <a:cs typeface="Times New Roman" panose="02020603050405020304" pitchFamily="18" charset="0"/>
              </a:rPr>
              <a:t>c</a:t>
            </a:r>
            <a:r>
              <a:rPr kumimoji="0" lang="zh-CN" altLang="en-US">
                <a:solidFill>
                  <a:schemeClr val="tx2"/>
                </a:solidFill>
                <a:latin typeface="楷体_GB2312" pitchFamily="1" charset="-122"/>
                <a:ea typeface="楷体_GB2312" pitchFamily="1" charset="-122"/>
                <a:cs typeface="Times New Roman" panose="02020603050405020304" pitchFamily="18" charset="0"/>
              </a:rPr>
              <a:t>的图象是一条抛物线</a:t>
            </a:r>
            <a:r>
              <a:rPr kumimoji="0" lang="en-US" altLang="zh-CN">
                <a:solidFill>
                  <a:schemeClr val="tx2"/>
                </a:solidFill>
                <a:latin typeface="楷体_GB2312" pitchFamily="1" charset="-122"/>
                <a:ea typeface="楷体_GB2312" pitchFamily="1" charset="-122"/>
                <a:cs typeface="Times New Roman" panose="02020603050405020304" pitchFamily="18" charset="0"/>
              </a:rPr>
              <a:t>.</a:t>
            </a:r>
            <a:endParaRPr lang="zh-CN" altLang="en-US">
              <a:solidFill>
                <a:schemeClr val="tx2"/>
              </a:solidFill>
              <a:ea typeface="楷体_GB2312" pitchFamily="1" charset="-122"/>
              <a:cs typeface="Times New Roman" panose="02020603050405020304" pitchFamily="18" charset="0"/>
            </a:endParaRPr>
          </a:p>
        </p:txBody>
      </p:sp>
      <p:grpSp>
        <p:nvGrpSpPr>
          <p:cNvPr id="24581" name="Group 19"/>
          <p:cNvGrpSpPr/>
          <p:nvPr/>
        </p:nvGrpSpPr>
        <p:grpSpPr bwMode="auto">
          <a:xfrm>
            <a:off x="3165475" y="1063625"/>
            <a:ext cx="3163888" cy="895350"/>
            <a:chOff x="637" y="3195"/>
            <a:chExt cx="1993" cy="564"/>
          </a:xfrm>
        </p:grpSpPr>
        <p:sp>
          <p:nvSpPr>
            <p:cNvPr id="24590" name="Text Box 11"/>
            <p:cNvSpPr txBox="1">
              <a:spLocks noChangeArrowheads="1"/>
            </p:cNvSpPr>
            <p:nvPr/>
          </p:nvSpPr>
          <p:spPr bwMode="auto">
            <a:xfrm>
              <a:off x="637" y="3276"/>
              <a:ext cx="1993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>
                  <a:latin typeface="EU-BX" pitchFamily="65" charset="-122"/>
                  <a:ea typeface="EU-BX" pitchFamily="65" charset="-122"/>
                  <a:cs typeface="Times New Roman" panose="02020603050405020304" pitchFamily="18" charset="0"/>
                </a:rPr>
                <a:t>y</a:t>
              </a:r>
              <a:r>
                <a:rPr lang="en-US" altLang="zh-CN" i="1">
                  <a:latin typeface="EU-BX" pitchFamily="65" charset="-122"/>
                  <a:ea typeface="EU-BX" pitchFamily="65" charset="-122"/>
                  <a:cs typeface="Times New Roman" panose="02020603050405020304" pitchFamily="18" charset="0"/>
                </a:rPr>
                <a:t>=</a:t>
              </a:r>
              <a:r>
                <a:rPr lang="en-US" altLang="zh-CN">
                  <a:latin typeface="EU-BX" pitchFamily="65" charset="-122"/>
                  <a:ea typeface="EU-BX" pitchFamily="65" charset="-122"/>
                  <a:cs typeface="Times New Roman" panose="02020603050405020304" pitchFamily="18" charset="0"/>
                </a:rPr>
                <a:t>a</a:t>
              </a:r>
              <a:r>
                <a:rPr lang="en-US" altLang="zh-CN">
                  <a:ea typeface="EU-BX" pitchFamily="65" charset="-122"/>
                  <a:cs typeface="Times New Roman" panose="02020603050405020304" pitchFamily="18" charset="0"/>
                </a:rPr>
                <a:t>(</a:t>
              </a:r>
              <a:r>
                <a:rPr lang="en-US" altLang="zh-CN" i="1">
                  <a:latin typeface="EU-BX" pitchFamily="65" charset="-122"/>
                  <a:ea typeface="EU-BX" pitchFamily="65" charset="-122"/>
                  <a:cs typeface="Times New Roman" panose="02020603050405020304" pitchFamily="18" charset="0"/>
                </a:rPr>
                <a:t>x</a:t>
              </a:r>
              <a:r>
                <a:rPr lang="en-US" altLang="zh-CN" b="0">
                  <a:ea typeface="EU-BX" pitchFamily="65" charset="-122"/>
                  <a:cs typeface="Times New Roman" panose="02020603050405020304" pitchFamily="18" charset="0"/>
                </a:rPr>
                <a:t>+   )</a:t>
              </a:r>
              <a:r>
                <a:rPr lang="en-US" altLang="zh-CN" b="0" baseline="30000">
                  <a:ea typeface="EU-BX" pitchFamily="65" charset="-122"/>
                  <a:cs typeface="Times New Roman" panose="02020603050405020304" pitchFamily="18" charset="0"/>
                </a:rPr>
                <a:t>2</a:t>
              </a:r>
              <a:r>
                <a:rPr lang="en-US" altLang="zh-CN" b="0">
                  <a:ea typeface="EU-BX" pitchFamily="65" charset="-122"/>
                  <a:cs typeface="Times New Roman" panose="02020603050405020304" pitchFamily="18" charset="0"/>
                </a:rPr>
                <a:t>+      . </a:t>
              </a:r>
            </a:p>
          </p:txBody>
        </p:sp>
        <p:grpSp>
          <p:nvGrpSpPr>
            <p:cNvPr id="24591" name="Group 12"/>
            <p:cNvGrpSpPr/>
            <p:nvPr/>
          </p:nvGrpSpPr>
          <p:grpSpPr bwMode="auto">
            <a:xfrm>
              <a:off x="1252" y="3195"/>
              <a:ext cx="193" cy="556"/>
              <a:chOff x="4234" y="527"/>
              <a:chExt cx="193" cy="556"/>
            </a:xfrm>
          </p:grpSpPr>
          <p:sp>
            <p:nvSpPr>
              <p:cNvPr id="24595" name="Line 13"/>
              <p:cNvSpPr>
                <a:spLocks noChangeShapeType="1"/>
              </p:cNvSpPr>
              <p:nvPr/>
            </p:nvSpPr>
            <p:spPr bwMode="auto">
              <a:xfrm>
                <a:off x="4242" y="840"/>
                <a:ext cx="185" cy="0"/>
              </a:xfrm>
              <a:prstGeom prst="line">
                <a:avLst/>
              </a:prstGeom>
              <a:noFill/>
              <a:ln w="17463">
                <a:solidFill>
                  <a:schemeClr val="tx2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596" name="Rectangle 14"/>
              <p:cNvSpPr>
                <a:spLocks noChangeArrowheads="1"/>
              </p:cNvSpPr>
              <p:nvPr/>
            </p:nvSpPr>
            <p:spPr bwMode="auto">
              <a:xfrm>
                <a:off x="4234" y="738"/>
                <a:ext cx="192" cy="3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>
                  <a:lnSpc>
                    <a:spcPct val="150000"/>
                  </a:lnSpc>
                </a:pPr>
                <a:r>
                  <a:rPr lang="en-US" altLang="zh-CN" b="0">
                    <a:solidFill>
                      <a:schemeClr val="tx2"/>
                    </a:solidFill>
                  </a:rPr>
                  <a:t>2</a:t>
                </a:r>
                <a:r>
                  <a:rPr lang="en-US" altLang="zh-CN" b="0">
                    <a:solidFill>
                      <a:schemeClr val="tx2"/>
                    </a:solidFill>
                    <a:latin typeface="EU-BX" pitchFamily="65" charset="-122"/>
                    <a:ea typeface="EU-BX" pitchFamily="65" charset="-122"/>
                  </a:rPr>
                  <a:t>a</a:t>
                </a:r>
              </a:p>
            </p:txBody>
          </p:sp>
          <p:sp>
            <p:nvSpPr>
              <p:cNvPr id="24597" name="Rectangle 15"/>
              <p:cNvSpPr>
                <a:spLocks noChangeArrowheads="1"/>
              </p:cNvSpPr>
              <p:nvPr/>
            </p:nvSpPr>
            <p:spPr bwMode="auto">
              <a:xfrm>
                <a:off x="4286" y="527"/>
                <a:ext cx="85" cy="3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>
                  <a:lnSpc>
                    <a:spcPct val="150000"/>
                  </a:lnSpc>
                </a:pPr>
                <a:r>
                  <a:rPr lang="en-US" altLang="zh-CN" b="0">
                    <a:solidFill>
                      <a:schemeClr val="tx2"/>
                    </a:solidFill>
                    <a:latin typeface="EU-BX" pitchFamily="65" charset="-122"/>
                    <a:ea typeface="EU-BX" pitchFamily="65" charset="-122"/>
                  </a:rPr>
                  <a:t>b</a:t>
                </a:r>
                <a:endParaRPr lang="en-US" altLang="zh-CN" b="0" baseline="30000">
                  <a:solidFill>
                    <a:schemeClr val="tx2"/>
                  </a:solidFill>
                </a:endParaRPr>
              </a:p>
            </p:txBody>
          </p:sp>
        </p:grpSp>
        <p:sp>
          <p:nvSpPr>
            <p:cNvPr id="24592" name="Line 16"/>
            <p:cNvSpPr>
              <a:spLocks noChangeShapeType="1"/>
            </p:cNvSpPr>
            <p:nvPr/>
          </p:nvSpPr>
          <p:spPr bwMode="auto">
            <a:xfrm>
              <a:off x="1822" y="3516"/>
              <a:ext cx="516" cy="0"/>
            </a:xfrm>
            <a:prstGeom prst="line">
              <a:avLst/>
            </a:prstGeom>
            <a:noFill/>
            <a:ln w="17463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93" name="Rectangle 17"/>
            <p:cNvSpPr>
              <a:spLocks noChangeArrowheads="1"/>
            </p:cNvSpPr>
            <p:nvPr/>
          </p:nvSpPr>
          <p:spPr bwMode="auto">
            <a:xfrm>
              <a:off x="1998" y="3414"/>
              <a:ext cx="192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lnSpc>
                  <a:spcPct val="150000"/>
                </a:lnSpc>
              </a:pPr>
              <a:r>
                <a:rPr lang="en-US" altLang="zh-CN" b="0">
                  <a:solidFill>
                    <a:schemeClr val="tx2"/>
                  </a:solidFill>
                </a:rPr>
                <a:t>4</a:t>
              </a:r>
              <a:r>
                <a:rPr lang="en-US" altLang="zh-CN" b="0">
                  <a:solidFill>
                    <a:schemeClr val="tx2"/>
                  </a:solidFill>
                  <a:latin typeface="EU-BX" pitchFamily="65" charset="-122"/>
                  <a:ea typeface="EU-BX" pitchFamily="65" charset="-122"/>
                </a:rPr>
                <a:t>a</a:t>
              </a:r>
            </a:p>
          </p:txBody>
        </p:sp>
        <p:sp>
          <p:nvSpPr>
            <p:cNvPr id="24594" name="Rectangle 18"/>
            <p:cNvSpPr>
              <a:spLocks noChangeArrowheads="1"/>
            </p:cNvSpPr>
            <p:nvPr/>
          </p:nvSpPr>
          <p:spPr bwMode="auto">
            <a:xfrm>
              <a:off x="1842" y="3203"/>
              <a:ext cx="512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lnSpc>
                  <a:spcPct val="150000"/>
                </a:lnSpc>
              </a:pPr>
              <a:r>
                <a:rPr lang="en-US" altLang="zh-CN" b="0">
                  <a:solidFill>
                    <a:schemeClr val="tx2"/>
                  </a:solidFill>
                </a:rPr>
                <a:t>4</a:t>
              </a:r>
              <a:r>
                <a:rPr lang="en-US" altLang="zh-CN" b="0">
                  <a:solidFill>
                    <a:schemeClr val="tx2"/>
                  </a:solidFill>
                  <a:latin typeface="EU-BX" pitchFamily="65" charset="-122"/>
                  <a:ea typeface="EU-BX" pitchFamily="65" charset="-122"/>
                </a:rPr>
                <a:t>ac</a:t>
              </a:r>
              <a:r>
                <a:rPr lang="en-US" altLang="zh-CN" b="0">
                  <a:solidFill>
                    <a:schemeClr val="tx2"/>
                  </a:solidFill>
                </a:rPr>
                <a:t>-</a:t>
              </a:r>
              <a:r>
                <a:rPr lang="en-US" altLang="zh-CN" b="0">
                  <a:solidFill>
                    <a:schemeClr val="tx2"/>
                  </a:solidFill>
                  <a:latin typeface="EU-BX" pitchFamily="65" charset="-122"/>
                  <a:ea typeface="EU-BX" pitchFamily="65" charset="-122"/>
                </a:rPr>
                <a:t>b</a:t>
              </a:r>
              <a:r>
                <a:rPr lang="en-US" altLang="zh-CN" b="0" baseline="30000">
                  <a:solidFill>
                    <a:schemeClr val="tx2"/>
                  </a:solidFill>
                </a:rPr>
                <a:t>2</a:t>
              </a:r>
            </a:p>
          </p:txBody>
        </p:sp>
      </p:grpSp>
      <p:grpSp>
        <p:nvGrpSpPr>
          <p:cNvPr id="4" name="Group 44"/>
          <p:cNvGrpSpPr/>
          <p:nvPr/>
        </p:nvGrpSpPr>
        <p:grpSpPr bwMode="auto">
          <a:xfrm>
            <a:off x="1008063" y="4100513"/>
            <a:ext cx="4175125" cy="908050"/>
            <a:chOff x="3130" y="2844"/>
            <a:chExt cx="2630" cy="572"/>
          </a:xfrm>
        </p:grpSpPr>
        <p:sp>
          <p:nvSpPr>
            <p:cNvPr id="24583" name="Text Box 36"/>
            <p:cNvSpPr txBox="1">
              <a:spLocks noChangeArrowheads="1"/>
            </p:cNvSpPr>
            <p:nvPr/>
          </p:nvSpPr>
          <p:spPr bwMode="auto">
            <a:xfrm>
              <a:off x="3130" y="2925"/>
              <a:ext cx="2630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/>
                <a:t>它的顶点是（</a:t>
              </a:r>
              <a:r>
                <a:rPr lang="en-US" altLang="zh-CN"/>
                <a:t>-    </a:t>
              </a:r>
              <a:r>
                <a:rPr lang="zh-CN" altLang="en-US"/>
                <a:t>，    ）</a:t>
              </a:r>
              <a:r>
                <a:rPr lang="en-US" altLang="zh-CN"/>
                <a:t>.</a:t>
              </a:r>
            </a:p>
          </p:txBody>
        </p:sp>
        <p:sp>
          <p:nvSpPr>
            <p:cNvPr id="24584" name="Line 37"/>
            <p:cNvSpPr>
              <a:spLocks noChangeShapeType="1"/>
            </p:cNvSpPr>
            <p:nvPr/>
          </p:nvSpPr>
          <p:spPr bwMode="auto">
            <a:xfrm>
              <a:off x="4469" y="3181"/>
              <a:ext cx="256" cy="0"/>
            </a:xfrm>
            <a:prstGeom prst="line">
              <a:avLst/>
            </a:prstGeom>
            <a:noFill/>
            <a:ln w="17463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85" name="Rectangle 38"/>
            <p:cNvSpPr>
              <a:spLocks noChangeArrowheads="1"/>
            </p:cNvSpPr>
            <p:nvPr/>
          </p:nvSpPr>
          <p:spPr bwMode="auto">
            <a:xfrm>
              <a:off x="4509" y="3071"/>
              <a:ext cx="192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lnSpc>
                  <a:spcPct val="150000"/>
                </a:lnSpc>
              </a:pPr>
              <a:r>
                <a:rPr lang="en-US" altLang="zh-CN" b="0">
                  <a:solidFill>
                    <a:schemeClr val="tx2"/>
                  </a:solidFill>
                </a:rPr>
                <a:t>2</a:t>
              </a:r>
              <a:r>
                <a:rPr lang="en-US" altLang="zh-CN" b="0">
                  <a:solidFill>
                    <a:schemeClr val="tx2"/>
                  </a:solidFill>
                  <a:latin typeface="EU-BX" pitchFamily="65" charset="-122"/>
                  <a:ea typeface="EU-BX" pitchFamily="65" charset="-122"/>
                </a:rPr>
                <a:t>a</a:t>
              </a:r>
              <a:endParaRPr lang="en-US" altLang="zh-CN">
                <a:solidFill>
                  <a:schemeClr val="tx2"/>
                </a:solidFill>
                <a:latin typeface="EU-BX" pitchFamily="65" charset="-122"/>
                <a:ea typeface="EU-BX" pitchFamily="65" charset="-122"/>
              </a:endParaRPr>
            </a:p>
          </p:txBody>
        </p:sp>
        <p:sp>
          <p:nvSpPr>
            <p:cNvPr id="24586" name="Rectangle 39"/>
            <p:cNvSpPr>
              <a:spLocks noChangeArrowheads="1"/>
            </p:cNvSpPr>
            <p:nvPr/>
          </p:nvSpPr>
          <p:spPr bwMode="auto">
            <a:xfrm>
              <a:off x="4577" y="2844"/>
              <a:ext cx="85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lnSpc>
                  <a:spcPct val="150000"/>
                </a:lnSpc>
              </a:pPr>
              <a:r>
                <a:rPr lang="en-US" altLang="zh-CN" b="0">
                  <a:solidFill>
                    <a:schemeClr val="tx2"/>
                  </a:solidFill>
                  <a:latin typeface="EU-BX" pitchFamily="65" charset="-122"/>
                  <a:ea typeface="EU-BX" pitchFamily="65" charset="-122"/>
                </a:rPr>
                <a:t>b</a:t>
              </a:r>
              <a:endParaRPr lang="en-US" altLang="zh-CN">
                <a:solidFill>
                  <a:schemeClr val="tx2"/>
                </a:solidFill>
                <a:latin typeface="EU-BX" pitchFamily="65" charset="-122"/>
                <a:ea typeface="EU-BX" pitchFamily="65" charset="-122"/>
              </a:endParaRPr>
            </a:p>
          </p:txBody>
        </p:sp>
        <p:sp>
          <p:nvSpPr>
            <p:cNvPr id="24587" name="Line 41"/>
            <p:cNvSpPr>
              <a:spLocks noChangeShapeType="1"/>
            </p:cNvSpPr>
            <p:nvPr/>
          </p:nvSpPr>
          <p:spPr bwMode="auto">
            <a:xfrm>
              <a:off x="4965" y="3180"/>
              <a:ext cx="461" cy="0"/>
            </a:xfrm>
            <a:prstGeom prst="line">
              <a:avLst/>
            </a:prstGeom>
            <a:noFill/>
            <a:ln w="17463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88" name="Rectangle 42"/>
            <p:cNvSpPr>
              <a:spLocks noChangeArrowheads="1"/>
            </p:cNvSpPr>
            <p:nvPr/>
          </p:nvSpPr>
          <p:spPr bwMode="auto">
            <a:xfrm>
              <a:off x="5101" y="3070"/>
              <a:ext cx="192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lnSpc>
                  <a:spcPct val="150000"/>
                </a:lnSpc>
              </a:pPr>
              <a:r>
                <a:rPr lang="en-US" altLang="zh-CN" b="0">
                  <a:solidFill>
                    <a:schemeClr val="tx2"/>
                  </a:solidFill>
                </a:rPr>
                <a:t>4</a:t>
              </a:r>
              <a:r>
                <a:rPr lang="en-US" altLang="zh-CN" b="0">
                  <a:solidFill>
                    <a:schemeClr val="tx2"/>
                  </a:solidFill>
                  <a:latin typeface="EU-BX" pitchFamily="65" charset="-122"/>
                  <a:ea typeface="EU-BX" pitchFamily="65" charset="-122"/>
                </a:rPr>
                <a:t>a</a:t>
              </a:r>
              <a:endParaRPr lang="en-US" altLang="zh-CN">
                <a:solidFill>
                  <a:schemeClr val="tx2"/>
                </a:solidFill>
                <a:latin typeface="EU-BX" pitchFamily="65" charset="-122"/>
                <a:ea typeface="EU-BX" pitchFamily="65" charset="-122"/>
              </a:endParaRPr>
            </a:p>
          </p:txBody>
        </p:sp>
        <p:sp>
          <p:nvSpPr>
            <p:cNvPr id="24589" name="Rectangle 43"/>
            <p:cNvSpPr>
              <a:spLocks noChangeArrowheads="1"/>
            </p:cNvSpPr>
            <p:nvPr/>
          </p:nvSpPr>
          <p:spPr bwMode="auto">
            <a:xfrm>
              <a:off x="4923" y="2858"/>
              <a:ext cx="522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lnSpc>
                  <a:spcPct val="150000"/>
                </a:lnSpc>
              </a:pPr>
              <a:r>
                <a:rPr lang="en-US" altLang="zh-CN" b="0">
                  <a:solidFill>
                    <a:schemeClr val="tx2"/>
                  </a:solidFill>
                </a:rPr>
                <a:t>4</a:t>
              </a:r>
              <a:r>
                <a:rPr lang="en-US" altLang="zh-CN" b="0">
                  <a:solidFill>
                    <a:schemeClr val="tx2"/>
                  </a:solidFill>
                  <a:latin typeface="EU-BX" pitchFamily="65" charset="-122"/>
                  <a:ea typeface="EU-BX" pitchFamily="65" charset="-122"/>
                </a:rPr>
                <a:t>ac-b</a:t>
              </a:r>
              <a:r>
                <a:rPr lang="en-US" altLang="zh-CN" b="0" baseline="30000">
                  <a:solidFill>
                    <a:schemeClr val="tx2"/>
                  </a:solidFill>
                </a:rPr>
                <a:t>2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1227138" y="2806700"/>
            <a:ext cx="62309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kumimoji="0" lang="zh-CN" altLang="en-US" dirty="0">
                <a:solidFill>
                  <a:srgbClr val="0000FF"/>
                </a:solidFill>
              </a:rPr>
              <a:t>对称轴是</a:t>
            </a:r>
            <a:r>
              <a:rPr kumimoji="0" lang="en-US" altLang="zh-CN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kumimoji="0" lang="en-US" altLang="zh-CN" dirty="0">
                <a:solidFill>
                  <a:srgbClr val="0000FF"/>
                </a:solidFill>
              </a:rPr>
              <a:t>=3</a:t>
            </a:r>
            <a:r>
              <a:rPr kumimoji="0" lang="zh-CN" altLang="en-US" dirty="0">
                <a:solidFill>
                  <a:srgbClr val="0000FF"/>
                </a:solidFill>
              </a:rPr>
              <a:t>，顶点坐标是（</a:t>
            </a:r>
            <a:r>
              <a:rPr kumimoji="0" lang="en-US" altLang="zh-CN" dirty="0">
                <a:solidFill>
                  <a:srgbClr val="0000FF"/>
                </a:solidFill>
              </a:rPr>
              <a:t>3</a:t>
            </a:r>
            <a:r>
              <a:rPr kumimoji="0" lang="zh-CN" altLang="en-US" dirty="0">
                <a:solidFill>
                  <a:srgbClr val="0000FF"/>
                </a:solidFill>
              </a:rPr>
              <a:t>，</a:t>
            </a:r>
            <a:r>
              <a:rPr kumimoji="0" lang="en-US" altLang="zh-CN" dirty="0">
                <a:solidFill>
                  <a:srgbClr val="0000FF"/>
                </a:solidFill>
              </a:rPr>
              <a:t>-5</a:t>
            </a:r>
            <a:r>
              <a:rPr kumimoji="0" lang="zh-CN" altLang="en-US" dirty="0">
                <a:solidFill>
                  <a:srgbClr val="0000FF"/>
                </a:solidFill>
              </a:rPr>
              <a:t>）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1227138" y="4116388"/>
            <a:ext cx="7019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kumimoji="0" lang="zh-CN" altLang="en-US">
                <a:solidFill>
                  <a:srgbClr val="0000FF"/>
                </a:solidFill>
              </a:rPr>
              <a:t>对称轴是</a:t>
            </a:r>
            <a:r>
              <a:rPr kumimoji="0" lang="en-US" altLang="zh-CN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kumimoji="0" lang="en-US" altLang="zh-CN">
                <a:solidFill>
                  <a:srgbClr val="0000FF"/>
                </a:solidFill>
              </a:rPr>
              <a:t>=8</a:t>
            </a:r>
            <a:r>
              <a:rPr kumimoji="0" lang="zh-CN" altLang="en-US">
                <a:solidFill>
                  <a:srgbClr val="0000FF"/>
                </a:solidFill>
              </a:rPr>
              <a:t>，顶点坐标是（</a:t>
            </a:r>
            <a:r>
              <a:rPr kumimoji="0" lang="en-US" altLang="zh-CN">
                <a:solidFill>
                  <a:srgbClr val="0000FF"/>
                </a:solidFill>
              </a:rPr>
              <a:t>8,1</a:t>
            </a:r>
            <a:r>
              <a:rPr kumimoji="0" lang="zh-CN" altLang="en-US">
                <a:solidFill>
                  <a:srgbClr val="0000FF"/>
                </a:solidFill>
              </a:rPr>
              <a:t>）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1227138" y="5467350"/>
            <a:ext cx="65135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kumimoji="0" lang="zh-CN" altLang="en-US">
                <a:solidFill>
                  <a:srgbClr val="0000FF"/>
                </a:solidFill>
              </a:rPr>
              <a:t>对称轴是</a:t>
            </a:r>
            <a:r>
              <a:rPr kumimoji="0" lang="en-US" altLang="zh-CN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kumimoji="0" lang="en-US" altLang="zh-CN">
                <a:solidFill>
                  <a:srgbClr val="0000FF"/>
                </a:solidFill>
              </a:rPr>
              <a:t>=0</a:t>
            </a:r>
            <a:r>
              <a:rPr kumimoji="0" lang="zh-CN" altLang="en-US">
                <a:solidFill>
                  <a:srgbClr val="0000FF"/>
                </a:solidFill>
              </a:rPr>
              <a:t>，顶点坐标是（</a:t>
            </a:r>
            <a:r>
              <a:rPr kumimoji="0" lang="en-US" altLang="zh-CN">
                <a:solidFill>
                  <a:srgbClr val="0000FF"/>
                </a:solidFill>
              </a:rPr>
              <a:t>0</a:t>
            </a:r>
            <a:r>
              <a:rPr kumimoji="0" lang="zh-CN" altLang="en-US">
                <a:solidFill>
                  <a:srgbClr val="0000FF"/>
                </a:solidFill>
              </a:rPr>
              <a:t>，</a:t>
            </a:r>
            <a:r>
              <a:rPr kumimoji="0" lang="en-US" altLang="zh-CN">
                <a:solidFill>
                  <a:srgbClr val="0000FF"/>
                </a:solidFill>
              </a:rPr>
              <a:t>12</a:t>
            </a:r>
            <a:r>
              <a:rPr kumimoji="0" lang="zh-CN" altLang="en-US">
                <a:solidFill>
                  <a:srgbClr val="0000FF"/>
                </a:solidFill>
              </a:rPr>
              <a:t>）</a:t>
            </a:r>
          </a:p>
        </p:txBody>
      </p:sp>
      <p:pic>
        <p:nvPicPr>
          <p:cNvPr id="26629" name="Picture 15" descr="图片1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" y="728663"/>
            <a:ext cx="2236788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0" name="Text Box 16"/>
          <p:cNvSpPr txBox="1">
            <a:spLocks noChangeArrowheads="1"/>
          </p:cNvSpPr>
          <p:nvPr/>
        </p:nvSpPr>
        <p:spPr bwMode="auto">
          <a:xfrm>
            <a:off x="717550" y="1530350"/>
            <a:ext cx="7939088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buClr>
                <a:schemeClr val="tx2"/>
              </a:buClr>
              <a:buSzPts val="2800"/>
              <a:buFont typeface="Wingdings" panose="05000000000000000000" pitchFamily="2" charset="2"/>
              <a:buNone/>
            </a:pPr>
            <a:r>
              <a:rPr kumimoji="0" lang="zh-CN" altLang="en-US" dirty="0">
                <a:latin typeface="Times New Roman" panose="02020603050405020304" pitchFamily="18" charset="0"/>
              </a:rPr>
              <a:t>利用公式确定下列二次函数图象的对称轴和顶点坐标：</a:t>
            </a:r>
            <a:endParaRPr lang="zh-CN" altLang="en-US" dirty="0"/>
          </a:p>
        </p:txBody>
      </p:sp>
      <p:graphicFrame>
        <p:nvGraphicFramePr>
          <p:cNvPr id="26631" name="Object 12"/>
          <p:cNvGraphicFramePr>
            <a:graphicFrameLocks noChangeAspect="1"/>
          </p:cNvGraphicFramePr>
          <p:nvPr/>
        </p:nvGraphicFramePr>
        <p:xfrm>
          <a:off x="819150" y="2197100"/>
          <a:ext cx="3205163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9" name="公式" r:id="rId5" imgW="1371600" imgH="228600" progId="Equation.3">
                  <p:embed/>
                </p:oleObj>
              </mc:Choice>
              <mc:Fallback>
                <p:oleObj name="公式" r:id="rId5" imgW="1371600" imgH="2286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9150" y="2197100"/>
                        <a:ext cx="3205163" cy="534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2" name="Object 13"/>
          <p:cNvGraphicFramePr>
            <a:graphicFrameLocks noChangeAspect="1"/>
          </p:cNvGraphicFramePr>
          <p:nvPr/>
        </p:nvGraphicFramePr>
        <p:xfrm>
          <a:off x="823913" y="3325813"/>
          <a:ext cx="3709987" cy="53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0" name="公式" r:id="rId7" imgW="1587500" imgH="228600" progId="Equation.3">
                  <p:embed/>
                </p:oleObj>
              </mc:Choice>
              <mc:Fallback>
                <p:oleObj name="公式" r:id="rId7" imgW="1587500" imgH="2286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913" y="3325813"/>
                        <a:ext cx="3709987" cy="534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3" name="Object 15"/>
          <p:cNvGraphicFramePr>
            <a:graphicFrameLocks noChangeAspect="1"/>
          </p:cNvGraphicFramePr>
          <p:nvPr/>
        </p:nvGraphicFramePr>
        <p:xfrm>
          <a:off x="871538" y="4794250"/>
          <a:ext cx="314642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1" name="公式" r:id="rId9" imgW="1345565" imgH="215900" progId="Equation.3">
                  <p:embed/>
                </p:oleObj>
              </mc:Choice>
              <mc:Fallback>
                <p:oleObj name="公式" r:id="rId9" imgW="1345565" imgH="2159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1538" y="4794250"/>
                        <a:ext cx="3146425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4" name="Object 1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2" name="公式" r:id="rId11" imgW="114300" imgH="215900" progId="Equation.3">
                  <p:embed/>
                </p:oleObj>
              </mc:Choice>
              <mc:Fallback>
                <p:oleObj name="公式" r:id="rId11" imgW="114300" imgH="2159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9" grpId="0"/>
      <p:bldP spid="9230" grpId="0"/>
      <p:bldP spid="923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9" name="Rectangle 3"/>
          <p:cNvSpPr>
            <a:spLocks noGrp="1" noChangeArrowheads="1"/>
          </p:cNvSpPr>
          <p:nvPr/>
        </p:nvSpPr>
        <p:spPr bwMode="auto">
          <a:xfrm>
            <a:off x="435447" y="1746336"/>
            <a:ext cx="8650287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80000"/>
              </a:lnSpc>
              <a:buClr>
                <a:schemeClr val="tx2"/>
              </a:buClr>
              <a:buSzPts val="2800"/>
              <a:buFont typeface="Wingdings" panose="05000000000000000000" pitchFamily="2" charset="2"/>
              <a:buNone/>
            </a:pPr>
            <a:r>
              <a:rPr kumimoji="0" lang="zh-CN" altLang="en-US" dirty="0">
                <a:cs typeface="Times New Roman" panose="02020603050405020304" pitchFamily="18" charset="0"/>
              </a:rPr>
              <a:t>请你总结函数</a:t>
            </a:r>
            <a:r>
              <a:rPr kumimoji="0" lang="en-US" altLang="zh-CN" dirty="0">
                <a:latin typeface="EU-BX" pitchFamily="65" charset="-122"/>
                <a:ea typeface="EU-BX" pitchFamily="65" charset="-122"/>
                <a:cs typeface="Times New Roman" panose="02020603050405020304" pitchFamily="18" charset="0"/>
              </a:rPr>
              <a:t>y</a:t>
            </a:r>
            <a:r>
              <a:rPr kumimoji="0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kumimoji="0" lang="en-US" altLang="zh-CN" dirty="0">
                <a:latin typeface="EU-BX" pitchFamily="65" charset="-122"/>
                <a:ea typeface="EU-BX" pitchFamily="65" charset="-122"/>
              </a:rPr>
              <a:t>ax</a:t>
            </a:r>
            <a:r>
              <a:rPr kumimoji="0" lang="en-US" altLang="zh-CN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kumimoji="0" lang="en-US" altLang="zh-CN" dirty="0">
                <a:latin typeface="EU-BX" pitchFamily="65" charset="-122"/>
                <a:ea typeface="EU-BX" pitchFamily="65" charset="-122"/>
              </a:rPr>
              <a:t>bx</a:t>
            </a:r>
            <a:r>
              <a:rPr kumimoji="0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kumimoji="0" lang="en-US" altLang="zh-CN" dirty="0">
                <a:latin typeface="EU-BX" pitchFamily="65" charset="-122"/>
                <a:ea typeface="EU-BX" pitchFamily="65" charset="-122"/>
              </a:rPr>
              <a:t>c(a</a:t>
            </a:r>
            <a:r>
              <a:rPr kumimoji="0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≠0</a:t>
            </a:r>
            <a:r>
              <a:rPr kumimoji="0" lang="en-US" altLang="zh-CN" dirty="0">
                <a:latin typeface="EU-BX" pitchFamily="65" charset="-122"/>
                <a:ea typeface="EU-BX" pitchFamily="65" charset="-122"/>
              </a:rPr>
              <a:t>)</a:t>
            </a:r>
            <a:r>
              <a:rPr kumimoji="0" lang="zh-CN" altLang="en-US" dirty="0">
                <a:cs typeface="Times New Roman" panose="02020603050405020304" pitchFamily="18" charset="0"/>
              </a:rPr>
              <a:t>的图象和性质</a:t>
            </a:r>
            <a:r>
              <a:rPr kumimoji="0" lang="en-US" altLang="zh-CN" dirty="0"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180000"/>
              </a:lnSpc>
              <a:buClr>
                <a:schemeClr val="tx2"/>
              </a:buClr>
            </a:pPr>
            <a:r>
              <a:rPr lang="zh-CN" altLang="en-US" dirty="0">
                <a:cs typeface="Times New Roman" panose="02020603050405020304" pitchFamily="18" charset="0"/>
              </a:rPr>
              <a:t>想一想，函数</a:t>
            </a:r>
            <a:r>
              <a:rPr kumimoji="0" lang="en-US" altLang="zh-CN" dirty="0">
                <a:latin typeface="EU-BX" pitchFamily="65" charset="-122"/>
                <a:ea typeface="EU-BX" pitchFamily="65" charset="-122"/>
              </a:rPr>
              <a:t>y</a:t>
            </a:r>
            <a:r>
              <a:rPr kumimoji="0" lang="en-US" altLang="zh-CN" dirty="0">
                <a:cs typeface="Times New Roman" panose="02020603050405020304" pitchFamily="18" charset="0"/>
              </a:rPr>
              <a:t>=</a:t>
            </a:r>
            <a:r>
              <a:rPr kumimoji="0" lang="en-US" altLang="zh-CN" dirty="0">
                <a:latin typeface="EU-BX" pitchFamily="65" charset="-122"/>
                <a:ea typeface="EU-BX" pitchFamily="65" charset="-122"/>
              </a:rPr>
              <a:t>ax</a:t>
            </a:r>
            <a:r>
              <a:rPr kumimoji="0" lang="en-US" altLang="zh-CN" baseline="30000" dirty="0">
                <a:cs typeface="Times New Roman" panose="02020603050405020304" pitchFamily="18" charset="0"/>
              </a:rPr>
              <a:t>2</a:t>
            </a:r>
            <a:r>
              <a:rPr lang="en-US" altLang="zh-CN" dirty="0">
                <a:cs typeface="Times New Roman" panose="02020603050405020304" pitchFamily="18" charset="0"/>
              </a:rPr>
              <a:t>+</a:t>
            </a:r>
            <a:r>
              <a:rPr kumimoji="0" lang="en-US" altLang="zh-CN" dirty="0">
                <a:latin typeface="EU-BX" pitchFamily="65" charset="-122"/>
                <a:ea typeface="EU-BX" pitchFamily="65" charset="-122"/>
              </a:rPr>
              <a:t>bx</a:t>
            </a:r>
            <a:r>
              <a:rPr lang="en-US" altLang="zh-CN" dirty="0">
                <a:cs typeface="Times New Roman" panose="02020603050405020304" pitchFamily="18" charset="0"/>
              </a:rPr>
              <a:t>+</a:t>
            </a:r>
            <a:r>
              <a:rPr kumimoji="0" lang="en-US" altLang="zh-CN" dirty="0">
                <a:latin typeface="EU-BX" pitchFamily="65" charset="-122"/>
                <a:ea typeface="EU-BX" pitchFamily="65" charset="-122"/>
              </a:rPr>
              <a:t>c</a:t>
            </a:r>
            <a:r>
              <a:rPr lang="zh-CN" altLang="en-US" dirty="0">
                <a:cs typeface="Times New Roman" panose="02020603050405020304" pitchFamily="18" charset="0"/>
              </a:rPr>
              <a:t>和</a:t>
            </a:r>
            <a:r>
              <a:rPr kumimoji="0" lang="en-US" altLang="zh-CN" dirty="0">
                <a:latin typeface="EU-BX" pitchFamily="65" charset="-122"/>
                <a:ea typeface="EU-BX" pitchFamily="65" charset="-122"/>
              </a:rPr>
              <a:t>y</a:t>
            </a:r>
            <a:r>
              <a:rPr kumimoji="0" lang="en-US" altLang="zh-CN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kumimoji="0" lang="en-US" altLang="zh-CN" dirty="0">
                <a:latin typeface="EU-BX" pitchFamily="65" charset="-122"/>
                <a:ea typeface="EU-BX" pitchFamily="65" charset="-122"/>
              </a:rPr>
              <a:t>ax</a:t>
            </a:r>
            <a:r>
              <a:rPr kumimoji="0" lang="en-US" altLang="zh-CN" b="0" baseline="30000" dirty="0">
                <a:cs typeface="Times New Roman" panose="02020603050405020304" pitchFamily="18" charset="0"/>
              </a:rPr>
              <a:t>2</a:t>
            </a:r>
            <a:r>
              <a:rPr lang="zh-CN" altLang="en-US" dirty="0">
                <a:cs typeface="Times New Roman" panose="02020603050405020304" pitchFamily="18" charset="0"/>
              </a:rPr>
              <a:t>的图象之间的关系是什么？</a:t>
            </a:r>
            <a:endParaRPr kumimoji="0" lang="zh-CN" altLang="en-US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811213" y="687388"/>
            <a:ext cx="7524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zh-CN" altLang="en-US"/>
              <a:t>二次函数</a:t>
            </a:r>
            <a:r>
              <a:rPr kumimoji="0" lang="en-US" altLang="zh-CN">
                <a:latin typeface="EU-BX" pitchFamily="65" charset="-122"/>
                <a:ea typeface="EU-BX" pitchFamily="65" charset="-122"/>
              </a:rPr>
              <a:t>y</a:t>
            </a:r>
            <a:r>
              <a:rPr kumimoji="0" lang="en-US" altLang="zh-CN">
                <a:latin typeface="Times New Roman" panose="02020603050405020304" pitchFamily="18" charset="0"/>
                <a:ea typeface="楷体_GB2312" pitchFamily="1" charset="-122"/>
              </a:rPr>
              <a:t>=</a:t>
            </a:r>
            <a:r>
              <a:rPr kumimoji="0" lang="en-US" altLang="zh-CN">
                <a:latin typeface="EU-BX" pitchFamily="65" charset="-122"/>
                <a:ea typeface="EU-BX" pitchFamily="65" charset="-122"/>
              </a:rPr>
              <a:t>ax</a:t>
            </a:r>
            <a:r>
              <a:rPr kumimoji="0" lang="en-US" altLang="zh-CN" baseline="30000">
                <a:latin typeface="Times New Roman" panose="02020603050405020304" pitchFamily="18" charset="0"/>
                <a:ea typeface="楷体_GB2312" pitchFamily="1" charset="-122"/>
              </a:rPr>
              <a:t>2</a:t>
            </a:r>
            <a:r>
              <a:rPr kumimoji="0" lang="en-US" altLang="zh-CN">
                <a:latin typeface="Times New Roman" panose="02020603050405020304" pitchFamily="18" charset="0"/>
                <a:ea typeface="楷体_GB2312" pitchFamily="1" charset="-122"/>
              </a:rPr>
              <a:t>+</a:t>
            </a:r>
            <a:r>
              <a:rPr kumimoji="0" lang="en-US" altLang="zh-CN">
                <a:latin typeface="EU-BX" pitchFamily="65" charset="-122"/>
                <a:ea typeface="EU-BX" pitchFamily="65" charset="-122"/>
              </a:rPr>
              <a:t>bx</a:t>
            </a:r>
            <a:r>
              <a:rPr kumimoji="0" lang="en-US" altLang="zh-CN">
                <a:latin typeface="Times New Roman" panose="02020603050405020304" pitchFamily="18" charset="0"/>
                <a:ea typeface="楷体_GB2312" pitchFamily="1" charset="-122"/>
              </a:rPr>
              <a:t>+</a:t>
            </a:r>
            <a:r>
              <a:rPr kumimoji="0" lang="en-US" altLang="zh-CN">
                <a:latin typeface="EU-BX" pitchFamily="65" charset="-122"/>
                <a:ea typeface="EU-BX" pitchFamily="65" charset="-122"/>
              </a:rPr>
              <a:t>c</a:t>
            </a:r>
            <a:r>
              <a:rPr kumimoji="0" lang="en-US" altLang="zh-CN">
                <a:latin typeface="Times New Roman" panose="02020603050405020304" pitchFamily="18" charset="0"/>
                <a:ea typeface="楷体_GB2312" pitchFamily="1" charset="-122"/>
              </a:rPr>
              <a:t>(</a:t>
            </a:r>
            <a:r>
              <a:rPr kumimoji="0" lang="en-US" altLang="zh-CN">
                <a:latin typeface="EU-BX" pitchFamily="65" charset="-122"/>
                <a:ea typeface="EU-BX" pitchFamily="65" charset="-122"/>
              </a:rPr>
              <a:t>a</a:t>
            </a:r>
            <a:r>
              <a:rPr kumimoji="0" lang="en-US" altLang="zh-CN">
                <a:latin typeface="Times New Roman" panose="02020603050405020304" pitchFamily="18" charset="0"/>
                <a:ea typeface="楷体_GB2312" pitchFamily="1" charset="-122"/>
              </a:rPr>
              <a:t>≠0)</a:t>
            </a:r>
            <a:r>
              <a:rPr lang="zh-CN" altLang="en-US"/>
              <a:t>的图象和性质</a:t>
            </a:r>
          </a:p>
        </p:txBody>
      </p:sp>
      <p:graphicFrame>
        <p:nvGraphicFramePr>
          <p:cNvPr id="14389" name="Group 53"/>
          <p:cNvGraphicFramePr>
            <a:graphicFrameLocks noGrp="1"/>
          </p:cNvGraphicFramePr>
          <p:nvPr/>
        </p:nvGraphicFramePr>
        <p:xfrm>
          <a:off x="485775" y="1352550"/>
          <a:ext cx="8174038" cy="4694238"/>
        </p:xfrm>
        <a:graphic>
          <a:graphicData uri="http://schemas.openxmlformats.org/drawingml/2006/table">
            <a:tbl>
              <a:tblPr/>
              <a:tblGrid>
                <a:gridCol w="12969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09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67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1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1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楷体_GB2312" pitchFamily="1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2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8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5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0753" name="Text Box 33"/>
          <p:cNvSpPr txBox="1">
            <a:spLocks noChangeArrowheads="1"/>
          </p:cNvSpPr>
          <p:nvPr/>
        </p:nvSpPr>
        <p:spPr bwMode="auto">
          <a:xfrm>
            <a:off x="682625" y="1500188"/>
            <a:ext cx="11064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zh-CN" altLang="en-US" sz="2000"/>
              <a:t>抛物线</a:t>
            </a:r>
          </a:p>
        </p:txBody>
      </p:sp>
      <p:sp>
        <p:nvSpPr>
          <p:cNvPr id="30754" name="Text Box 34"/>
          <p:cNvSpPr txBox="1">
            <a:spLocks noChangeArrowheads="1"/>
          </p:cNvSpPr>
          <p:nvPr/>
        </p:nvSpPr>
        <p:spPr bwMode="auto">
          <a:xfrm>
            <a:off x="593725" y="2273300"/>
            <a:ext cx="12303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zh-CN" altLang="en-US" sz="2000"/>
              <a:t>顶点坐标</a:t>
            </a:r>
          </a:p>
        </p:txBody>
      </p:sp>
      <p:sp>
        <p:nvSpPr>
          <p:cNvPr id="30755" name="Text Box 35"/>
          <p:cNvSpPr txBox="1">
            <a:spLocks noChangeArrowheads="1"/>
          </p:cNvSpPr>
          <p:nvPr/>
        </p:nvSpPr>
        <p:spPr bwMode="auto">
          <a:xfrm>
            <a:off x="655638" y="3187700"/>
            <a:ext cx="9890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zh-CN" altLang="en-US" sz="2000"/>
              <a:t>对称轴</a:t>
            </a:r>
          </a:p>
        </p:txBody>
      </p:sp>
      <p:sp>
        <p:nvSpPr>
          <p:cNvPr id="30756" name="Text Box 36"/>
          <p:cNvSpPr txBox="1">
            <a:spLocks noChangeArrowheads="1"/>
          </p:cNvSpPr>
          <p:nvPr/>
        </p:nvSpPr>
        <p:spPr bwMode="auto">
          <a:xfrm>
            <a:off x="558800" y="3941763"/>
            <a:ext cx="1276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zh-CN" altLang="en-US" sz="2000"/>
              <a:t>开口方向</a:t>
            </a:r>
          </a:p>
        </p:txBody>
      </p:sp>
      <p:sp>
        <p:nvSpPr>
          <p:cNvPr id="30757" name="Text Box 37"/>
          <p:cNvSpPr txBox="1">
            <a:spLocks noChangeArrowheads="1"/>
          </p:cNvSpPr>
          <p:nvPr/>
        </p:nvSpPr>
        <p:spPr bwMode="auto">
          <a:xfrm>
            <a:off x="595313" y="4641850"/>
            <a:ext cx="10096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zh-CN" altLang="en-US" sz="2000"/>
              <a:t>增减性</a:t>
            </a:r>
          </a:p>
        </p:txBody>
      </p:sp>
      <p:sp>
        <p:nvSpPr>
          <p:cNvPr id="30758" name="Text Box 38"/>
          <p:cNvSpPr txBox="1">
            <a:spLocks noChangeArrowheads="1"/>
          </p:cNvSpPr>
          <p:nvPr/>
        </p:nvSpPr>
        <p:spPr bwMode="auto">
          <a:xfrm>
            <a:off x="712788" y="5446713"/>
            <a:ext cx="825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zh-CN" altLang="en-US" sz="2000"/>
              <a:t>最值</a:t>
            </a:r>
          </a:p>
        </p:txBody>
      </p:sp>
      <p:sp>
        <p:nvSpPr>
          <p:cNvPr id="30759" name="Text Box 39"/>
          <p:cNvSpPr txBox="1">
            <a:spLocks noChangeArrowheads="1"/>
          </p:cNvSpPr>
          <p:nvPr/>
        </p:nvSpPr>
        <p:spPr bwMode="auto">
          <a:xfrm>
            <a:off x="2036763" y="1423988"/>
            <a:ext cx="2349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kumimoji="0" lang="en-US" altLang="zh-CN">
                <a:latin typeface="EU-BX" pitchFamily="65" charset="-122"/>
                <a:ea typeface="EU-BX" pitchFamily="65" charset="-122"/>
              </a:rPr>
              <a:t>y</a:t>
            </a:r>
            <a:r>
              <a:rPr kumimoji="0" lang="en-US" altLang="zh-CN">
                <a:latin typeface="Times New Roman" panose="02020603050405020304" pitchFamily="18" charset="0"/>
                <a:ea typeface="楷体_GB2312" pitchFamily="1" charset="-122"/>
              </a:rPr>
              <a:t>=</a:t>
            </a:r>
            <a:r>
              <a:rPr kumimoji="0" lang="en-US" altLang="zh-CN">
                <a:latin typeface="EU-BX" pitchFamily="65" charset="-122"/>
                <a:ea typeface="EU-BX" pitchFamily="65" charset="-122"/>
              </a:rPr>
              <a:t>ax</a:t>
            </a:r>
            <a:r>
              <a:rPr kumimoji="0" lang="en-US" altLang="zh-CN" baseline="30000">
                <a:latin typeface="Times New Roman" panose="02020603050405020304" pitchFamily="18" charset="0"/>
                <a:ea typeface="楷体_GB2312" pitchFamily="1" charset="-122"/>
              </a:rPr>
              <a:t>2</a:t>
            </a:r>
            <a:r>
              <a:rPr kumimoji="0" lang="en-US" altLang="zh-CN">
                <a:latin typeface="Times New Roman" panose="02020603050405020304" pitchFamily="18" charset="0"/>
                <a:ea typeface="楷体_GB2312" pitchFamily="1" charset="-122"/>
              </a:rPr>
              <a:t>+</a:t>
            </a:r>
            <a:r>
              <a:rPr kumimoji="0" lang="en-US" altLang="zh-CN">
                <a:latin typeface="EU-BX" pitchFamily="65" charset="-122"/>
                <a:ea typeface="EU-BX" pitchFamily="65" charset="-122"/>
              </a:rPr>
              <a:t>bx</a:t>
            </a:r>
            <a:r>
              <a:rPr kumimoji="0" lang="en-US" altLang="zh-CN">
                <a:latin typeface="Times New Roman" panose="02020603050405020304" pitchFamily="18" charset="0"/>
                <a:ea typeface="楷体_GB2312" pitchFamily="1" charset="-122"/>
              </a:rPr>
              <a:t>+</a:t>
            </a:r>
            <a:r>
              <a:rPr kumimoji="0" lang="en-US" altLang="zh-CN">
                <a:latin typeface="EU-BX" pitchFamily="65" charset="-122"/>
                <a:ea typeface="EU-BX" pitchFamily="65" charset="-122"/>
              </a:rPr>
              <a:t>c</a:t>
            </a:r>
            <a:r>
              <a:rPr kumimoji="0" lang="en-US" altLang="zh-CN">
                <a:latin typeface="Times New Roman" panose="02020603050405020304" pitchFamily="18" charset="0"/>
                <a:ea typeface="楷体_GB2312" pitchFamily="1" charset="-122"/>
              </a:rPr>
              <a:t>(</a:t>
            </a:r>
            <a:r>
              <a:rPr kumimoji="0" lang="en-US" altLang="zh-CN">
                <a:latin typeface="EU-BX" pitchFamily="65" charset="-122"/>
                <a:ea typeface="EU-BX" pitchFamily="65" charset="-122"/>
              </a:rPr>
              <a:t>a</a:t>
            </a:r>
            <a:r>
              <a:rPr kumimoji="0" lang="en-US" altLang="zh-CN">
                <a:latin typeface="Times New Roman" panose="02020603050405020304" pitchFamily="18" charset="0"/>
                <a:ea typeface="楷体_GB2312" pitchFamily="1" charset="-122"/>
              </a:rPr>
              <a:t>&gt;0</a:t>
            </a:r>
            <a:r>
              <a:rPr lang="en-US" altLang="zh-CN">
                <a:latin typeface="楷体_GB2312" pitchFamily="1" charset="-122"/>
                <a:ea typeface="楷体_GB2312" pitchFamily="1" charset="-122"/>
              </a:rPr>
              <a:t>)</a:t>
            </a:r>
          </a:p>
        </p:txBody>
      </p:sp>
      <p:sp>
        <p:nvSpPr>
          <p:cNvPr id="30760" name="Text Box 40"/>
          <p:cNvSpPr txBox="1">
            <a:spLocks noChangeArrowheads="1"/>
          </p:cNvSpPr>
          <p:nvPr/>
        </p:nvSpPr>
        <p:spPr bwMode="auto">
          <a:xfrm>
            <a:off x="5643563" y="1366838"/>
            <a:ext cx="28781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kumimoji="0" lang="en-US" altLang="zh-CN">
                <a:latin typeface="EU-BX" pitchFamily="65" charset="-122"/>
                <a:ea typeface="EU-BX" pitchFamily="65" charset="-122"/>
              </a:rPr>
              <a:t>y=ax</a:t>
            </a:r>
            <a:r>
              <a:rPr kumimoji="0" lang="en-US" altLang="zh-CN" baseline="30000">
                <a:latin typeface="EU-BX" pitchFamily="65" charset="-122"/>
                <a:ea typeface="EU-BX" pitchFamily="65" charset="-122"/>
              </a:rPr>
              <a:t>2</a:t>
            </a:r>
            <a:r>
              <a:rPr kumimoji="0" lang="en-US" altLang="zh-CN">
                <a:latin typeface="EU-BX" pitchFamily="65" charset="-122"/>
                <a:ea typeface="EU-BX" pitchFamily="65" charset="-122"/>
              </a:rPr>
              <a:t>+bx+c(a&lt;0</a:t>
            </a:r>
            <a:r>
              <a:rPr lang="en-US" altLang="zh-CN">
                <a:latin typeface="楷体_GB2312" pitchFamily="1" charset="-122"/>
                <a:ea typeface="楷体_GB2312" pitchFamily="1" charset="-122"/>
              </a:rPr>
              <a:t>)</a:t>
            </a:r>
          </a:p>
        </p:txBody>
      </p:sp>
      <p:sp>
        <p:nvSpPr>
          <p:cNvPr id="420905" name="Text Box 41"/>
          <p:cNvSpPr txBox="1">
            <a:spLocks noChangeArrowheads="1"/>
          </p:cNvSpPr>
          <p:nvPr/>
        </p:nvSpPr>
        <p:spPr bwMode="auto">
          <a:xfrm>
            <a:off x="3054350" y="3897313"/>
            <a:ext cx="1084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zh-CN" altLang="en-US">
                <a:solidFill>
                  <a:srgbClr val="FF0000"/>
                </a:solidFill>
              </a:rPr>
              <a:t>向上</a:t>
            </a:r>
          </a:p>
        </p:txBody>
      </p:sp>
      <p:sp>
        <p:nvSpPr>
          <p:cNvPr id="420906" name="Text Box 42"/>
          <p:cNvSpPr txBox="1">
            <a:spLocks noChangeArrowheads="1"/>
          </p:cNvSpPr>
          <p:nvPr/>
        </p:nvSpPr>
        <p:spPr bwMode="auto">
          <a:xfrm>
            <a:off x="6497638" y="3859213"/>
            <a:ext cx="12715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zh-CN" altLang="en-US">
                <a:solidFill>
                  <a:srgbClr val="FF0000"/>
                </a:solidFill>
              </a:rPr>
              <a:t>向下</a:t>
            </a:r>
          </a:p>
        </p:txBody>
      </p:sp>
      <p:sp>
        <p:nvSpPr>
          <p:cNvPr id="420907" name="Text Box 43"/>
          <p:cNvSpPr txBox="1">
            <a:spLocks noChangeArrowheads="1"/>
          </p:cNvSpPr>
          <p:nvPr/>
        </p:nvSpPr>
        <p:spPr bwMode="auto">
          <a:xfrm>
            <a:off x="1733550" y="4537075"/>
            <a:ext cx="35814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zh-CN" altLang="en-US" sz="1500">
                <a:solidFill>
                  <a:srgbClr val="FF0000"/>
                </a:solidFill>
              </a:rPr>
              <a:t>在对称轴的左侧</a:t>
            </a:r>
            <a:r>
              <a:rPr lang="en-US" altLang="zh-CN" sz="1500">
                <a:solidFill>
                  <a:srgbClr val="FF0000"/>
                </a:solidFill>
              </a:rPr>
              <a:t>,</a:t>
            </a:r>
            <a:r>
              <a:rPr lang="en-US" altLang="zh-CN" sz="1500">
                <a:solidFill>
                  <a:srgbClr val="FF0000"/>
                </a:solidFill>
                <a:latin typeface="EU-BX" pitchFamily="65" charset="-122"/>
                <a:ea typeface="EU-BX" pitchFamily="65" charset="-122"/>
              </a:rPr>
              <a:t>y</a:t>
            </a:r>
            <a:r>
              <a:rPr lang="zh-CN" altLang="en-US" sz="1500">
                <a:solidFill>
                  <a:srgbClr val="FF0000"/>
                </a:solidFill>
              </a:rPr>
              <a:t>随着</a:t>
            </a:r>
            <a:r>
              <a:rPr lang="en-US" altLang="zh-CN" sz="1500">
                <a:solidFill>
                  <a:srgbClr val="FF0000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lang="zh-CN" altLang="en-US" sz="1500">
                <a:solidFill>
                  <a:srgbClr val="FF0000"/>
                </a:solidFill>
              </a:rPr>
              <a:t>的增大而减小</a:t>
            </a:r>
            <a:r>
              <a:rPr lang="en-US" altLang="zh-CN" sz="1500">
                <a:solidFill>
                  <a:srgbClr val="FF0000"/>
                </a:solidFill>
              </a:rPr>
              <a:t>. </a:t>
            </a:r>
          </a:p>
          <a:p>
            <a:pPr algn="ctr" eaLnBrk="1" hangingPunct="1">
              <a:lnSpc>
                <a:spcPct val="100000"/>
              </a:lnSpc>
            </a:pPr>
            <a:r>
              <a:rPr lang="zh-CN" altLang="en-US" sz="1500">
                <a:solidFill>
                  <a:srgbClr val="FF0000"/>
                </a:solidFill>
              </a:rPr>
              <a:t>在对称轴的右侧</a:t>
            </a:r>
            <a:r>
              <a:rPr lang="en-US" altLang="zh-CN" sz="1500">
                <a:solidFill>
                  <a:srgbClr val="FF0000"/>
                </a:solidFill>
              </a:rPr>
              <a:t>,</a:t>
            </a:r>
            <a:r>
              <a:rPr lang="en-US" altLang="zh-CN" sz="1500">
                <a:solidFill>
                  <a:srgbClr val="FF3300"/>
                </a:solidFill>
                <a:latin typeface="楷体_GB2312" pitchFamily="1" charset="-122"/>
                <a:ea typeface="楷体_GB2312" pitchFamily="1" charset="-122"/>
              </a:rPr>
              <a:t> </a:t>
            </a:r>
            <a:r>
              <a:rPr lang="en-US" altLang="zh-CN" sz="1500">
                <a:solidFill>
                  <a:srgbClr val="FF0000"/>
                </a:solidFill>
                <a:latin typeface="EU-BX" pitchFamily="65" charset="-122"/>
                <a:ea typeface="EU-BX" pitchFamily="65" charset="-122"/>
              </a:rPr>
              <a:t>y</a:t>
            </a:r>
            <a:r>
              <a:rPr lang="zh-CN" altLang="en-US" sz="1500">
                <a:solidFill>
                  <a:srgbClr val="FF0000"/>
                </a:solidFill>
              </a:rPr>
              <a:t>随着</a:t>
            </a:r>
            <a:r>
              <a:rPr lang="en-US" altLang="zh-CN" sz="1500">
                <a:solidFill>
                  <a:srgbClr val="FF0000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lang="zh-CN" altLang="en-US" sz="1500">
                <a:solidFill>
                  <a:srgbClr val="FF0000"/>
                </a:solidFill>
              </a:rPr>
              <a:t>的增大而增大</a:t>
            </a:r>
            <a:r>
              <a:rPr lang="en-US" altLang="zh-CN" sz="1500">
                <a:solidFill>
                  <a:srgbClr val="FF0000"/>
                </a:solidFill>
              </a:rPr>
              <a:t>.</a:t>
            </a:r>
            <a:r>
              <a:rPr lang="en-US" altLang="zh-CN" sz="1500" b="0">
                <a:solidFill>
                  <a:srgbClr val="800080"/>
                </a:solidFill>
                <a:latin typeface="楷体_GB2312" pitchFamily="1" charset="-122"/>
                <a:ea typeface="楷体_GB2312" pitchFamily="1" charset="-122"/>
              </a:rPr>
              <a:t> </a:t>
            </a:r>
          </a:p>
        </p:txBody>
      </p:sp>
      <p:sp>
        <p:nvSpPr>
          <p:cNvPr id="420908" name="Text Box 44"/>
          <p:cNvSpPr txBox="1">
            <a:spLocks noChangeArrowheads="1"/>
          </p:cNvSpPr>
          <p:nvPr/>
        </p:nvSpPr>
        <p:spPr bwMode="auto">
          <a:xfrm>
            <a:off x="5237163" y="4545013"/>
            <a:ext cx="35814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zh-CN" altLang="en-US" sz="1500">
                <a:solidFill>
                  <a:srgbClr val="FF0000"/>
                </a:solidFill>
              </a:rPr>
              <a:t>在对称轴的左侧</a:t>
            </a:r>
            <a:r>
              <a:rPr lang="en-US" altLang="zh-CN" sz="1500">
                <a:solidFill>
                  <a:srgbClr val="FF0000"/>
                </a:solidFill>
              </a:rPr>
              <a:t>,</a:t>
            </a:r>
            <a:r>
              <a:rPr lang="en-US" altLang="zh-CN" sz="1500">
                <a:solidFill>
                  <a:srgbClr val="FF0000"/>
                </a:solidFill>
                <a:latin typeface="EU-BX" pitchFamily="65" charset="-122"/>
                <a:ea typeface="EU-BX" pitchFamily="65" charset="-122"/>
              </a:rPr>
              <a:t>y</a:t>
            </a:r>
            <a:r>
              <a:rPr lang="zh-CN" altLang="en-US" sz="1500">
                <a:solidFill>
                  <a:srgbClr val="FF0000"/>
                </a:solidFill>
              </a:rPr>
              <a:t>随着</a:t>
            </a:r>
            <a:r>
              <a:rPr lang="en-US" altLang="zh-CN" sz="1500">
                <a:solidFill>
                  <a:srgbClr val="FF0000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lang="zh-CN" altLang="en-US" sz="1500">
                <a:solidFill>
                  <a:srgbClr val="FF0000"/>
                </a:solidFill>
              </a:rPr>
              <a:t>的增大而增大</a:t>
            </a:r>
            <a:r>
              <a:rPr lang="en-US" altLang="zh-CN" sz="1500">
                <a:solidFill>
                  <a:srgbClr val="FF0000"/>
                </a:solidFill>
              </a:rPr>
              <a:t>. </a:t>
            </a:r>
          </a:p>
          <a:p>
            <a:pPr algn="ctr" eaLnBrk="1" hangingPunct="1">
              <a:lnSpc>
                <a:spcPct val="100000"/>
              </a:lnSpc>
            </a:pPr>
            <a:r>
              <a:rPr lang="zh-CN" altLang="en-US" sz="1500">
                <a:solidFill>
                  <a:srgbClr val="FF0000"/>
                </a:solidFill>
              </a:rPr>
              <a:t>在对称轴的右侧</a:t>
            </a:r>
            <a:r>
              <a:rPr lang="en-US" altLang="zh-CN" sz="1500">
                <a:solidFill>
                  <a:srgbClr val="FF0000"/>
                </a:solidFill>
              </a:rPr>
              <a:t>, </a:t>
            </a:r>
            <a:r>
              <a:rPr lang="en-US" altLang="zh-CN" sz="1500">
                <a:solidFill>
                  <a:srgbClr val="FF0000"/>
                </a:solidFill>
                <a:latin typeface="EU-BX" pitchFamily="65" charset="-122"/>
                <a:ea typeface="EU-BX" pitchFamily="65" charset="-122"/>
              </a:rPr>
              <a:t>y</a:t>
            </a:r>
            <a:r>
              <a:rPr lang="zh-CN" altLang="en-US" sz="1500">
                <a:solidFill>
                  <a:srgbClr val="FF0000"/>
                </a:solidFill>
              </a:rPr>
              <a:t>随着</a:t>
            </a:r>
            <a:r>
              <a:rPr lang="en-US" altLang="zh-CN" sz="1500">
                <a:solidFill>
                  <a:srgbClr val="FF0000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lang="zh-CN" altLang="en-US" sz="1500">
                <a:solidFill>
                  <a:srgbClr val="FF0000"/>
                </a:solidFill>
              </a:rPr>
              <a:t>的增大而减小</a:t>
            </a:r>
            <a:r>
              <a:rPr lang="en-US" altLang="zh-CN" sz="1500">
                <a:solidFill>
                  <a:srgbClr val="FF0000"/>
                </a:solidFill>
              </a:rPr>
              <a:t>.</a:t>
            </a:r>
            <a:r>
              <a:rPr lang="en-US" altLang="zh-CN" sz="1500">
                <a:solidFill>
                  <a:srgbClr val="800080"/>
                </a:solidFill>
              </a:rPr>
              <a:t> </a:t>
            </a:r>
          </a:p>
        </p:txBody>
      </p:sp>
      <p:graphicFrame>
        <p:nvGraphicFramePr>
          <p:cNvPr id="420911" name="Object 47"/>
          <p:cNvGraphicFramePr>
            <a:graphicFrameLocks noChangeAspect="1"/>
          </p:cNvGraphicFramePr>
          <p:nvPr/>
        </p:nvGraphicFramePr>
        <p:xfrm>
          <a:off x="2516188" y="3065463"/>
          <a:ext cx="1655762" cy="75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1" name="Equation" r:id="rId4" imgW="1130300" imgH="495300" progId="Equation.3">
                  <p:embed/>
                </p:oleObj>
              </mc:Choice>
              <mc:Fallback>
                <p:oleObj name="Equation" r:id="rId4" imgW="1130300" imgH="495300" progId="Equation.3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6188" y="3065463"/>
                        <a:ext cx="1655762" cy="757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912" name="Object 48"/>
          <p:cNvGraphicFramePr>
            <a:graphicFrameLocks noChangeAspect="1"/>
          </p:cNvGraphicFramePr>
          <p:nvPr/>
        </p:nvGraphicFramePr>
        <p:xfrm>
          <a:off x="6037263" y="3049588"/>
          <a:ext cx="1589087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2" name="Equation" r:id="rId6" imgW="1130300" imgH="495300" progId="Equation.3">
                  <p:embed/>
                </p:oleObj>
              </mc:Choice>
              <mc:Fallback>
                <p:oleObj name="Equation" r:id="rId6" imgW="1130300" imgH="495300" progId="Equation.3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7263" y="3049588"/>
                        <a:ext cx="1589087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913" name="Object 49"/>
          <p:cNvGraphicFramePr>
            <a:graphicFrameLocks noChangeAspect="1"/>
          </p:cNvGraphicFramePr>
          <p:nvPr/>
        </p:nvGraphicFramePr>
        <p:xfrm>
          <a:off x="1933575" y="5314950"/>
          <a:ext cx="3130550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3" name="Equation" r:id="rId8" imgW="2705100" imgH="533400" progId="Equation.3">
                  <p:embed/>
                </p:oleObj>
              </mc:Choice>
              <mc:Fallback>
                <p:oleObj name="Equation" r:id="rId8" imgW="2705100" imgH="533400" progId="Equation.3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3575" y="5314950"/>
                        <a:ext cx="3130550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914" name="Object 50"/>
          <p:cNvGraphicFramePr>
            <a:graphicFrameLocks noChangeAspect="1"/>
          </p:cNvGraphicFramePr>
          <p:nvPr/>
        </p:nvGraphicFramePr>
        <p:xfrm>
          <a:off x="5330825" y="5334000"/>
          <a:ext cx="3130550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4" name="Equation" r:id="rId10" imgW="2705100" imgH="533400" progId="Equation.3">
                  <p:embed/>
                </p:oleObj>
              </mc:Choice>
              <mc:Fallback>
                <p:oleObj name="Equation" r:id="rId10" imgW="2705100" imgH="533400" progId="Equation.3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0825" y="5334000"/>
                        <a:ext cx="3130550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90" name="Object 54"/>
          <p:cNvGraphicFramePr>
            <a:graphicFrameLocks noChangeAspect="1"/>
          </p:cNvGraphicFramePr>
          <p:nvPr/>
        </p:nvGraphicFramePr>
        <p:xfrm>
          <a:off x="2546350" y="2079625"/>
          <a:ext cx="1601788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5" name="公式" r:id="rId12" imgW="1447800" imgH="635000" progId="Equation.3">
                  <p:embed/>
                </p:oleObj>
              </mc:Choice>
              <mc:Fallback>
                <p:oleObj name="公式" r:id="rId12" imgW="1447800" imgH="635000" progId="Equation.3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6350" y="2079625"/>
                        <a:ext cx="1601788" cy="708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91" name="Object 55"/>
          <p:cNvGraphicFramePr>
            <a:graphicFrameLocks noChangeAspect="1"/>
          </p:cNvGraphicFramePr>
          <p:nvPr/>
        </p:nvGraphicFramePr>
        <p:xfrm>
          <a:off x="6272213" y="2112963"/>
          <a:ext cx="1601787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6" name="公式" r:id="rId14" imgW="1447800" imgH="635000" progId="Equation.3">
                  <p:embed/>
                </p:oleObj>
              </mc:Choice>
              <mc:Fallback>
                <p:oleObj name="公式" r:id="rId14" imgW="1447800" imgH="635000" progId="Equation.3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2213" y="2112963"/>
                        <a:ext cx="1601787" cy="708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905" grpId="0" autoUpdateAnimBg="0"/>
      <p:bldP spid="420906" grpId="0" autoUpdateAnimBg="0"/>
      <p:bldP spid="420907" grpId="0" autoUpdateAnimBg="0"/>
      <p:bldP spid="42090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9" name="Rectangle 3"/>
          <p:cNvSpPr>
            <a:spLocks noGrp="1" noChangeArrowheads="1"/>
          </p:cNvSpPr>
          <p:nvPr/>
        </p:nvSpPr>
        <p:spPr bwMode="auto">
          <a:xfrm>
            <a:off x="588963" y="1385888"/>
            <a:ext cx="8021637" cy="513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80000"/>
              </a:lnSpc>
              <a:buClr>
                <a:schemeClr val="tx2"/>
              </a:buClr>
            </a:pPr>
            <a:r>
              <a:rPr lang="en-US" altLang="zh-CN" dirty="0">
                <a:cs typeface="Times New Roman" panose="02020603050405020304" pitchFamily="18" charset="0"/>
              </a:rPr>
              <a:t>1.</a:t>
            </a:r>
            <a:r>
              <a:rPr lang="zh-CN" altLang="en-US" dirty="0">
                <a:cs typeface="Times New Roman" panose="02020603050405020304" pitchFamily="18" charset="0"/>
              </a:rPr>
              <a:t>相同点</a:t>
            </a:r>
            <a:r>
              <a:rPr lang="en-US" altLang="zh-CN" dirty="0">
                <a:cs typeface="Times New Roman" panose="02020603050405020304" pitchFamily="18" charset="0"/>
              </a:rPr>
              <a:t>:</a:t>
            </a:r>
            <a:r>
              <a:rPr lang="en-US" altLang="zh-CN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solidFill>
                  <a:srgbClr val="0000FF"/>
                </a:solidFill>
                <a:ea typeface="EU-BX" pitchFamily="65" charset="-122"/>
                <a:cs typeface="Times New Roman" panose="02020603050405020304" pitchFamily="18" charset="0"/>
              </a:rPr>
              <a:t>(1)</a:t>
            </a:r>
            <a:r>
              <a:rPr lang="zh-CN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形状相同</a:t>
            </a:r>
            <a:r>
              <a:rPr lang="en-US" altLang="zh-CN" dirty="0">
                <a:solidFill>
                  <a:srgbClr val="0000FF"/>
                </a:solidFill>
                <a:cs typeface="Times New Roman" panose="02020603050405020304" pitchFamily="18" charset="0"/>
              </a:rPr>
              <a:t>(</a:t>
            </a:r>
            <a:r>
              <a:rPr lang="zh-CN" altLang="en-US" dirty="0">
                <a:solidFill>
                  <a:srgbClr val="0000FF"/>
                </a:solidFill>
                <a:ea typeface="EU-BX" pitchFamily="65" charset="-122"/>
              </a:rPr>
              <a:t>图象都是抛物线</a:t>
            </a:r>
            <a:r>
              <a:rPr lang="en-US" altLang="zh-CN" dirty="0">
                <a:solidFill>
                  <a:srgbClr val="0000FF"/>
                </a:solidFill>
                <a:ea typeface="EU-BX" pitchFamily="65" charset="-122"/>
              </a:rPr>
              <a:t>,</a:t>
            </a:r>
            <a:r>
              <a:rPr lang="zh-CN" altLang="en-US" dirty="0">
                <a:solidFill>
                  <a:srgbClr val="0000FF"/>
                </a:solidFill>
                <a:ea typeface="EU-BX" pitchFamily="65" charset="-122"/>
              </a:rPr>
              <a:t>开口方向相同</a:t>
            </a:r>
            <a:r>
              <a:rPr lang="en-US" altLang="zh-CN" dirty="0">
                <a:solidFill>
                  <a:srgbClr val="0000FF"/>
                </a:solidFill>
                <a:ea typeface="EU-BX" pitchFamily="65" charset="-122"/>
              </a:rPr>
              <a:t>). </a:t>
            </a:r>
          </a:p>
          <a:p>
            <a:pPr eaLnBrk="1" hangingPunct="1">
              <a:lnSpc>
                <a:spcPct val="180000"/>
              </a:lnSpc>
              <a:buClr>
                <a:schemeClr val="tx2"/>
              </a:buClr>
            </a:pPr>
            <a:r>
              <a:rPr lang="en-US" altLang="zh-CN" dirty="0">
                <a:solidFill>
                  <a:srgbClr val="0000FF"/>
                </a:solidFill>
                <a:ea typeface="EU-BX" pitchFamily="65" charset="-122"/>
              </a:rPr>
              <a:t>(2</a:t>
            </a:r>
            <a:r>
              <a:rPr lang="en-US" altLang="zh-CN" dirty="0">
                <a:solidFill>
                  <a:srgbClr val="0000FF"/>
                </a:solidFill>
                <a:cs typeface="Times New Roman" panose="02020603050405020304" pitchFamily="18" charset="0"/>
              </a:rPr>
              <a:t>)</a:t>
            </a:r>
            <a:r>
              <a:rPr lang="zh-CN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都是轴对称图形</a:t>
            </a:r>
            <a:r>
              <a:rPr lang="en-US" altLang="zh-CN" dirty="0">
                <a:solidFill>
                  <a:srgbClr val="0000FF"/>
                </a:solidFill>
                <a:cs typeface="Times New Roman" panose="02020603050405020304" pitchFamily="18" charset="0"/>
              </a:rPr>
              <a:t>.</a:t>
            </a:r>
            <a:r>
              <a:rPr lang="en-US" altLang="zh-CN" dirty="0">
                <a:solidFill>
                  <a:srgbClr val="0000FF"/>
                </a:solidFill>
                <a:ea typeface="EU-BX" pitchFamily="65" charset="-122"/>
              </a:rPr>
              <a:t> </a:t>
            </a:r>
          </a:p>
          <a:p>
            <a:pPr eaLnBrk="1" hangingPunct="1">
              <a:lnSpc>
                <a:spcPct val="180000"/>
              </a:lnSpc>
              <a:buClr>
                <a:schemeClr val="tx2"/>
              </a:buClr>
            </a:pPr>
            <a:r>
              <a:rPr lang="en-US" altLang="zh-CN" dirty="0">
                <a:solidFill>
                  <a:srgbClr val="0000FF"/>
                </a:solidFill>
                <a:ea typeface="EU-BX" pitchFamily="65" charset="-122"/>
              </a:rPr>
              <a:t>(3)</a:t>
            </a:r>
            <a:r>
              <a:rPr lang="zh-CN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都有最大</a:t>
            </a:r>
            <a:r>
              <a:rPr lang="en-US" altLang="zh-CN" dirty="0">
                <a:solidFill>
                  <a:srgbClr val="0000FF"/>
                </a:solidFill>
                <a:cs typeface="Times New Roman" panose="02020603050405020304" pitchFamily="18" charset="0"/>
              </a:rPr>
              <a:t>(</a:t>
            </a:r>
            <a:r>
              <a:rPr lang="zh-CN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或小</a:t>
            </a:r>
            <a:r>
              <a:rPr lang="en-US" altLang="zh-CN" dirty="0">
                <a:solidFill>
                  <a:srgbClr val="0000FF"/>
                </a:solidFill>
                <a:cs typeface="Times New Roman" panose="02020603050405020304" pitchFamily="18" charset="0"/>
              </a:rPr>
              <a:t>)</a:t>
            </a:r>
            <a:r>
              <a:rPr lang="zh-CN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值</a:t>
            </a:r>
            <a:r>
              <a:rPr lang="en-US" altLang="zh-CN" dirty="0">
                <a:solidFill>
                  <a:srgbClr val="0000FF"/>
                </a:solidFill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180000"/>
              </a:lnSpc>
              <a:buClr>
                <a:schemeClr val="tx2"/>
              </a:buClr>
            </a:pPr>
            <a:r>
              <a:rPr lang="en-US" altLang="zh-CN" dirty="0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(4)</a:t>
            </a:r>
            <a:r>
              <a:rPr kumimoji="0" lang="en-US" altLang="zh-CN" sz="2800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a</a:t>
            </a:r>
            <a:r>
              <a:rPr lang="en-US" altLang="zh-CN" dirty="0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&gt;0</a:t>
            </a:r>
            <a:r>
              <a:rPr lang="zh-CN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时，开口向上，在对称轴左侧</a:t>
            </a:r>
            <a:r>
              <a:rPr lang="zh-CN" altLang="en-US" dirty="0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，</a:t>
            </a:r>
            <a:r>
              <a:rPr kumimoji="0" lang="en-US" altLang="zh-CN" sz="2800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y</a:t>
            </a:r>
            <a:r>
              <a:rPr lang="zh-CN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都随</a:t>
            </a:r>
            <a:r>
              <a:rPr kumimoji="0" lang="en-US" altLang="zh-CN" sz="2800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lang="zh-CN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的增大而减小</a:t>
            </a:r>
            <a:r>
              <a:rPr lang="en-US" altLang="zh-CN" dirty="0">
                <a:solidFill>
                  <a:srgbClr val="0000FF"/>
                </a:solidFill>
                <a:cs typeface="Times New Roman" panose="02020603050405020304" pitchFamily="18" charset="0"/>
              </a:rPr>
              <a:t>.</a:t>
            </a:r>
            <a:r>
              <a:rPr lang="zh-CN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在对称轴右侧</a:t>
            </a:r>
            <a:r>
              <a:rPr lang="zh-CN" altLang="en-US" dirty="0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，</a:t>
            </a:r>
            <a:r>
              <a:rPr kumimoji="0" lang="en-US" altLang="zh-CN" sz="2800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y</a:t>
            </a:r>
            <a:r>
              <a:rPr lang="zh-CN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都随</a:t>
            </a:r>
            <a:r>
              <a:rPr lang="zh-CN" altLang="en-US" dirty="0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 </a:t>
            </a:r>
            <a:r>
              <a:rPr kumimoji="0" lang="en-US" altLang="zh-CN" sz="2800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lang="zh-CN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的增大而增大</a:t>
            </a:r>
            <a:r>
              <a:rPr lang="en-US" altLang="zh-CN" dirty="0">
                <a:solidFill>
                  <a:srgbClr val="0000FF"/>
                </a:solidFill>
                <a:cs typeface="Times New Roman" panose="02020603050405020304" pitchFamily="18" charset="0"/>
              </a:rPr>
              <a:t>.</a:t>
            </a:r>
            <a:r>
              <a:rPr kumimoji="0"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1" charset="-122"/>
              </a:rPr>
              <a:t>  </a:t>
            </a:r>
            <a:r>
              <a:rPr lang="en-US" altLang="zh-CN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a&lt;</a:t>
            </a:r>
            <a:r>
              <a:rPr lang="en-US" altLang="zh-CN" dirty="0">
                <a:solidFill>
                  <a:srgbClr val="0000FF"/>
                </a:solidFill>
                <a:cs typeface="Times New Roman" panose="02020603050405020304" pitchFamily="18" charset="0"/>
              </a:rPr>
              <a:t>0</a:t>
            </a:r>
            <a:r>
              <a:rPr lang="zh-CN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时，开口向下，在对称轴左侧，</a:t>
            </a:r>
            <a:r>
              <a:rPr kumimoji="0" lang="en-US" altLang="zh-CN" sz="2800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y</a:t>
            </a:r>
            <a:r>
              <a:rPr lang="zh-CN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都随</a:t>
            </a:r>
            <a:r>
              <a:rPr kumimoji="0" lang="en-US" altLang="zh-CN" sz="2800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lang="zh-CN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的增大而增大</a:t>
            </a:r>
            <a:r>
              <a:rPr lang="en-US" altLang="zh-CN" dirty="0">
                <a:solidFill>
                  <a:srgbClr val="0000FF"/>
                </a:solidFill>
                <a:cs typeface="Times New Roman" panose="02020603050405020304" pitchFamily="18" charset="0"/>
              </a:rPr>
              <a:t>.</a:t>
            </a:r>
            <a:r>
              <a:rPr lang="zh-CN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在对称轴右侧</a:t>
            </a:r>
            <a:r>
              <a:rPr kumimoji="0" lang="zh-CN" altLang="en-US" sz="2800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，</a:t>
            </a:r>
            <a:r>
              <a:rPr kumimoji="0" lang="en-US" altLang="zh-CN" sz="2800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y</a:t>
            </a:r>
            <a:r>
              <a:rPr lang="zh-CN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都随</a:t>
            </a:r>
            <a:r>
              <a:rPr lang="zh-CN" altLang="en-US" dirty="0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 </a:t>
            </a:r>
            <a:r>
              <a:rPr kumimoji="0" lang="en-US" altLang="zh-CN" sz="2800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lang="zh-CN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的增大而减小</a:t>
            </a:r>
            <a:r>
              <a:rPr lang="en-US" altLang="zh-CN" dirty="0">
                <a:solidFill>
                  <a:srgbClr val="0000FF"/>
                </a:solidFill>
                <a:cs typeface="Times New Roman" panose="02020603050405020304" pitchFamily="18" charset="0"/>
              </a:rPr>
              <a:t>.</a:t>
            </a:r>
            <a:r>
              <a:rPr lang="en-US" altLang="zh-CN" dirty="0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 </a:t>
            </a:r>
          </a:p>
        </p:txBody>
      </p:sp>
      <p:sp>
        <p:nvSpPr>
          <p:cNvPr id="32771" name="Rectangle 1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20713" y="933450"/>
            <a:ext cx="6616700" cy="51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 eaLnBrk="1" hangingPunct="1"/>
            <a:r>
              <a:rPr lang="zh-CN" altLang="en-US" sz="2800" b="1" dirty="0" smtClean="0">
                <a:solidFill>
                  <a:schemeClr val="tx1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二次函数</a:t>
            </a:r>
            <a:r>
              <a:rPr lang="en-US" altLang="zh-CN" sz="2400" b="1" dirty="0" smtClean="0">
                <a:solidFill>
                  <a:schemeClr val="tx1"/>
                </a:solidFill>
                <a:latin typeface="EU-BX" pitchFamily="65" charset="-122"/>
                <a:ea typeface="EU-BX" pitchFamily="65" charset="-122"/>
                <a:cs typeface="Times New Roman" panose="02020603050405020304" pitchFamily="18" charset="0"/>
              </a:rPr>
              <a:t>y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2400" b="1" dirty="0" smtClean="0">
                <a:solidFill>
                  <a:schemeClr val="tx1"/>
                </a:solidFill>
                <a:latin typeface="EU-BX" pitchFamily="65" charset="-122"/>
                <a:ea typeface="EU-BX" pitchFamily="65" charset="-122"/>
              </a:rPr>
              <a:t>ax</a:t>
            </a:r>
            <a:r>
              <a:rPr lang="en-US" altLang="zh-CN" sz="2800" b="1" baseline="30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2400" b="1" dirty="0" smtClean="0">
                <a:solidFill>
                  <a:schemeClr val="tx1"/>
                </a:solidFill>
                <a:latin typeface="EU-BX" pitchFamily="65" charset="-122"/>
                <a:ea typeface="EU-BX" pitchFamily="65" charset="-122"/>
              </a:rPr>
              <a:t>bx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2400" b="1" dirty="0" smtClean="0">
                <a:solidFill>
                  <a:schemeClr val="tx1"/>
                </a:solidFill>
                <a:latin typeface="EU-BX" pitchFamily="65" charset="-122"/>
                <a:ea typeface="EU-BX" pitchFamily="65" charset="-122"/>
              </a:rPr>
              <a:t>c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400" b="1" dirty="0" smtClean="0">
                <a:solidFill>
                  <a:schemeClr val="tx1"/>
                </a:solidFill>
                <a:latin typeface="EU-BX" pitchFamily="65" charset="-122"/>
                <a:ea typeface="EU-BX" pitchFamily="65" charset="-122"/>
              </a:rPr>
              <a:t>a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≠0)</a:t>
            </a:r>
            <a:r>
              <a:rPr lang="zh-CN" alt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2400" b="1" dirty="0" smtClean="0">
                <a:solidFill>
                  <a:schemeClr val="tx1"/>
                </a:solidFill>
                <a:latin typeface="EU-BX" pitchFamily="65" charset="-122"/>
                <a:ea typeface="EU-BX" pitchFamily="65" charset="-122"/>
              </a:rPr>
              <a:t>y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2400" b="1" dirty="0" smtClean="0">
                <a:solidFill>
                  <a:schemeClr val="tx1"/>
                </a:solidFill>
                <a:latin typeface="EU-BX" pitchFamily="65" charset="-122"/>
                <a:ea typeface="EU-BX" pitchFamily="65" charset="-122"/>
              </a:rPr>
              <a:t>ax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r>
              <a:rPr lang="zh-CN" altLang="en-US" sz="2800" b="1" dirty="0" smtClean="0">
                <a:solidFill>
                  <a:schemeClr val="tx1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的关系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179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Grp="1" noChangeArrowheads="1"/>
          </p:cNvSpPr>
          <p:nvPr/>
        </p:nvSpPr>
        <p:spPr bwMode="auto">
          <a:xfrm>
            <a:off x="541338" y="588963"/>
            <a:ext cx="8135937" cy="534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80000"/>
              </a:lnSpc>
            </a:pPr>
            <a:r>
              <a:rPr lang="en-US" altLang="zh-CN" dirty="0"/>
              <a:t>2.</a:t>
            </a:r>
            <a:r>
              <a:rPr lang="zh-CN" altLang="en-US" dirty="0">
                <a:latin typeface="Times New Roman" panose="02020603050405020304" pitchFamily="18" charset="0"/>
              </a:rPr>
              <a:t>不同点</a:t>
            </a:r>
            <a:r>
              <a:rPr lang="en-US" altLang="zh-CN" dirty="0">
                <a:latin typeface="Times New Roman" panose="02020603050405020304" pitchFamily="18" charset="0"/>
              </a:rPr>
              <a:t>: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180000"/>
              </a:lnSpc>
            </a:pP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   </a:t>
            </a:r>
            <a:r>
              <a:rPr lang="en-US" altLang="zh-CN" dirty="0">
                <a:solidFill>
                  <a:srgbClr val="0000FF"/>
                </a:solidFill>
              </a:rPr>
              <a:t>(1)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位置不同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dirty="0">
                <a:solidFill>
                  <a:srgbClr val="0000FF"/>
                </a:solidFill>
              </a:rPr>
              <a:t>2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顶点不同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分别是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__________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和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dirty="0">
                <a:solidFill>
                  <a:srgbClr val="0000FF"/>
                </a:solidFill>
              </a:rPr>
              <a:t>0,0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).</a:t>
            </a:r>
          </a:p>
          <a:p>
            <a:pPr eaLnBrk="1" hangingPunct="1">
              <a:lnSpc>
                <a:spcPct val="180000"/>
              </a:lnSpc>
            </a:pP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   </a:t>
            </a:r>
            <a:r>
              <a:rPr lang="en-US" altLang="zh-CN" dirty="0">
                <a:solidFill>
                  <a:srgbClr val="0000FF"/>
                </a:solidFill>
              </a:rPr>
              <a:t>(3)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对称轴不同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分别是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___________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和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y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轴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180000"/>
              </a:lnSpc>
            </a:pP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   </a:t>
            </a:r>
            <a:r>
              <a:rPr lang="en-US" altLang="zh-CN" dirty="0">
                <a:solidFill>
                  <a:srgbClr val="0000FF"/>
                </a:solidFill>
              </a:rPr>
              <a:t>(4)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最值不同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分别是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_______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和</a:t>
            </a:r>
            <a:r>
              <a:rPr lang="en-US" altLang="zh-CN" dirty="0">
                <a:solidFill>
                  <a:srgbClr val="0000FF"/>
                </a:solidFill>
              </a:rPr>
              <a:t>0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180000"/>
              </a:lnSpc>
            </a:pPr>
            <a:r>
              <a:rPr lang="en-US" altLang="zh-CN" dirty="0">
                <a:solidFill>
                  <a:srgbClr val="0000FF"/>
                </a:solidFill>
              </a:rPr>
              <a:t>3.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联系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: </a:t>
            </a:r>
            <a:r>
              <a:rPr lang="en-US" altLang="zh-CN" i="1" dirty="0">
                <a:solidFill>
                  <a:srgbClr val="0000FF"/>
                </a:solidFill>
                <a:latin typeface="Times New Roman" panose="02020603050405020304" pitchFamily="18" charset="0"/>
              </a:rPr>
              <a:t>y=</a:t>
            </a:r>
            <a:r>
              <a:rPr lang="en-US" altLang="zh-CN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a</a:t>
            </a:r>
            <a:r>
              <a:rPr lang="en-US" altLang="zh-CN" i="1" dirty="0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i="1" dirty="0">
                <a:solidFill>
                  <a:srgbClr val="0000FF"/>
                </a:solidFill>
                <a:latin typeface="Times New Roman" panose="02020603050405020304" pitchFamily="18" charset="0"/>
              </a:rPr>
              <a:t>-</a:t>
            </a:r>
            <a:r>
              <a:rPr lang="en-US" altLang="zh-CN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h</a:t>
            </a:r>
            <a:r>
              <a:rPr lang="en-US" altLang="zh-CN" i="1" dirty="0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  <a:r>
              <a:rPr lang="en-US" altLang="zh-CN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²+</a:t>
            </a:r>
            <a:r>
              <a:rPr lang="en-US" altLang="zh-CN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  <a:cs typeface="Times New Roman" panose="02020603050405020304" pitchFamily="18" charset="0"/>
              </a:rPr>
              <a:t>k</a:t>
            </a:r>
            <a:r>
              <a:rPr lang="en-US" altLang="zh-CN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a</a:t>
            </a:r>
            <a:r>
              <a:rPr lang="en-US" altLang="zh-CN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≠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的图象可以看成</a:t>
            </a:r>
            <a:r>
              <a:rPr lang="en-US" altLang="zh-CN" i="1" dirty="0">
                <a:solidFill>
                  <a:srgbClr val="0000FF"/>
                </a:solidFill>
                <a:latin typeface="Times New Roman" panose="02020603050405020304" pitchFamily="18" charset="0"/>
              </a:rPr>
              <a:t>y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=</a:t>
            </a:r>
            <a:r>
              <a:rPr lang="en-US" altLang="zh-CN" i="1" dirty="0">
                <a:solidFill>
                  <a:srgbClr val="0000FF"/>
                </a:solidFill>
                <a:latin typeface="Times New Roman" panose="02020603050405020304" pitchFamily="18" charset="0"/>
              </a:rPr>
              <a:t>ax</a:t>
            </a:r>
            <a:r>
              <a:rPr lang="en-US" altLang="zh-CN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的图象先沿</a:t>
            </a:r>
          </a:p>
          <a:p>
            <a:pPr eaLnBrk="1" hangingPunct="1">
              <a:lnSpc>
                <a:spcPct val="180000"/>
              </a:lnSpc>
            </a:pPr>
            <a:r>
              <a:rPr lang="en-US" altLang="zh-CN" i="1" dirty="0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轴整体左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右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平移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|____</a:t>
            </a:r>
            <a:r>
              <a:rPr lang="en-US" altLang="zh-CN" dirty="0">
                <a:solidFill>
                  <a:srgbClr val="0000FF"/>
                </a:solidFill>
              </a:rPr>
              <a:t>|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个单位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当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___&gt;</a:t>
            </a:r>
            <a:r>
              <a:rPr lang="en-US" altLang="zh-CN" dirty="0">
                <a:solidFill>
                  <a:srgbClr val="0000FF"/>
                </a:solidFill>
              </a:rPr>
              <a:t>0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时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,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向右平移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;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当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___ </a:t>
            </a:r>
          </a:p>
          <a:p>
            <a:pPr eaLnBrk="1" hangingPunct="1">
              <a:lnSpc>
                <a:spcPct val="180000"/>
              </a:lnSpc>
            </a:pP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&lt;0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时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,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向左平移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),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再沿对称轴整体上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下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平移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|_____|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个单位</a:t>
            </a:r>
          </a:p>
          <a:p>
            <a:pPr eaLnBrk="1" hangingPunct="1">
              <a:lnSpc>
                <a:spcPct val="180000"/>
              </a:lnSpc>
            </a:pP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当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______&gt;</a:t>
            </a:r>
            <a:r>
              <a:rPr lang="en-US" altLang="zh-CN" dirty="0">
                <a:solidFill>
                  <a:srgbClr val="0000FF"/>
                </a:solidFill>
              </a:rPr>
              <a:t>0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时向上平移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;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当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_____&lt;</a:t>
            </a:r>
            <a:r>
              <a:rPr lang="en-US" altLang="zh-CN" dirty="0">
                <a:solidFill>
                  <a:srgbClr val="0000FF"/>
                </a:solidFill>
              </a:rPr>
              <a:t>0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时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,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向下平移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得到的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448519" name="Object 7"/>
          <p:cNvGraphicFramePr>
            <a:graphicFrameLocks noChangeAspect="1"/>
          </p:cNvGraphicFramePr>
          <p:nvPr/>
        </p:nvGraphicFramePr>
        <p:xfrm>
          <a:off x="4597400" y="1847850"/>
          <a:ext cx="1439863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7" name="Equation" r:id="rId4" imgW="1130300" imgH="495300" progId="Equation.3">
                  <p:embed/>
                </p:oleObj>
              </mc:Choice>
              <mc:Fallback>
                <p:oleObj name="Equation" r:id="rId4" imgW="1130300" imgH="4953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7400" y="1847850"/>
                        <a:ext cx="1439863" cy="69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8520" name="Object 8"/>
          <p:cNvGraphicFramePr>
            <a:graphicFrameLocks noChangeAspect="1"/>
          </p:cNvGraphicFramePr>
          <p:nvPr/>
        </p:nvGraphicFramePr>
        <p:xfrm>
          <a:off x="3255963" y="3992563"/>
          <a:ext cx="427037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8" name="Equation" r:id="rId6" imgW="431800" imgH="495300" progId="Equation.3">
                  <p:embed/>
                </p:oleObj>
              </mc:Choice>
              <mc:Fallback>
                <p:oleObj name="Equation" r:id="rId6" imgW="431800" imgH="4953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5963" y="3992563"/>
                        <a:ext cx="427037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8521" name="Object 9"/>
          <p:cNvGraphicFramePr>
            <a:graphicFrameLocks noChangeAspect="1"/>
          </p:cNvGraphicFramePr>
          <p:nvPr/>
        </p:nvGraphicFramePr>
        <p:xfrm>
          <a:off x="5284788" y="3971925"/>
          <a:ext cx="427037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9" name="Equation" r:id="rId8" imgW="431800" imgH="495300" progId="Equation.3">
                  <p:embed/>
                </p:oleObj>
              </mc:Choice>
              <mc:Fallback>
                <p:oleObj name="Equation" r:id="rId8" imgW="431800" imgH="4953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4788" y="3971925"/>
                        <a:ext cx="427037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8522" name="Object 10"/>
          <p:cNvGraphicFramePr>
            <a:graphicFrameLocks noChangeAspect="1"/>
          </p:cNvGraphicFramePr>
          <p:nvPr/>
        </p:nvGraphicFramePr>
        <p:xfrm>
          <a:off x="8121650" y="3976688"/>
          <a:ext cx="427038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60" name="Equation" r:id="rId10" imgW="431800" imgH="495300" progId="Equation.3">
                  <p:embed/>
                </p:oleObj>
              </mc:Choice>
              <mc:Fallback>
                <p:oleObj name="Equation" r:id="rId10" imgW="431800" imgH="4953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1650" y="3976688"/>
                        <a:ext cx="427038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8523" name="Object 11"/>
          <p:cNvGraphicFramePr>
            <a:graphicFrameLocks noChangeAspect="1"/>
          </p:cNvGraphicFramePr>
          <p:nvPr/>
        </p:nvGraphicFramePr>
        <p:xfrm>
          <a:off x="6408738" y="4618038"/>
          <a:ext cx="71120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61" name="Equation" r:id="rId12" imgW="736600" imgH="533400" progId="Equation.3">
                  <p:embed/>
                </p:oleObj>
              </mc:Choice>
              <mc:Fallback>
                <p:oleObj name="Equation" r:id="rId12" imgW="736600" imgH="5334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8738" y="4618038"/>
                        <a:ext cx="711200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8524" name="Object 12"/>
          <p:cNvGraphicFramePr>
            <a:graphicFrameLocks noChangeAspect="1"/>
          </p:cNvGraphicFramePr>
          <p:nvPr/>
        </p:nvGraphicFramePr>
        <p:xfrm>
          <a:off x="1270000" y="5259388"/>
          <a:ext cx="71120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62" name="Equation" r:id="rId14" imgW="736600" imgH="533400" progId="Equation.3">
                  <p:embed/>
                </p:oleObj>
              </mc:Choice>
              <mc:Fallback>
                <p:oleObj name="Equation" r:id="rId14" imgW="736600" imgH="5334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000" y="5259388"/>
                        <a:ext cx="711200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8525" name="Object 13"/>
          <p:cNvGraphicFramePr>
            <a:graphicFrameLocks noChangeAspect="1"/>
          </p:cNvGraphicFramePr>
          <p:nvPr/>
        </p:nvGraphicFramePr>
        <p:xfrm>
          <a:off x="4384675" y="5256213"/>
          <a:ext cx="71120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63" name="Equation" r:id="rId16" imgW="736600" imgH="533400" progId="Equation.3">
                  <p:embed/>
                </p:oleObj>
              </mc:Choice>
              <mc:Fallback>
                <p:oleObj name="Equation" r:id="rId16" imgW="736600" imgH="5334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4675" y="5256213"/>
                        <a:ext cx="711200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8526" name="Object 14"/>
          <p:cNvGraphicFramePr>
            <a:graphicFrameLocks noChangeAspect="1"/>
          </p:cNvGraphicFramePr>
          <p:nvPr/>
        </p:nvGraphicFramePr>
        <p:xfrm>
          <a:off x="4405313" y="2646363"/>
          <a:ext cx="71120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64" name="Equation" r:id="rId18" imgW="736600" imgH="533400" progId="Equation.3">
                  <p:embed/>
                </p:oleObj>
              </mc:Choice>
              <mc:Fallback>
                <p:oleObj name="Equation" r:id="rId18" imgW="736600" imgH="5334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5313" y="2646363"/>
                        <a:ext cx="711200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8" name="Object 14"/>
          <p:cNvGraphicFramePr>
            <a:graphicFrameLocks noChangeAspect="1"/>
          </p:cNvGraphicFramePr>
          <p:nvPr/>
        </p:nvGraphicFramePr>
        <p:xfrm>
          <a:off x="6000750" y="1254125"/>
          <a:ext cx="1371600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65" name="公式" r:id="rId20" imgW="1447800" imgH="635000" progId="Equation.3">
                  <p:embed/>
                </p:oleObj>
              </mc:Choice>
              <mc:Fallback>
                <p:oleObj name="公式" r:id="rId20" imgW="1447800" imgH="6350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750" y="1254125"/>
                        <a:ext cx="1371600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488950" y="1801813"/>
            <a:ext cx="8220075" cy="403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1" hangingPunct="1">
              <a:lnSpc>
                <a:spcPct val="180000"/>
              </a:lnSpc>
            </a:pPr>
            <a:r>
              <a:rPr kumimoji="0" lang="en-US" altLang="zh-CN"/>
              <a:t>1.</a:t>
            </a:r>
            <a:r>
              <a:rPr kumimoji="0" lang="zh-CN" altLang="en-US"/>
              <a:t>已知二次函数</a:t>
            </a:r>
            <a:r>
              <a:rPr kumimoji="0" lang="en-US" altLang="zh-CN">
                <a:latin typeface="EU-BX" pitchFamily="65" charset="-122"/>
                <a:ea typeface="EU-BX" pitchFamily="65" charset="-122"/>
              </a:rPr>
              <a:t>y</a:t>
            </a:r>
            <a:r>
              <a:rPr kumimoji="0" lang="en-US" altLang="zh-CN">
                <a:latin typeface="Times New Roman" panose="02020603050405020304" pitchFamily="18" charset="0"/>
              </a:rPr>
              <a:t>=</a:t>
            </a:r>
            <a:r>
              <a:rPr kumimoji="0" lang="en-US" altLang="zh-CN">
                <a:latin typeface="EU-BX" pitchFamily="65" charset="-122"/>
                <a:ea typeface="EU-BX" pitchFamily="65" charset="-122"/>
              </a:rPr>
              <a:t>ax</a:t>
            </a:r>
            <a:r>
              <a:rPr kumimoji="0" lang="en-US" altLang="zh-CN" baseline="30000">
                <a:latin typeface="Times New Roman" panose="02020603050405020304" pitchFamily="18" charset="0"/>
              </a:rPr>
              <a:t>2</a:t>
            </a:r>
            <a:r>
              <a:rPr kumimoji="0" lang="en-US" altLang="zh-CN">
                <a:latin typeface="Times New Roman" panose="02020603050405020304" pitchFamily="18" charset="0"/>
              </a:rPr>
              <a:t>+</a:t>
            </a:r>
            <a:r>
              <a:rPr kumimoji="0" lang="en-US" altLang="zh-CN">
                <a:latin typeface="EU-BX" pitchFamily="65" charset="-122"/>
                <a:ea typeface="EU-BX" pitchFamily="65" charset="-122"/>
              </a:rPr>
              <a:t>bx</a:t>
            </a:r>
            <a:r>
              <a:rPr kumimoji="0" lang="en-US" altLang="zh-CN">
                <a:latin typeface="Times New Roman" panose="02020603050405020304" pitchFamily="18" charset="0"/>
              </a:rPr>
              <a:t>+</a:t>
            </a:r>
            <a:r>
              <a:rPr kumimoji="0" lang="en-US" altLang="zh-CN">
                <a:latin typeface="EU-BX" pitchFamily="65" charset="-122"/>
                <a:ea typeface="EU-BX" pitchFamily="65" charset="-122"/>
              </a:rPr>
              <a:t>c</a:t>
            </a:r>
            <a:r>
              <a:rPr kumimoji="0" lang="zh-CN" altLang="en-US"/>
              <a:t>的图象如图所示，那么下列判断不正确的是（   ）</a:t>
            </a:r>
          </a:p>
          <a:p>
            <a:pPr eaLnBrk="1" hangingPunct="1">
              <a:lnSpc>
                <a:spcPct val="180000"/>
              </a:lnSpc>
            </a:pPr>
            <a:r>
              <a:rPr kumimoji="0" lang="en-US" altLang="zh-CN"/>
              <a:t>A</a:t>
            </a:r>
            <a:r>
              <a:rPr kumimoji="0" lang="zh-CN" altLang="en-US"/>
              <a:t>．</a:t>
            </a:r>
            <a:r>
              <a:rPr kumimoji="0" lang="en-US" altLang="zh-CN">
                <a:latin typeface="EU-BX" pitchFamily="65" charset="-122"/>
                <a:ea typeface="EU-BX" pitchFamily="65" charset="-122"/>
              </a:rPr>
              <a:t>ac</a:t>
            </a:r>
            <a:r>
              <a:rPr kumimoji="0" lang="en-US" altLang="zh-CN"/>
              <a:t>&lt;0    </a:t>
            </a:r>
          </a:p>
          <a:p>
            <a:pPr eaLnBrk="1" hangingPunct="1">
              <a:lnSpc>
                <a:spcPct val="180000"/>
              </a:lnSpc>
            </a:pPr>
            <a:r>
              <a:rPr kumimoji="0" lang="en-US" altLang="zh-CN"/>
              <a:t>B</a:t>
            </a:r>
            <a:r>
              <a:rPr kumimoji="0" lang="zh-CN" altLang="en-US"/>
              <a:t>．</a:t>
            </a:r>
            <a:r>
              <a:rPr kumimoji="0" lang="en-US" altLang="zh-CN">
                <a:latin typeface="EU-BX" pitchFamily="65" charset="-122"/>
                <a:ea typeface="EU-BX" pitchFamily="65" charset="-122"/>
              </a:rPr>
              <a:t>a-b+c</a:t>
            </a:r>
            <a:r>
              <a:rPr kumimoji="0" lang="en-US" altLang="zh-CN"/>
              <a:t>&gt;0    </a:t>
            </a:r>
          </a:p>
          <a:p>
            <a:pPr eaLnBrk="1" hangingPunct="1">
              <a:lnSpc>
                <a:spcPct val="180000"/>
              </a:lnSpc>
            </a:pPr>
            <a:r>
              <a:rPr kumimoji="0" lang="en-US" altLang="zh-CN"/>
              <a:t>C</a:t>
            </a:r>
            <a:r>
              <a:rPr kumimoji="0" lang="zh-CN" altLang="en-US" i="1"/>
              <a:t>．</a:t>
            </a:r>
            <a:r>
              <a:rPr kumimoji="0" lang="en-US" altLang="zh-CN">
                <a:latin typeface="EU-BX" pitchFamily="65" charset="-122"/>
                <a:ea typeface="EU-BX" pitchFamily="65" charset="-122"/>
              </a:rPr>
              <a:t>b=-4a</a:t>
            </a:r>
            <a:r>
              <a:rPr kumimoji="0" lang="en-US" altLang="zh-CN"/>
              <a:t>  </a:t>
            </a:r>
          </a:p>
          <a:p>
            <a:pPr eaLnBrk="1" hangingPunct="1">
              <a:lnSpc>
                <a:spcPct val="180000"/>
              </a:lnSpc>
            </a:pPr>
            <a:r>
              <a:rPr kumimoji="0" lang="en-US" altLang="zh-CN"/>
              <a:t>D</a:t>
            </a:r>
            <a:r>
              <a:rPr kumimoji="0" lang="zh-CN" altLang="en-US"/>
              <a:t>．关于</a:t>
            </a:r>
            <a:r>
              <a:rPr kumimoji="0" lang="en-US" altLang="zh-CN" i="1">
                <a:latin typeface="Times New Roman" panose="02020603050405020304" pitchFamily="18" charset="0"/>
              </a:rPr>
              <a:t>x</a:t>
            </a:r>
            <a:r>
              <a:rPr kumimoji="0" lang="zh-CN" altLang="en-US"/>
              <a:t>的方程</a:t>
            </a:r>
            <a:r>
              <a:rPr kumimoji="0" lang="en-US" altLang="zh-CN" i="1">
                <a:latin typeface="EU-BX" pitchFamily="65" charset="-122"/>
                <a:ea typeface="EU-BX" pitchFamily="65" charset="-122"/>
              </a:rPr>
              <a:t>ax</a:t>
            </a:r>
            <a:r>
              <a:rPr kumimoji="0" lang="en-US" altLang="zh-CN" baseline="30000"/>
              <a:t>2</a:t>
            </a:r>
            <a:r>
              <a:rPr kumimoji="0" lang="en-US" altLang="zh-CN" i="1">
                <a:latin typeface="EU-BX" pitchFamily="65" charset="-122"/>
                <a:ea typeface="EU-BX" pitchFamily="65" charset="-122"/>
              </a:rPr>
              <a:t>+bx+c</a:t>
            </a:r>
            <a:r>
              <a:rPr kumimoji="0" lang="en-US" altLang="zh-CN"/>
              <a:t>=0</a:t>
            </a:r>
            <a:r>
              <a:rPr kumimoji="0" lang="zh-CN" altLang="en-US"/>
              <a:t>的根是</a:t>
            </a:r>
            <a:r>
              <a:rPr kumimoji="0" lang="en-US" altLang="zh-CN">
                <a:latin typeface="EU-BX" pitchFamily="65" charset="-122"/>
                <a:ea typeface="EU-BX" pitchFamily="65" charset="-122"/>
              </a:rPr>
              <a:t>x</a:t>
            </a:r>
            <a:r>
              <a:rPr kumimoji="0" lang="en-US" altLang="zh-CN" baseline="-25000"/>
              <a:t>1</a:t>
            </a:r>
            <a:r>
              <a:rPr kumimoji="0" lang="en-US" altLang="zh-CN"/>
              <a:t>=-1,</a:t>
            </a:r>
            <a:r>
              <a:rPr kumimoji="0" lang="en-US" altLang="zh-CN">
                <a:latin typeface="EU-BX" pitchFamily="65" charset="-122"/>
                <a:ea typeface="EU-BX" pitchFamily="65" charset="-122"/>
              </a:rPr>
              <a:t>x</a:t>
            </a:r>
            <a:r>
              <a:rPr kumimoji="0" lang="en-US" altLang="zh-CN" baseline="-25000"/>
              <a:t>2</a:t>
            </a:r>
            <a:r>
              <a:rPr kumimoji="0" lang="en-US" altLang="zh-CN"/>
              <a:t>=5</a:t>
            </a:r>
          </a:p>
        </p:txBody>
      </p:sp>
      <p:grpSp>
        <p:nvGrpSpPr>
          <p:cNvPr id="36867" name="Group 3"/>
          <p:cNvGrpSpPr/>
          <p:nvPr/>
        </p:nvGrpSpPr>
        <p:grpSpPr bwMode="auto">
          <a:xfrm>
            <a:off x="5762625" y="3382963"/>
            <a:ext cx="2471738" cy="1931987"/>
            <a:chOff x="0" y="0"/>
            <a:chExt cx="2637" cy="2103"/>
          </a:xfrm>
        </p:grpSpPr>
        <p:grpSp>
          <p:nvGrpSpPr>
            <p:cNvPr id="36870" name="Group 4"/>
            <p:cNvGrpSpPr/>
            <p:nvPr/>
          </p:nvGrpSpPr>
          <p:grpSpPr bwMode="auto">
            <a:xfrm>
              <a:off x="0" y="0"/>
              <a:ext cx="2637" cy="2103"/>
              <a:chOff x="0" y="0"/>
              <a:chExt cx="2637" cy="2103"/>
            </a:xfrm>
          </p:grpSpPr>
          <p:pic>
            <p:nvPicPr>
              <p:cNvPr id="36875" name="Picture 5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 flipV="1">
                <a:off x="171" y="522"/>
                <a:ext cx="1634" cy="1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6876" name="Line 6"/>
              <p:cNvSpPr>
                <a:spLocks noChangeShapeType="1"/>
              </p:cNvSpPr>
              <p:nvPr/>
            </p:nvSpPr>
            <p:spPr bwMode="auto">
              <a:xfrm>
                <a:off x="0" y="1380"/>
                <a:ext cx="2403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877" name="Line 7"/>
              <p:cNvSpPr>
                <a:spLocks noChangeShapeType="1"/>
              </p:cNvSpPr>
              <p:nvPr/>
            </p:nvSpPr>
            <p:spPr bwMode="auto">
              <a:xfrm flipH="1" flipV="1">
                <a:off x="483" y="135"/>
                <a:ext cx="14" cy="175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878" name="Text Box 8"/>
              <p:cNvSpPr txBox="1">
                <a:spLocks noChangeArrowheads="1"/>
              </p:cNvSpPr>
              <p:nvPr/>
            </p:nvSpPr>
            <p:spPr bwMode="auto">
              <a:xfrm>
                <a:off x="751" y="1791"/>
                <a:ext cx="812" cy="3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lnSpc>
                    <a:spcPct val="150000"/>
                  </a:lnSpc>
                  <a:defRPr kumimoji="1" sz="2400" b="1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defRPr>
                </a:lvl1pPr>
                <a:lvl2pPr marL="742950" indent="-285750">
                  <a:lnSpc>
                    <a:spcPct val="150000"/>
                  </a:lnSpc>
                  <a:defRPr kumimoji="1" sz="2400" b="1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defRPr>
                </a:lvl2pPr>
                <a:lvl3pPr marL="1143000" indent="-228600">
                  <a:lnSpc>
                    <a:spcPct val="150000"/>
                  </a:lnSpc>
                  <a:defRPr kumimoji="1" sz="2400" b="1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defRPr>
                </a:lvl3pPr>
                <a:lvl4pPr marL="1600200" indent="-228600">
                  <a:lnSpc>
                    <a:spcPct val="150000"/>
                  </a:lnSpc>
                  <a:defRPr kumimoji="1" sz="2400" b="1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defRPr>
                </a:lvl4pPr>
                <a:lvl5pPr marL="2057400" indent="-228600">
                  <a:lnSpc>
                    <a:spcPct val="150000"/>
                  </a:lnSpc>
                  <a:defRPr kumimoji="1" sz="2400" b="1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defRPr kumimoji="1" sz="2400" b="1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defRPr kumimoji="1" sz="2400" b="1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defRPr kumimoji="1" sz="2400" b="1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defRPr kumimoji="1" sz="2400" b="1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defRPr>
                </a:lvl9pPr>
              </a:lstStyle>
              <a:p>
                <a:pPr algn="just" eaLnBrk="1" hangingPunct="1">
                  <a:lnSpc>
                    <a:spcPct val="100000"/>
                  </a:lnSpc>
                </a:pPr>
                <a:endParaRPr kumimoji="0" lang="zh-CN" altLang="en-US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6879" name="Text Box 9"/>
              <p:cNvSpPr txBox="1">
                <a:spLocks noChangeArrowheads="1"/>
              </p:cNvSpPr>
              <p:nvPr/>
            </p:nvSpPr>
            <p:spPr bwMode="auto">
              <a:xfrm>
                <a:off x="28" y="1329"/>
                <a:ext cx="360" cy="3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lnSpc>
                    <a:spcPct val="150000"/>
                  </a:lnSpc>
                  <a:defRPr kumimoji="1" sz="2400" b="1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defRPr>
                </a:lvl1pPr>
                <a:lvl2pPr marL="742950" indent="-285750">
                  <a:lnSpc>
                    <a:spcPct val="150000"/>
                  </a:lnSpc>
                  <a:defRPr kumimoji="1" sz="2400" b="1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defRPr>
                </a:lvl2pPr>
                <a:lvl3pPr marL="1143000" indent="-228600">
                  <a:lnSpc>
                    <a:spcPct val="150000"/>
                  </a:lnSpc>
                  <a:defRPr kumimoji="1" sz="2400" b="1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defRPr>
                </a:lvl3pPr>
                <a:lvl4pPr marL="1600200" indent="-228600">
                  <a:lnSpc>
                    <a:spcPct val="150000"/>
                  </a:lnSpc>
                  <a:defRPr kumimoji="1" sz="2400" b="1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defRPr>
                </a:lvl4pPr>
                <a:lvl5pPr marL="2057400" indent="-228600">
                  <a:lnSpc>
                    <a:spcPct val="150000"/>
                  </a:lnSpc>
                  <a:defRPr kumimoji="1" sz="2400" b="1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defRPr kumimoji="1" sz="2400" b="1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defRPr kumimoji="1" sz="2400" b="1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defRPr kumimoji="1" sz="2400" b="1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defRPr kumimoji="1" sz="2400" b="1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defRPr>
                </a:lvl9pPr>
              </a:lstStyle>
              <a:p>
                <a:pPr algn="just" eaLnBrk="1" hangingPunct="1">
                  <a:lnSpc>
                    <a:spcPct val="100000"/>
                  </a:lnSpc>
                </a:pPr>
                <a:r>
                  <a:rPr kumimoji="0" lang="en-US" altLang="zh-CN" sz="2000" b="0"/>
                  <a:t>-</a:t>
                </a:r>
                <a:r>
                  <a:rPr kumimoji="0" lang="en-US" altLang="zh-CN" sz="2000" b="0">
                    <a:latin typeface="Times New Roman" panose="02020603050405020304" pitchFamily="18" charset="0"/>
                  </a:rPr>
                  <a:t>1</a:t>
                </a:r>
                <a:endParaRPr kumimoji="0" lang="en-US" altLang="zh-CN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6880" name="Text Box 10"/>
              <p:cNvSpPr txBox="1">
                <a:spLocks noChangeArrowheads="1"/>
              </p:cNvSpPr>
              <p:nvPr/>
            </p:nvSpPr>
            <p:spPr bwMode="auto">
              <a:xfrm>
                <a:off x="567" y="0"/>
                <a:ext cx="360" cy="3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lnSpc>
                    <a:spcPct val="150000"/>
                  </a:lnSpc>
                  <a:defRPr kumimoji="1" sz="2400" b="1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defRPr>
                </a:lvl1pPr>
                <a:lvl2pPr marL="742950" indent="-285750">
                  <a:lnSpc>
                    <a:spcPct val="150000"/>
                  </a:lnSpc>
                  <a:defRPr kumimoji="1" sz="2400" b="1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defRPr>
                </a:lvl2pPr>
                <a:lvl3pPr marL="1143000" indent="-228600">
                  <a:lnSpc>
                    <a:spcPct val="150000"/>
                  </a:lnSpc>
                  <a:defRPr kumimoji="1" sz="2400" b="1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defRPr>
                </a:lvl3pPr>
                <a:lvl4pPr marL="1600200" indent="-228600">
                  <a:lnSpc>
                    <a:spcPct val="150000"/>
                  </a:lnSpc>
                  <a:defRPr kumimoji="1" sz="2400" b="1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defRPr>
                </a:lvl4pPr>
                <a:lvl5pPr marL="2057400" indent="-228600">
                  <a:lnSpc>
                    <a:spcPct val="150000"/>
                  </a:lnSpc>
                  <a:defRPr kumimoji="1" sz="2400" b="1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defRPr kumimoji="1" sz="2400" b="1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defRPr kumimoji="1" sz="2400" b="1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defRPr kumimoji="1" sz="2400" b="1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defRPr kumimoji="1" sz="2400" b="1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defRPr>
                </a:lvl9pPr>
              </a:lstStyle>
              <a:p>
                <a:pPr algn="just" eaLnBrk="1" hangingPunct="1">
                  <a:lnSpc>
                    <a:spcPct val="100000"/>
                  </a:lnSpc>
                </a:pPr>
                <a:r>
                  <a:rPr kumimoji="0" lang="en-US" altLang="zh-CN" sz="2000" b="0">
                    <a:latin typeface="EU-BX" pitchFamily="65" charset="-122"/>
                    <a:ea typeface="EU-BX" pitchFamily="65" charset="-122"/>
                  </a:rPr>
                  <a:t>y</a:t>
                </a:r>
                <a:endParaRPr kumimoji="0" lang="en-US" altLang="zh-CN" sz="3600" b="0">
                  <a:latin typeface="EU-BX" pitchFamily="65" charset="-122"/>
                  <a:ea typeface="EU-BX" pitchFamily="65" charset="-122"/>
                </a:endParaRPr>
              </a:p>
            </p:txBody>
          </p:sp>
          <p:sp>
            <p:nvSpPr>
              <p:cNvPr id="36881" name="Text Box 11"/>
              <p:cNvSpPr txBox="1">
                <a:spLocks noChangeArrowheads="1"/>
              </p:cNvSpPr>
              <p:nvPr/>
            </p:nvSpPr>
            <p:spPr bwMode="auto">
              <a:xfrm>
                <a:off x="2277" y="1404"/>
                <a:ext cx="360" cy="3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lnSpc>
                    <a:spcPct val="150000"/>
                  </a:lnSpc>
                  <a:defRPr kumimoji="1" sz="2400" b="1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defRPr>
                </a:lvl1pPr>
                <a:lvl2pPr marL="742950" indent="-285750">
                  <a:lnSpc>
                    <a:spcPct val="150000"/>
                  </a:lnSpc>
                  <a:defRPr kumimoji="1" sz="2400" b="1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defRPr>
                </a:lvl2pPr>
                <a:lvl3pPr marL="1143000" indent="-228600">
                  <a:lnSpc>
                    <a:spcPct val="150000"/>
                  </a:lnSpc>
                  <a:defRPr kumimoji="1" sz="2400" b="1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defRPr>
                </a:lvl3pPr>
                <a:lvl4pPr marL="1600200" indent="-228600">
                  <a:lnSpc>
                    <a:spcPct val="150000"/>
                  </a:lnSpc>
                  <a:defRPr kumimoji="1" sz="2400" b="1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defRPr>
                </a:lvl4pPr>
                <a:lvl5pPr marL="2057400" indent="-228600">
                  <a:lnSpc>
                    <a:spcPct val="150000"/>
                  </a:lnSpc>
                  <a:defRPr kumimoji="1" sz="2400" b="1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defRPr kumimoji="1" sz="2400" b="1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defRPr kumimoji="1" sz="2400" b="1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defRPr kumimoji="1" sz="2400" b="1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defRPr kumimoji="1" sz="2400" b="1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defRPr>
                </a:lvl9pPr>
              </a:lstStyle>
              <a:p>
                <a:pPr algn="just" eaLnBrk="1" hangingPunct="1">
                  <a:lnSpc>
                    <a:spcPct val="100000"/>
                  </a:lnSpc>
                </a:pPr>
                <a:r>
                  <a:rPr kumimoji="0" lang="en-US" altLang="zh-CN" sz="2000" b="0" i="1">
                    <a:latin typeface="Times New Roman" panose="02020603050405020304" pitchFamily="18" charset="0"/>
                  </a:rPr>
                  <a:t>x</a:t>
                </a:r>
                <a:endParaRPr kumimoji="0" lang="en-US" altLang="zh-CN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6882" name="Text Box 12"/>
              <p:cNvSpPr txBox="1">
                <a:spLocks noChangeArrowheads="1"/>
              </p:cNvSpPr>
              <p:nvPr/>
            </p:nvSpPr>
            <p:spPr bwMode="auto">
              <a:xfrm>
                <a:off x="1453" y="1404"/>
                <a:ext cx="360" cy="3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lnSpc>
                    <a:spcPct val="150000"/>
                  </a:lnSpc>
                  <a:defRPr kumimoji="1" sz="2400" b="1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defRPr>
                </a:lvl1pPr>
                <a:lvl2pPr marL="742950" indent="-285750">
                  <a:lnSpc>
                    <a:spcPct val="150000"/>
                  </a:lnSpc>
                  <a:defRPr kumimoji="1" sz="2400" b="1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defRPr>
                </a:lvl2pPr>
                <a:lvl3pPr marL="1143000" indent="-228600">
                  <a:lnSpc>
                    <a:spcPct val="150000"/>
                  </a:lnSpc>
                  <a:defRPr kumimoji="1" sz="2400" b="1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defRPr>
                </a:lvl3pPr>
                <a:lvl4pPr marL="1600200" indent="-228600">
                  <a:lnSpc>
                    <a:spcPct val="150000"/>
                  </a:lnSpc>
                  <a:defRPr kumimoji="1" sz="2400" b="1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defRPr>
                </a:lvl4pPr>
                <a:lvl5pPr marL="2057400" indent="-228600">
                  <a:lnSpc>
                    <a:spcPct val="150000"/>
                  </a:lnSpc>
                  <a:defRPr kumimoji="1" sz="2400" b="1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defRPr kumimoji="1" sz="2400" b="1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defRPr kumimoji="1" sz="2400" b="1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defRPr kumimoji="1" sz="2400" b="1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defRPr kumimoji="1" sz="2400" b="1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defRPr>
                </a:lvl9pPr>
              </a:lstStyle>
              <a:p>
                <a:pPr algn="just" eaLnBrk="1" hangingPunct="1">
                  <a:lnSpc>
                    <a:spcPct val="100000"/>
                  </a:lnSpc>
                </a:pPr>
                <a:r>
                  <a:rPr kumimoji="0" lang="en-US" altLang="zh-CN" sz="2000" b="0">
                    <a:latin typeface="Times New Roman" panose="02020603050405020304" pitchFamily="18" charset="0"/>
                  </a:rPr>
                  <a:t>5</a:t>
                </a:r>
                <a:endParaRPr kumimoji="0" lang="en-US" altLang="zh-CN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6883" name="Text Box 13"/>
              <p:cNvSpPr txBox="1">
                <a:spLocks noChangeArrowheads="1"/>
              </p:cNvSpPr>
              <p:nvPr/>
            </p:nvSpPr>
            <p:spPr bwMode="auto">
              <a:xfrm>
                <a:off x="1077" y="129"/>
                <a:ext cx="766" cy="2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lnSpc>
                    <a:spcPct val="150000"/>
                  </a:lnSpc>
                  <a:defRPr kumimoji="1" sz="2400" b="1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defRPr>
                </a:lvl1pPr>
                <a:lvl2pPr marL="742950" indent="-285750">
                  <a:lnSpc>
                    <a:spcPct val="150000"/>
                  </a:lnSpc>
                  <a:defRPr kumimoji="1" sz="2400" b="1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defRPr>
                </a:lvl2pPr>
                <a:lvl3pPr marL="1143000" indent="-228600">
                  <a:lnSpc>
                    <a:spcPct val="150000"/>
                  </a:lnSpc>
                  <a:defRPr kumimoji="1" sz="2400" b="1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defRPr>
                </a:lvl3pPr>
                <a:lvl4pPr marL="1600200" indent="-228600">
                  <a:lnSpc>
                    <a:spcPct val="150000"/>
                  </a:lnSpc>
                  <a:defRPr kumimoji="1" sz="2400" b="1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defRPr>
                </a:lvl4pPr>
                <a:lvl5pPr marL="2057400" indent="-228600">
                  <a:lnSpc>
                    <a:spcPct val="150000"/>
                  </a:lnSpc>
                  <a:defRPr kumimoji="1" sz="2400" b="1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defRPr kumimoji="1" sz="2400" b="1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defRPr kumimoji="1" sz="2400" b="1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defRPr kumimoji="1" sz="2400" b="1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defRPr kumimoji="1" sz="2400" b="1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defRPr>
                </a:lvl9pPr>
              </a:lstStyle>
              <a:p>
                <a:pPr algn="just" eaLnBrk="1" hangingPunct="1">
                  <a:lnSpc>
                    <a:spcPct val="100000"/>
                  </a:lnSpc>
                </a:pPr>
                <a:r>
                  <a:rPr kumimoji="0" lang="en-US" altLang="zh-CN" sz="2000" b="0" i="1">
                    <a:latin typeface="Times New Roman" panose="02020603050405020304" pitchFamily="18" charset="0"/>
                  </a:rPr>
                  <a:t>x</a:t>
                </a:r>
                <a:r>
                  <a:rPr kumimoji="0" lang="en-US" altLang="zh-CN" sz="2000" b="0">
                    <a:latin typeface="Times New Roman" panose="02020603050405020304" pitchFamily="18" charset="0"/>
                  </a:rPr>
                  <a:t>=2</a:t>
                </a:r>
                <a:endParaRPr kumimoji="0" lang="en-US" altLang="zh-CN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6884" name="Text Box 14"/>
              <p:cNvSpPr txBox="1">
                <a:spLocks noChangeArrowheads="1"/>
              </p:cNvSpPr>
              <p:nvPr/>
            </p:nvSpPr>
            <p:spPr bwMode="auto">
              <a:xfrm>
                <a:off x="1033" y="1419"/>
                <a:ext cx="360" cy="3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lnSpc>
                    <a:spcPct val="150000"/>
                  </a:lnSpc>
                  <a:defRPr kumimoji="1" sz="2400" b="1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defRPr>
                </a:lvl1pPr>
                <a:lvl2pPr marL="742950" indent="-285750">
                  <a:lnSpc>
                    <a:spcPct val="150000"/>
                  </a:lnSpc>
                  <a:defRPr kumimoji="1" sz="2400" b="1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defRPr>
                </a:lvl2pPr>
                <a:lvl3pPr marL="1143000" indent="-228600">
                  <a:lnSpc>
                    <a:spcPct val="150000"/>
                  </a:lnSpc>
                  <a:defRPr kumimoji="1" sz="2400" b="1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defRPr>
                </a:lvl3pPr>
                <a:lvl4pPr marL="1600200" indent="-228600">
                  <a:lnSpc>
                    <a:spcPct val="150000"/>
                  </a:lnSpc>
                  <a:defRPr kumimoji="1" sz="2400" b="1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defRPr>
                </a:lvl4pPr>
                <a:lvl5pPr marL="2057400" indent="-228600">
                  <a:lnSpc>
                    <a:spcPct val="150000"/>
                  </a:lnSpc>
                  <a:defRPr kumimoji="1" sz="2400" b="1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defRPr kumimoji="1" sz="2400" b="1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defRPr kumimoji="1" sz="2400" b="1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defRPr kumimoji="1" sz="2400" b="1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defRPr kumimoji="1" sz="2400" b="1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defRPr>
                </a:lvl9pPr>
              </a:lstStyle>
              <a:p>
                <a:pPr algn="just" eaLnBrk="1" hangingPunct="1">
                  <a:lnSpc>
                    <a:spcPct val="100000"/>
                  </a:lnSpc>
                </a:pPr>
                <a:r>
                  <a:rPr kumimoji="0" lang="en-US" altLang="zh-CN" sz="2000" b="0">
                    <a:latin typeface="Times New Roman" panose="02020603050405020304" pitchFamily="18" charset="0"/>
                  </a:rPr>
                  <a:t>2</a:t>
                </a:r>
                <a:endParaRPr kumimoji="0" lang="en-US" altLang="zh-CN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6885" name="Line 15"/>
              <p:cNvSpPr>
                <a:spLocks noChangeShapeType="1"/>
              </p:cNvSpPr>
              <p:nvPr/>
            </p:nvSpPr>
            <p:spPr bwMode="auto">
              <a:xfrm>
                <a:off x="1006" y="288"/>
                <a:ext cx="1" cy="147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886" name="Text Box 16"/>
              <p:cNvSpPr txBox="1">
                <a:spLocks noChangeArrowheads="1"/>
              </p:cNvSpPr>
              <p:nvPr/>
            </p:nvSpPr>
            <p:spPr bwMode="auto">
              <a:xfrm>
                <a:off x="567" y="1359"/>
                <a:ext cx="360" cy="3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lnSpc>
                    <a:spcPct val="150000"/>
                  </a:lnSpc>
                  <a:defRPr kumimoji="1" sz="2400" b="1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defRPr>
                </a:lvl1pPr>
                <a:lvl2pPr marL="742950" indent="-285750">
                  <a:lnSpc>
                    <a:spcPct val="150000"/>
                  </a:lnSpc>
                  <a:defRPr kumimoji="1" sz="2400" b="1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defRPr>
                </a:lvl2pPr>
                <a:lvl3pPr marL="1143000" indent="-228600">
                  <a:lnSpc>
                    <a:spcPct val="150000"/>
                  </a:lnSpc>
                  <a:defRPr kumimoji="1" sz="2400" b="1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defRPr>
                </a:lvl3pPr>
                <a:lvl4pPr marL="1600200" indent="-228600">
                  <a:lnSpc>
                    <a:spcPct val="150000"/>
                  </a:lnSpc>
                  <a:defRPr kumimoji="1" sz="2400" b="1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defRPr>
                </a:lvl4pPr>
                <a:lvl5pPr marL="2057400" indent="-228600">
                  <a:lnSpc>
                    <a:spcPct val="150000"/>
                  </a:lnSpc>
                  <a:defRPr kumimoji="1" sz="2400" b="1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defRPr kumimoji="1" sz="2400" b="1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defRPr kumimoji="1" sz="2400" b="1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defRPr kumimoji="1" sz="2400" b="1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defRPr kumimoji="1" sz="2400" b="1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defRPr>
                </a:lvl9pPr>
              </a:lstStyle>
              <a:p>
                <a:pPr algn="just" eaLnBrk="1" hangingPunct="1">
                  <a:lnSpc>
                    <a:spcPct val="100000"/>
                  </a:lnSpc>
                </a:pPr>
                <a:r>
                  <a:rPr kumimoji="0" lang="en-US" altLang="zh-CN" sz="2000" b="0">
                    <a:latin typeface="Times New Roman" panose="02020603050405020304" pitchFamily="18" charset="0"/>
                  </a:rPr>
                  <a:t>O</a:t>
                </a:r>
                <a:endParaRPr kumimoji="0" lang="en-US" altLang="zh-CN" sz="3600" b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6871" name="Group 17"/>
            <p:cNvGrpSpPr/>
            <p:nvPr/>
          </p:nvGrpSpPr>
          <p:grpSpPr bwMode="auto">
            <a:xfrm>
              <a:off x="284" y="1317"/>
              <a:ext cx="1410" cy="120"/>
              <a:chOff x="0" y="0"/>
              <a:chExt cx="1410" cy="120"/>
            </a:xfrm>
          </p:grpSpPr>
          <p:sp>
            <p:nvSpPr>
              <p:cNvPr id="36872" name="Line 18"/>
              <p:cNvSpPr>
                <a:spLocks noChangeShapeType="1"/>
              </p:cNvSpPr>
              <p:nvPr/>
            </p:nvSpPr>
            <p:spPr bwMode="auto">
              <a:xfrm>
                <a:off x="1410" y="0"/>
                <a:ext cx="0" cy="105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873" name="Line 19"/>
              <p:cNvSpPr>
                <a:spLocks noChangeShapeType="1"/>
              </p:cNvSpPr>
              <p:nvPr/>
            </p:nvSpPr>
            <p:spPr bwMode="auto">
              <a:xfrm>
                <a:off x="734" y="15"/>
                <a:ext cx="0" cy="105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874" name="Line 20"/>
              <p:cNvSpPr>
                <a:spLocks noChangeShapeType="1"/>
              </p:cNvSpPr>
              <p:nvPr/>
            </p:nvSpPr>
            <p:spPr bwMode="auto">
              <a:xfrm>
                <a:off x="0" y="15"/>
                <a:ext cx="0" cy="105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142357" name="Text Box 21"/>
          <p:cNvSpPr txBox="1">
            <a:spLocks noChangeArrowheads="1"/>
          </p:cNvSpPr>
          <p:nvPr/>
        </p:nvSpPr>
        <p:spPr bwMode="auto">
          <a:xfrm>
            <a:off x="2479675" y="268922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kumimoji="0" lang="en-US" altLang="zh-CN">
                <a:solidFill>
                  <a:srgbClr val="0000FF"/>
                </a:solidFill>
              </a:rPr>
              <a:t>B</a:t>
            </a:r>
          </a:p>
        </p:txBody>
      </p:sp>
      <p:pic>
        <p:nvPicPr>
          <p:cNvPr id="36869" name="Picture 23" descr="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14350" y="760413"/>
            <a:ext cx="37052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5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422275" y="1068388"/>
            <a:ext cx="8361363" cy="403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66700" eaLnBrk="1" hangingPunct="1">
              <a:lnSpc>
                <a:spcPct val="180000"/>
              </a:lnSpc>
            </a:pPr>
            <a:r>
              <a:rPr kumimoji="0" lang="en-US" altLang="zh-CN"/>
              <a:t>2</a:t>
            </a:r>
            <a:r>
              <a:rPr kumimoji="0" lang="zh-CN" altLang="en-US"/>
              <a:t>．二次函数</a:t>
            </a:r>
            <a:r>
              <a:rPr kumimoji="0" lang="en-US" altLang="zh-CN">
                <a:latin typeface="EU-BX" pitchFamily="65" charset="-122"/>
                <a:ea typeface="EU-BX" pitchFamily="65" charset="-122"/>
              </a:rPr>
              <a:t>y</a:t>
            </a:r>
            <a:r>
              <a:rPr kumimoji="0" lang="en-US" altLang="zh-CN">
                <a:latin typeface="Times New Roman" panose="02020603050405020304" pitchFamily="18" charset="0"/>
              </a:rPr>
              <a:t>=</a:t>
            </a:r>
            <a:r>
              <a:rPr kumimoji="0" lang="en-US" altLang="zh-CN">
                <a:latin typeface="EU-BX" pitchFamily="65" charset="-122"/>
                <a:ea typeface="EU-BX" pitchFamily="65" charset="-122"/>
              </a:rPr>
              <a:t>ax</a:t>
            </a:r>
            <a:r>
              <a:rPr kumimoji="0" lang="en-US" altLang="zh-CN" baseline="30000">
                <a:latin typeface="Times New Roman" panose="02020603050405020304" pitchFamily="18" charset="0"/>
              </a:rPr>
              <a:t>2</a:t>
            </a:r>
            <a:r>
              <a:rPr kumimoji="0" lang="en-US" altLang="zh-CN">
                <a:latin typeface="Times New Roman" panose="02020603050405020304" pitchFamily="18" charset="0"/>
              </a:rPr>
              <a:t>+</a:t>
            </a:r>
            <a:r>
              <a:rPr kumimoji="0" lang="en-US" altLang="zh-CN">
                <a:latin typeface="EU-BX" pitchFamily="65" charset="-122"/>
                <a:ea typeface="EU-BX" pitchFamily="65" charset="-122"/>
              </a:rPr>
              <a:t>bx</a:t>
            </a:r>
            <a:r>
              <a:rPr kumimoji="0" lang="en-US" altLang="zh-CN">
                <a:latin typeface="Times New Roman" panose="02020603050405020304" pitchFamily="18" charset="0"/>
              </a:rPr>
              <a:t>+</a:t>
            </a:r>
            <a:r>
              <a:rPr kumimoji="0" lang="en-US" altLang="zh-CN">
                <a:latin typeface="EU-BX" pitchFamily="65" charset="-122"/>
                <a:ea typeface="EU-BX" pitchFamily="65" charset="-122"/>
              </a:rPr>
              <a:t>c</a:t>
            </a:r>
            <a:r>
              <a:rPr kumimoji="0" lang="zh-CN" altLang="en-US"/>
              <a:t>的图象如图所示，则下列结论正确的是（    ）</a:t>
            </a:r>
          </a:p>
          <a:p>
            <a:pPr indent="266700" eaLnBrk="1" hangingPunct="1">
              <a:lnSpc>
                <a:spcPct val="180000"/>
              </a:lnSpc>
            </a:pPr>
            <a:r>
              <a:rPr kumimoji="0" lang="en-US" altLang="zh-CN"/>
              <a:t>A</a:t>
            </a:r>
            <a:r>
              <a:rPr kumimoji="0" lang="zh-CN" altLang="en-US"/>
              <a:t>．</a:t>
            </a:r>
            <a:r>
              <a:rPr kumimoji="0" lang="en-US" altLang="zh-CN">
                <a:latin typeface="EU-BX" pitchFamily="65" charset="-122"/>
                <a:ea typeface="EU-BX" pitchFamily="65" charset="-122"/>
              </a:rPr>
              <a:t>a</a:t>
            </a:r>
            <a:r>
              <a:rPr kumimoji="0" lang="en-US" altLang="zh-CN">
                <a:latin typeface="Times New Roman" panose="02020603050405020304" pitchFamily="18" charset="0"/>
              </a:rPr>
              <a:t>&lt;0</a:t>
            </a:r>
            <a:r>
              <a:rPr kumimoji="0" lang="zh-CN" altLang="en-US">
                <a:latin typeface="Times New Roman" panose="02020603050405020304" pitchFamily="18" charset="0"/>
              </a:rPr>
              <a:t>，</a:t>
            </a:r>
            <a:r>
              <a:rPr kumimoji="0" lang="en-US" altLang="zh-CN">
                <a:latin typeface="EU-BX" pitchFamily="65" charset="-122"/>
                <a:ea typeface="EU-BX" pitchFamily="65" charset="-122"/>
              </a:rPr>
              <a:t>b</a:t>
            </a:r>
            <a:r>
              <a:rPr kumimoji="0" lang="en-US" altLang="zh-CN">
                <a:latin typeface="Times New Roman" panose="02020603050405020304" pitchFamily="18" charset="0"/>
              </a:rPr>
              <a:t>&lt;0</a:t>
            </a:r>
            <a:r>
              <a:rPr kumimoji="0" lang="zh-CN" altLang="en-US">
                <a:latin typeface="Times New Roman" panose="02020603050405020304" pitchFamily="18" charset="0"/>
              </a:rPr>
              <a:t>，</a:t>
            </a:r>
            <a:r>
              <a:rPr kumimoji="0" lang="en-US" altLang="zh-CN">
                <a:latin typeface="EU-BX" pitchFamily="65" charset="-122"/>
                <a:ea typeface="EU-BX" pitchFamily="65" charset="-122"/>
              </a:rPr>
              <a:t>c</a:t>
            </a:r>
            <a:r>
              <a:rPr kumimoji="0" lang="en-US" altLang="zh-CN">
                <a:latin typeface="Times New Roman" panose="02020603050405020304" pitchFamily="18" charset="0"/>
              </a:rPr>
              <a:t>&gt;0</a:t>
            </a:r>
            <a:r>
              <a:rPr kumimoji="0" lang="zh-CN" altLang="en-US"/>
              <a:t>，</a:t>
            </a:r>
            <a:r>
              <a:rPr kumimoji="0" lang="en-US" altLang="zh-CN">
                <a:latin typeface="EU-BX" pitchFamily="65" charset="-122"/>
                <a:ea typeface="EU-BX" pitchFamily="65" charset="-122"/>
              </a:rPr>
              <a:t>b</a:t>
            </a:r>
            <a:r>
              <a:rPr kumimoji="0" lang="en-US" altLang="zh-CN" baseline="30000"/>
              <a:t>2</a:t>
            </a:r>
            <a:r>
              <a:rPr kumimoji="0" lang="zh-CN" altLang="en-US"/>
              <a:t>－</a:t>
            </a:r>
            <a:r>
              <a:rPr kumimoji="0" lang="en-US" altLang="zh-CN">
                <a:latin typeface="Times New Roman" panose="02020603050405020304" pitchFamily="18" charset="0"/>
              </a:rPr>
              <a:t>4</a:t>
            </a:r>
            <a:r>
              <a:rPr kumimoji="0" lang="en-US" altLang="zh-CN">
                <a:latin typeface="EU-BX" pitchFamily="65" charset="-122"/>
                <a:ea typeface="EU-BX" pitchFamily="65" charset="-122"/>
              </a:rPr>
              <a:t>ac</a:t>
            </a:r>
            <a:r>
              <a:rPr kumimoji="0" lang="en-US" altLang="zh-CN"/>
              <a:t>&gt;0    </a:t>
            </a:r>
          </a:p>
          <a:p>
            <a:pPr indent="266700" eaLnBrk="1" hangingPunct="1">
              <a:lnSpc>
                <a:spcPct val="180000"/>
              </a:lnSpc>
            </a:pPr>
            <a:r>
              <a:rPr kumimoji="0" lang="en-US" altLang="zh-CN"/>
              <a:t>B</a:t>
            </a:r>
            <a:r>
              <a:rPr kumimoji="0" lang="zh-CN" altLang="en-US"/>
              <a:t>．</a:t>
            </a:r>
            <a:r>
              <a:rPr kumimoji="0" lang="en-US" altLang="zh-CN">
                <a:latin typeface="EU-BX" pitchFamily="65" charset="-122"/>
                <a:ea typeface="EU-BX" pitchFamily="65" charset="-122"/>
              </a:rPr>
              <a:t>a</a:t>
            </a:r>
            <a:r>
              <a:rPr kumimoji="0" lang="en-US" altLang="zh-CN">
                <a:latin typeface="Times New Roman" panose="02020603050405020304" pitchFamily="18" charset="0"/>
              </a:rPr>
              <a:t>&gt;0</a:t>
            </a:r>
            <a:r>
              <a:rPr kumimoji="0" lang="zh-CN" altLang="en-US">
                <a:latin typeface="Times New Roman" panose="02020603050405020304" pitchFamily="18" charset="0"/>
              </a:rPr>
              <a:t>，</a:t>
            </a:r>
            <a:r>
              <a:rPr kumimoji="0" lang="en-US" altLang="zh-CN">
                <a:latin typeface="EU-BX" pitchFamily="65" charset="-122"/>
                <a:ea typeface="EU-BX" pitchFamily="65" charset="-122"/>
              </a:rPr>
              <a:t>b</a:t>
            </a:r>
            <a:r>
              <a:rPr kumimoji="0" lang="en-US" altLang="zh-CN">
                <a:latin typeface="Times New Roman" panose="02020603050405020304" pitchFamily="18" charset="0"/>
              </a:rPr>
              <a:t>&lt;0</a:t>
            </a:r>
            <a:r>
              <a:rPr kumimoji="0" lang="zh-CN" altLang="en-US">
                <a:latin typeface="Times New Roman" panose="02020603050405020304" pitchFamily="18" charset="0"/>
              </a:rPr>
              <a:t>，</a:t>
            </a:r>
            <a:r>
              <a:rPr kumimoji="0" lang="en-US" altLang="zh-CN">
                <a:latin typeface="EU-BX" pitchFamily="65" charset="-122"/>
                <a:ea typeface="EU-BX" pitchFamily="65" charset="-122"/>
              </a:rPr>
              <a:t>c</a:t>
            </a:r>
            <a:r>
              <a:rPr kumimoji="0" lang="en-US" altLang="zh-CN">
                <a:latin typeface="Times New Roman" panose="02020603050405020304" pitchFamily="18" charset="0"/>
              </a:rPr>
              <a:t>&gt;0</a:t>
            </a:r>
            <a:r>
              <a:rPr kumimoji="0" lang="zh-CN" altLang="en-US">
                <a:latin typeface="Times New Roman" panose="02020603050405020304" pitchFamily="18" charset="0"/>
              </a:rPr>
              <a:t>，</a:t>
            </a:r>
            <a:r>
              <a:rPr kumimoji="0" lang="en-US" altLang="zh-CN">
                <a:latin typeface="EU-BX" pitchFamily="65" charset="-122"/>
                <a:ea typeface="EU-BX" pitchFamily="65" charset="-122"/>
              </a:rPr>
              <a:t>b</a:t>
            </a:r>
            <a:r>
              <a:rPr kumimoji="0" lang="en-US" altLang="zh-CN" baseline="30000"/>
              <a:t>2</a:t>
            </a:r>
            <a:r>
              <a:rPr kumimoji="0" lang="zh-CN" altLang="en-US"/>
              <a:t>－</a:t>
            </a:r>
            <a:r>
              <a:rPr kumimoji="0" lang="en-US" altLang="zh-CN">
                <a:latin typeface="Times New Roman" panose="02020603050405020304" pitchFamily="18" charset="0"/>
              </a:rPr>
              <a:t>4</a:t>
            </a:r>
            <a:r>
              <a:rPr kumimoji="0" lang="en-US" altLang="zh-CN">
                <a:latin typeface="EU-BX" pitchFamily="65" charset="-122"/>
                <a:ea typeface="EU-BX" pitchFamily="65" charset="-122"/>
              </a:rPr>
              <a:t>ac</a:t>
            </a:r>
            <a:r>
              <a:rPr kumimoji="0" lang="en-US" altLang="zh-CN"/>
              <a:t>&lt;0   </a:t>
            </a:r>
          </a:p>
          <a:p>
            <a:pPr indent="266700" eaLnBrk="1" hangingPunct="1">
              <a:lnSpc>
                <a:spcPct val="180000"/>
              </a:lnSpc>
            </a:pPr>
            <a:r>
              <a:rPr kumimoji="0" lang="en-US" altLang="zh-CN"/>
              <a:t>C</a:t>
            </a:r>
            <a:r>
              <a:rPr kumimoji="0" lang="zh-CN" altLang="en-US"/>
              <a:t>．</a:t>
            </a:r>
            <a:r>
              <a:rPr kumimoji="0" lang="en-US" altLang="zh-CN">
                <a:latin typeface="EU-BX" pitchFamily="65" charset="-122"/>
                <a:ea typeface="EU-BX" pitchFamily="65" charset="-122"/>
              </a:rPr>
              <a:t>a</a:t>
            </a:r>
            <a:r>
              <a:rPr kumimoji="0" lang="en-US" altLang="zh-CN">
                <a:latin typeface="Times New Roman" panose="02020603050405020304" pitchFamily="18" charset="0"/>
              </a:rPr>
              <a:t>&lt;0</a:t>
            </a:r>
            <a:r>
              <a:rPr kumimoji="0" lang="zh-CN" altLang="en-US">
                <a:latin typeface="Times New Roman" panose="02020603050405020304" pitchFamily="18" charset="0"/>
              </a:rPr>
              <a:t>，</a:t>
            </a:r>
            <a:r>
              <a:rPr kumimoji="0" lang="en-US" altLang="zh-CN">
                <a:latin typeface="EU-BX" pitchFamily="65" charset="-122"/>
                <a:ea typeface="EU-BX" pitchFamily="65" charset="-122"/>
              </a:rPr>
              <a:t>b</a:t>
            </a:r>
            <a:r>
              <a:rPr kumimoji="0" lang="en-US" altLang="zh-CN">
                <a:latin typeface="Times New Roman" panose="02020603050405020304" pitchFamily="18" charset="0"/>
              </a:rPr>
              <a:t>&gt;0</a:t>
            </a:r>
            <a:r>
              <a:rPr kumimoji="0" lang="zh-CN" altLang="en-US">
                <a:latin typeface="Times New Roman" panose="02020603050405020304" pitchFamily="18" charset="0"/>
              </a:rPr>
              <a:t>，</a:t>
            </a:r>
            <a:r>
              <a:rPr kumimoji="0" lang="en-US" altLang="zh-CN">
                <a:latin typeface="EU-BX" pitchFamily="65" charset="-122"/>
                <a:ea typeface="EU-BX" pitchFamily="65" charset="-122"/>
              </a:rPr>
              <a:t>c</a:t>
            </a:r>
            <a:r>
              <a:rPr kumimoji="0" lang="en-US" altLang="zh-CN">
                <a:latin typeface="Times New Roman" panose="02020603050405020304" pitchFamily="18" charset="0"/>
              </a:rPr>
              <a:t>&lt;0</a:t>
            </a:r>
            <a:r>
              <a:rPr kumimoji="0" lang="zh-CN" altLang="en-US">
                <a:latin typeface="Times New Roman" panose="02020603050405020304" pitchFamily="18" charset="0"/>
              </a:rPr>
              <a:t>，</a:t>
            </a:r>
            <a:r>
              <a:rPr kumimoji="0" lang="en-US" altLang="zh-CN">
                <a:latin typeface="EU-BX" pitchFamily="65" charset="-122"/>
                <a:ea typeface="EU-BX" pitchFamily="65" charset="-122"/>
              </a:rPr>
              <a:t>b</a:t>
            </a:r>
            <a:r>
              <a:rPr kumimoji="0" lang="en-US" altLang="zh-CN" baseline="30000"/>
              <a:t>2</a:t>
            </a:r>
            <a:r>
              <a:rPr kumimoji="0" lang="zh-CN" altLang="en-US"/>
              <a:t>－</a:t>
            </a:r>
            <a:r>
              <a:rPr kumimoji="0" lang="en-US" altLang="zh-CN">
                <a:latin typeface="Times New Roman" panose="02020603050405020304" pitchFamily="18" charset="0"/>
              </a:rPr>
              <a:t>4</a:t>
            </a:r>
            <a:r>
              <a:rPr kumimoji="0" lang="en-US" altLang="zh-CN">
                <a:latin typeface="EU-BX" pitchFamily="65" charset="-122"/>
                <a:ea typeface="EU-BX" pitchFamily="65" charset="-122"/>
              </a:rPr>
              <a:t>ac</a:t>
            </a:r>
            <a:r>
              <a:rPr kumimoji="0" lang="en-US" altLang="zh-CN"/>
              <a:t>&gt;0   </a:t>
            </a:r>
          </a:p>
          <a:p>
            <a:pPr indent="266700" eaLnBrk="1" hangingPunct="1">
              <a:lnSpc>
                <a:spcPct val="180000"/>
              </a:lnSpc>
            </a:pPr>
            <a:r>
              <a:rPr kumimoji="0" lang="en-US" altLang="zh-CN"/>
              <a:t>D</a:t>
            </a:r>
            <a:r>
              <a:rPr kumimoji="0" lang="zh-CN" altLang="en-US"/>
              <a:t>．</a:t>
            </a:r>
            <a:r>
              <a:rPr kumimoji="0" lang="en-US" altLang="zh-CN">
                <a:latin typeface="EU-BX" pitchFamily="65" charset="-122"/>
                <a:ea typeface="EU-BX" pitchFamily="65" charset="-122"/>
              </a:rPr>
              <a:t>a</a:t>
            </a:r>
            <a:r>
              <a:rPr kumimoji="0" lang="en-US" altLang="zh-CN">
                <a:latin typeface="Times New Roman" panose="02020603050405020304" pitchFamily="18" charset="0"/>
              </a:rPr>
              <a:t>&lt;0</a:t>
            </a:r>
            <a:r>
              <a:rPr kumimoji="0" lang="zh-CN" altLang="en-US">
                <a:latin typeface="Times New Roman" panose="02020603050405020304" pitchFamily="18" charset="0"/>
              </a:rPr>
              <a:t>，</a:t>
            </a:r>
            <a:r>
              <a:rPr kumimoji="0" lang="en-US" altLang="zh-CN">
                <a:latin typeface="EU-BX" pitchFamily="65" charset="-122"/>
                <a:ea typeface="EU-BX" pitchFamily="65" charset="-122"/>
              </a:rPr>
              <a:t>b</a:t>
            </a:r>
            <a:r>
              <a:rPr kumimoji="0" lang="en-US" altLang="zh-CN">
                <a:latin typeface="Times New Roman" panose="02020603050405020304" pitchFamily="18" charset="0"/>
              </a:rPr>
              <a:t>&gt;0</a:t>
            </a:r>
            <a:r>
              <a:rPr kumimoji="0" lang="zh-CN" altLang="en-US">
                <a:latin typeface="Times New Roman" panose="02020603050405020304" pitchFamily="18" charset="0"/>
              </a:rPr>
              <a:t>，</a:t>
            </a:r>
            <a:r>
              <a:rPr kumimoji="0" lang="en-US" altLang="zh-CN">
                <a:latin typeface="EU-BX" pitchFamily="65" charset="-122"/>
                <a:ea typeface="EU-BX" pitchFamily="65" charset="-122"/>
              </a:rPr>
              <a:t>c</a:t>
            </a:r>
            <a:r>
              <a:rPr kumimoji="0" lang="en-US" altLang="zh-CN">
                <a:latin typeface="Times New Roman" panose="02020603050405020304" pitchFamily="18" charset="0"/>
              </a:rPr>
              <a:t>&gt;0</a:t>
            </a:r>
            <a:r>
              <a:rPr kumimoji="0" lang="zh-CN" altLang="en-US">
                <a:latin typeface="Times New Roman" panose="02020603050405020304" pitchFamily="18" charset="0"/>
              </a:rPr>
              <a:t>，</a:t>
            </a:r>
            <a:r>
              <a:rPr kumimoji="0" lang="en-US" altLang="zh-CN">
                <a:latin typeface="EU-BX" pitchFamily="65" charset="-122"/>
                <a:ea typeface="EU-BX" pitchFamily="65" charset="-122"/>
              </a:rPr>
              <a:t>b</a:t>
            </a:r>
            <a:r>
              <a:rPr kumimoji="0" lang="en-US" altLang="zh-CN" baseline="30000"/>
              <a:t>2</a:t>
            </a:r>
            <a:r>
              <a:rPr kumimoji="0" lang="zh-CN" altLang="en-US"/>
              <a:t>－</a:t>
            </a:r>
            <a:r>
              <a:rPr kumimoji="0" lang="en-US" altLang="zh-CN">
                <a:latin typeface="Times New Roman" panose="02020603050405020304" pitchFamily="18" charset="0"/>
              </a:rPr>
              <a:t>4</a:t>
            </a:r>
            <a:r>
              <a:rPr kumimoji="0" lang="en-US" altLang="zh-CN">
                <a:latin typeface="EU-BX" pitchFamily="65" charset="-122"/>
                <a:ea typeface="EU-BX" pitchFamily="65" charset="-122"/>
              </a:rPr>
              <a:t>ac</a:t>
            </a:r>
            <a:r>
              <a:rPr kumimoji="0" lang="en-US" altLang="zh-CN"/>
              <a:t>&gt;0</a:t>
            </a:r>
          </a:p>
        </p:txBody>
      </p:sp>
      <p:sp>
        <p:nvSpPr>
          <p:cNvPr id="38915" name="Text Box 5"/>
          <p:cNvSpPr txBox="1">
            <a:spLocks noChangeArrowheads="1"/>
          </p:cNvSpPr>
          <p:nvPr/>
        </p:nvSpPr>
        <p:spPr bwMode="auto">
          <a:xfrm>
            <a:off x="6384925" y="2311400"/>
            <a:ext cx="533400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00000"/>
              </a:lnSpc>
            </a:pPr>
            <a:r>
              <a:rPr kumimoji="0" lang="en-US" altLang="zh-CN" b="0" i="1">
                <a:latin typeface="Times New Roman" panose="02020603050405020304" pitchFamily="18" charset="0"/>
              </a:rPr>
              <a:t>y</a:t>
            </a:r>
            <a:endParaRPr kumimoji="0" lang="en-US" altLang="zh-CN" sz="4000" b="0">
              <a:latin typeface="Arial" panose="020B0604020202020204" pitchFamily="34" charset="0"/>
            </a:endParaRPr>
          </a:p>
        </p:txBody>
      </p:sp>
      <p:sp>
        <p:nvSpPr>
          <p:cNvPr id="38916" name="Text Box 6"/>
          <p:cNvSpPr txBox="1">
            <a:spLocks noChangeArrowheads="1"/>
          </p:cNvSpPr>
          <p:nvPr/>
        </p:nvSpPr>
        <p:spPr bwMode="auto">
          <a:xfrm>
            <a:off x="7832725" y="4344988"/>
            <a:ext cx="533400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00000"/>
              </a:lnSpc>
            </a:pPr>
            <a:r>
              <a:rPr kumimoji="0" lang="en-US" altLang="zh-CN" b="0" i="1">
                <a:latin typeface="Times New Roman" panose="02020603050405020304" pitchFamily="18" charset="0"/>
              </a:rPr>
              <a:t>x</a:t>
            </a:r>
            <a:endParaRPr kumimoji="0" lang="en-US" altLang="zh-CN" sz="4000" b="0">
              <a:latin typeface="Arial" panose="020B0604020202020204" pitchFamily="34" charset="0"/>
            </a:endParaRPr>
          </a:p>
        </p:txBody>
      </p:sp>
      <p:sp>
        <p:nvSpPr>
          <p:cNvPr id="38917" name="Text Box 7"/>
          <p:cNvSpPr txBox="1">
            <a:spLocks noChangeArrowheads="1"/>
          </p:cNvSpPr>
          <p:nvPr/>
        </p:nvSpPr>
        <p:spPr bwMode="auto">
          <a:xfrm>
            <a:off x="6362700" y="3970338"/>
            <a:ext cx="533400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00000"/>
              </a:lnSpc>
            </a:pPr>
            <a:r>
              <a:rPr kumimoji="0" lang="en-US" altLang="zh-CN" b="0" i="1">
                <a:latin typeface="Times New Roman" panose="02020603050405020304" pitchFamily="18" charset="0"/>
              </a:rPr>
              <a:t>O</a:t>
            </a:r>
            <a:endParaRPr kumimoji="0" lang="en-US" altLang="zh-CN" sz="4000" b="0">
              <a:latin typeface="Arial" panose="020B0604020202020204" pitchFamily="34" charset="0"/>
            </a:endParaRPr>
          </a:p>
        </p:txBody>
      </p:sp>
      <p:sp>
        <p:nvSpPr>
          <p:cNvPr id="38918" name="Line 8"/>
          <p:cNvSpPr>
            <a:spLocks noChangeShapeType="1"/>
          </p:cNvSpPr>
          <p:nvPr/>
        </p:nvSpPr>
        <p:spPr bwMode="auto">
          <a:xfrm>
            <a:off x="5718175" y="4352925"/>
            <a:ext cx="24003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8919" name="Line 9"/>
          <p:cNvSpPr>
            <a:spLocks noChangeShapeType="1"/>
          </p:cNvSpPr>
          <p:nvPr/>
        </p:nvSpPr>
        <p:spPr bwMode="auto">
          <a:xfrm flipV="1">
            <a:off x="6429375" y="2757488"/>
            <a:ext cx="0" cy="21272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8920" name="未知"/>
          <p:cNvSpPr/>
          <p:nvPr/>
        </p:nvSpPr>
        <p:spPr bwMode="auto">
          <a:xfrm>
            <a:off x="6132513" y="3552825"/>
            <a:ext cx="1719262" cy="1331913"/>
          </a:xfrm>
          <a:custGeom>
            <a:avLst/>
            <a:gdLst>
              <a:gd name="T0" fmla="*/ 0 w 1260"/>
              <a:gd name="T1" fmla="*/ 2147483646 h 468"/>
              <a:gd name="T2" fmla="*/ 2147483646 w 1260"/>
              <a:gd name="T3" fmla="*/ 0 h 468"/>
              <a:gd name="T4" fmla="*/ 2147483646 w 1260"/>
              <a:gd name="T5" fmla="*/ 2147483646 h 468"/>
              <a:gd name="T6" fmla="*/ 0 60000 65536"/>
              <a:gd name="T7" fmla="*/ 0 60000 65536"/>
              <a:gd name="T8" fmla="*/ 0 60000 65536"/>
              <a:gd name="T9" fmla="*/ 0 w 1260"/>
              <a:gd name="T10" fmla="*/ 0 h 468"/>
              <a:gd name="T11" fmla="*/ 1260 w 1260"/>
              <a:gd name="T12" fmla="*/ 468 h 46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60" h="468">
                <a:moveTo>
                  <a:pt x="0" y="468"/>
                </a:moveTo>
                <a:cubicBezTo>
                  <a:pt x="165" y="234"/>
                  <a:pt x="330" y="0"/>
                  <a:pt x="540" y="0"/>
                </a:cubicBezTo>
                <a:cubicBezTo>
                  <a:pt x="750" y="0"/>
                  <a:pt x="1140" y="390"/>
                  <a:pt x="1260" y="468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371" name="Text Box 11"/>
          <p:cNvSpPr txBox="1">
            <a:spLocks noChangeArrowheads="1"/>
          </p:cNvSpPr>
          <p:nvPr/>
        </p:nvSpPr>
        <p:spPr bwMode="auto">
          <a:xfrm>
            <a:off x="1601788" y="19732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kumimoji="0" lang="en-US" altLang="zh-CN">
                <a:solidFill>
                  <a:srgbClr val="0000FF"/>
                </a:solidFill>
              </a:rPr>
              <a:t>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485775" y="908050"/>
            <a:ext cx="8658225" cy="469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1" hangingPunct="1">
              <a:lnSpc>
                <a:spcPct val="180000"/>
              </a:lnSpc>
            </a:pPr>
            <a:r>
              <a:rPr kumimoji="0" lang="en-US" altLang="zh-CN" dirty="0">
                <a:cs typeface="Times New Roman" panose="02020603050405020304" pitchFamily="18" charset="0"/>
              </a:rPr>
              <a:t>3</a:t>
            </a:r>
            <a:r>
              <a:rPr kumimoji="0" lang="zh-CN" altLang="en-US" dirty="0">
                <a:cs typeface="Times New Roman" panose="02020603050405020304" pitchFamily="18" charset="0"/>
              </a:rPr>
              <a:t>．</a:t>
            </a:r>
            <a:r>
              <a:rPr kumimoji="0" lang="zh-CN" altLang="en-US" dirty="0"/>
              <a:t>如图，二次函数</a:t>
            </a:r>
            <a:r>
              <a:rPr kumimoji="0" lang="en-US" altLang="zh-CN" dirty="0">
                <a:latin typeface="EU-BX" pitchFamily="65" charset="-122"/>
                <a:ea typeface="EU-BX" pitchFamily="65" charset="-122"/>
              </a:rPr>
              <a:t>y</a:t>
            </a:r>
            <a:r>
              <a:rPr kumimoji="0" lang="zh-CN" altLang="en-US" dirty="0"/>
              <a:t>＝</a:t>
            </a:r>
            <a:r>
              <a:rPr kumimoji="0" lang="en-US" altLang="zh-CN" dirty="0">
                <a:latin typeface="EU-BX" pitchFamily="65" charset="-122"/>
                <a:ea typeface="EU-BX" pitchFamily="65" charset="-122"/>
              </a:rPr>
              <a:t>a</a:t>
            </a:r>
            <a:r>
              <a:rPr kumimoji="0" lang="en-US" altLang="zh-CN" dirty="0">
                <a:latin typeface="EU-BX" pitchFamily="65" charset="-122"/>
                <a:ea typeface="EU-BX" pitchFamily="65" charset="-122"/>
                <a:cs typeface="Times New Roman" panose="02020603050405020304" pitchFamily="18" charset="0"/>
              </a:rPr>
              <a:t>x</a:t>
            </a:r>
            <a:r>
              <a:rPr kumimoji="0" lang="en-US" altLang="zh-CN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zh-CN" altLang="en-US" dirty="0"/>
              <a:t>－</a:t>
            </a:r>
            <a:r>
              <a:rPr kumimoji="0" lang="en-US" altLang="zh-CN" dirty="0" err="1">
                <a:latin typeface="EU-BX" pitchFamily="65" charset="-122"/>
                <a:ea typeface="EU-BX" pitchFamily="65" charset="-122"/>
              </a:rPr>
              <a:t>bx</a:t>
            </a:r>
            <a:r>
              <a:rPr kumimoji="0" lang="zh-CN" altLang="en-US" dirty="0"/>
              <a:t>＋２的大致图象如图所示，则</a:t>
            </a:r>
          </a:p>
          <a:p>
            <a:pPr eaLnBrk="1" hangingPunct="1">
              <a:lnSpc>
                <a:spcPct val="180000"/>
              </a:lnSpc>
            </a:pPr>
            <a:r>
              <a:rPr kumimoji="0" lang="zh-CN" altLang="en-US" dirty="0"/>
              <a:t>函数</a:t>
            </a:r>
            <a:r>
              <a:rPr kumimoji="0" lang="en-US" altLang="zh-CN" i="1" dirty="0">
                <a:latin typeface="EU-BX" pitchFamily="65" charset="-122"/>
                <a:ea typeface="EU-BX" pitchFamily="65" charset="-122"/>
              </a:rPr>
              <a:t>y</a:t>
            </a:r>
            <a:r>
              <a:rPr kumimoji="0" lang="zh-CN" altLang="en-US" i="1" dirty="0">
                <a:latin typeface="Times New Roman" panose="02020603050405020304" pitchFamily="18" charset="0"/>
              </a:rPr>
              <a:t>＝－</a:t>
            </a:r>
            <a:r>
              <a:rPr kumimoji="0" lang="en-US" altLang="zh-CN" dirty="0" err="1">
                <a:latin typeface="EU-BX" pitchFamily="65" charset="-122"/>
                <a:ea typeface="EU-BX" pitchFamily="65" charset="-122"/>
              </a:rPr>
              <a:t>ax+b</a:t>
            </a:r>
            <a:r>
              <a:rPr kumimoji="0" lang="zh-CN" altLang="en-US" dirty="0"/>
              <a:t>的图象</a:t>
            </a:r>
          </a:p>
          <a:p>
            <a:pPr eaLnBrk="1" hangingPunct="1">
              <a:lnSpc>
                <a:spcPct val="180000"/>
              </a:lnSpc>
            </a:pPr>
            <a:r>
              <a:rPr kumimoji="0" lang="zh-CN" altLang="en-US" dirty="0"/>
              <a:t>不经过（   ）</a:t>
            </a:r>
          </a:p>
          <a:p>
            <a:pPr eaLnBrk="1" hangingPunct="1">
              <a:lnSpc>
                <a:spcPct val="180000"/>
              </a:lnSpc>
            </a:pPr>
            <a:r>
              <a:rPr kumimoji="0" lang="en-US" altLang="zh-CN" dirty="0"/>
              <a:t>A</a:t>
            </a:r>
            <a:r>
              <a:rPr kumimoji="0" lang="zh-CN" altLang="en-US" dirty="0"/>
              <a:t>．第一象限            </a:t>
            </a:r>
          </a:p>
          <a:p>
            <a:pPr eaLnBrk="1" hangingPunct="1">
              <a:lnSpc>
                <a:spcPct val="180000"/>
              </a:lnSpc>
            </a:pPr>
            <a:r>
              <a:rPr kumimoji="0" lang="en-US" altLang="zh-CN" dirty="0"/>
              <a:t>B</a:t>
            </a:r>
            <a:r>
              <a:rPr kumimoji="0" lang="zh-CN" altLang="en-US" dirty="0"/>
              <a:t>．第二象限                  </a:t>
            </a:r>
          </a:p>
          <a:p>
            <a:pPr eaLnBrk="1" hangingPunct="1">
              <a:lnSpc>
                <a:spcPct val="180000"/>
              </a:lnSpc>
            </a:pPr>
            <a:r>
              <a:rPr kumimoji="0" lang="en-US" altLang="zh-CN" dirty="0"/>
              <a:t>C</a:t>
            </a:r>
            <a:r>
              <a:rPr kumimoji="0" lang="zh-CN" altLang="en-US" dirty="0"/>
              <a:t>．第三象限             </a:t>
            </a:r>
          </a:p>
          <a:p>
            <a:pPr eaLnBrk="1" hangingPunct="1">
              <a:lnSpc>
                <a:spcPct val="180000"/>
              </a:lnSpc>
            </a:pPr>
            <a:r>
              <a:rPr kumimoji="0" lang="en-US" altLang="zh-CN" dirty="0"/>
              <a:t>D</a:t>
            </a:r>
            <a:r>
              <a:rPr kumimoji="0" lang="zh-CN" altLang="en-US" dirty="0"/>
              <a:t>．第四象限  </a:t>
            </a:r>
          </a:p>
        </p:txBody>
      </p:sp>
      <p:sp>
        <p:nvSpPr>
          <p:cNvPr id="40963" name="Text Box 4"/>
          <p:cNvSpPr txBox="1">
            <a:spLocks noChangeArrowheads="1"/>
          </p:cNvSpPr>
          <p:nvPr/>
        </p:nvSpPr>
        <p:spPr bwMode="auto">
          <a:xfrm>
            <a:off x="5203825" y="3579813"/>
            <a:ext cx="3429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00000"/>
              </a:lnSpc>
            </a:pPr>
            <a:r>
              <a:rPr kumimoji="0" lang="en-US" altLang="zh-CN" sz="2000"/>
              <a:t>2</a:t>
            </a:r>
          </a:p>
        </p:txBody>
      </p:sp>
      <p:sp>
        <p:nvSpPr>
          <p:cNvPr id="40964" name="Text Box 5"/>
          <p:cNvSpPr txBox="1">
            <a:spLocks noChangeArrowheads="1"/>
          </p:cNvSpPr>
          <p:nvPr/>
        </p:nvSpPr>
        <p:spPr bwMode="auto">
          <a:xfrm>
            <a:off x="5205413" y="4414838"/>
            <a:ext cx="515937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00000"/>
              </a:lnSpc>
            </a:pPr>
            <a:r>
              <a:rPr kumimoji="0" lang="en-US" altLang="zh-CN" sz="2000"/>
              <a:t>O</a:t>
            </a:r>
          </a:p>
        </p:txBody>
      </p:sp>
      <p:sp>
        <p:nvSpPr>
          <p:cNvPr id="40965" name="Line 6"/>
          <p:cNvSpPr>
            <a:spLocks noChangeShapeType="1"/>
          </p:cNvSpPr>
          <p:nvPr/>
        </p:nvSpPr>
        <p:spPr bwMode="auto">
          <a:xfrm>
            <a:off x="3835400" y="4414838"/>
            <a:ext cx="241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0966" name="Line 7"/>
          <p:cNvSpPr>
            <a:spLocks noChangeShapeType="1"/>
          </p:cNvSpPr>
          <p:nvPr/>
        </p:nvSpPr>
        <p:spPr bwMode="auto">
          <a:xfrm flipV="1">
            <a:off x="5214938" y="2744788"/>
            <a:ext cx="1587" cy="25066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0967" name="Text Box 9"/>
          <p:cNvSpPr txBox="1">
            <a:spLocks noChangeArrowheads="1"/>
          </p:cNvSpPr>
          <p:nvPr/>
        </p:nvSpPr>
        <p:spPr bwMode="auto">
          <a:xfrm>
            <a:off x="6237288" y="4246563"/>
            <a:ext cx="34607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00000"/>
              </a:lnSpc>
            </a:pPr>
            <a:r>
              <a:rPr kumimoji="0" lang="en-US" altLang="zh-CN" sz="2000"/>
              <a:t>X</a:t>
            </a:r>
          </a:p>
        </p:txBody>
      </p:sp>
      <p:sp>
        <p:nvSpPr>
          <p:cNvPr id="40968" name="Text Box 10"/>
          <p:cNvSpPr txBox="1">
            <a:spLocks noChangeArrowheads="1"/>
          </p:cNvSpPr>
          <p:nvPr/>
        </p:nvSpPr>
        <p:spPr bwMode="auto">
          <a:xfrm>
            <a:off x="4686300" y="2576513"/>
            <a:ext cx="346075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00000"/>
              </a:lnSpc>
            </a:pPr>
            <a:r>
              <a:rPr kumimoji="0" lang="en-US" altLang="zh-CN" sz="2000"/>
              <a:t>Y</a:t>
            </a:r>
          </a:p>
        </p:txBody>
      </p:sp>
      <p:sp>
        <p:nvSpPr>
          <p:cNvPr id="40969" name="未知"/>
          <p:cNvSpPr/>
          <p:nvPr/>
        </p:nvSpPr>
        <p:spPr bwMode="auto">
          <a:xfrm>
            <a:off x="4352925" y="3078163"/>
            <a:ext cx="1035050" cy="1839912"/>
          </a:xfrm>
          <a:custGeom>
            <a:avLst/>
            <a:gdLst>
              <a:gd name="T0" fmla="*/ 0 w 1800"/>
              <a:gd name="T1" fmla="*/ 0 h 2028"/>
              <a:gd name="T2" fmla="*/ 2147483646 w 1800"/>
              <a:gd name="T3" fmla="*/ 2147483646 h 2028"/>
              <a:gd name="T4" fmla="*/ 2147483646 w 1800"/>
              <a:gd name="T5" fmla="*/ 0 h 2028"/>
              <a:gd name="T6" fmla="*/ 0 60000 65536"/>
              <a:gd name="T7" fmla="*/ 0 60000 65536"/>
              <a:gd name="T8" fmla="*/ 0 60000 65536"/>
              <a:gd name="T9" fmla="*/ 0 w 1800"/>
              <a:gd name="T10" fmla="*/ 0 h 2028"/>
              <a:gd name="T11" fmla="*/ 1800 w 1800"/>
              <a:gd name="T12" fmla="*/ 2028 h 20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00" h="2028">
                <a:moveTo>
                  <a:pt x="0" y="0"/>
                </a:moveTo>
                <a:cubicBezTo>
                  <a:pt x="210" y="1014"/>
                  <a:pt x="420" y="2028"/>
                  <a:pt x="720" y="2028"/>
                </a:cubicBezTo>
                <a:cubicBezTo>
                  <a:pt x="1020" y="2028"/>
                  <a:pt x="1410" y="1014"/>
                  <a:pt x="1800" y="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4396" name="Text Box 12"/>
          <p:cNvSpPr txBox="1">
            <a:spLocks noChangeArrowheads="1"/>
          </p:cNvSpPr>
          <p:nvPr/>
        </p:nvSpPr>
        <p:spPr bwMode="auto">
          <a:xfrm>
            <a:off x="1876425" y="2446338"/>
            <a:ext cx="338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kumimoji="0" lang="en-US" altLang="zh-CN">
                <a:solidFill>
                  <a:srgbClr val="FF3300"/>
                </a:solidFill>
              </a:rPr>
              <a:t>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9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9"/>
          <p:cNvSpPr txBox="1">
            <a:spLocks noChangeArrowheads="1"/>
          </p:cNvSpPr>
          <p:nvPr/>
        </p:nvSpPr>
        <p:spPr bwMode="auto">
          <a:xfrm>
            <a:off x="803275" y="1978025"/>
            <a:ext cx="7997825" cy="299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70000"/>
              </a:lnSpc>
            </a:pPr>
            <a:r>
              <a:rPr kumimoji="0" lang="en-US" altLang="zh-CN" sz="2800" dirty="0">
                <a:solidFill>
                  <a:srgbClr val="0000FF"/>
                </a:solidFill>
              </a:rPr>
              <a:t>1.</a:t>
            </a:r>
            <a:r>
              <a:rPr kumimoji="0" lang="zh-CN" altLang="en-US" sz="2800" dirty="0">
                <a:solidFill>
                  <a:srgbClr val="0000FF"/>
                </a:solidFill>
              </a:rPr>
              <a:t>会画</a:t>
            </a:r>
            <a:r>
              <a:rPr kumimoji="0" lang="en-US" altLang="zh-CN" sz="2800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y</a:t>
            </a:r>
            <a:r>
              <a:rPr kumimoji="0"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=</a:t>
            </a:r>
            <a:r>
              <a:rPr kumimoji="0" lang="en-US" altLang="zh-CN" sz="2800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ax</a:t>
            </a:r>
            <a:r>
              <a:rPr kumimoji="0" lang="en-US" altLang="zh-CN" sz="2800" baseline="30000" dirty="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kumimoji="0"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+</a:t>
            </a:r>
            <a:r>
              <a:rPr kumimoji="0" lang="en-US" altLang="zh-CN" sz="2800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bx</a:t>
            </a:r>
            <a:r>
              <a:rPr kumimoji="0"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+</a:t>
            </a:r>
            <a:r>
              <a:rPr kumimoji="0" lang="en-US" altLang="zh-CN" sz="2800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c</a:t>
            </a:r>
            <a:r>
              <a:rPr kumimoji="0" lang="zh-CN" altLang="en-US" sz="2800" dirty="0">
                <a:solidFill>
                  <a:srgbClr val="0000FF"/>
                </a:solidFill>
              </a:rPr>
              <a:t>的图象；</a:t>
            </a:r>
          </a:p>
          <a:p>
            <a:pPr eaLnBrk="1" hangingPunct="1">
              <a:lnSpc>
                <a:spcPct val="170000"/>
              </a:lnSpc>
            </a:pPr>
            <a:r>
              <a:rPr kumimoji="0" lang="en-US" altLang="zh-CN" sz="2800" dirty="0">
                <a:solidFill>
                  <a:srgbClr val="0000FF"/>
                </a:solidFill>
              </a:rPr>
              <a:t>2.</a:t>
            </a:r>
            <a:r>
              <a:rPr kumimoji="0" lang="zh-CN" altLang="en-US" sz="2800" dirty="0">
                <a:solidFill>
                  <a:srgbClr val="0000FF"/>
                </a:solidFill>
              </a:rPr>
              <a:t>理解</a:t>
            </a:r>
            <a:r>
              <a:rPr kumimoji="0" lang="en-US" altLang="zh-CN" sz="2800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y</a:t>
            </a:r>
            <a:r>
              <a:rPr kumimoji="0" lang="en-US" altLang="zh-CN" sz="2800" dirty="0">
                <a:solidFill>
                  <a:srgbClr val="0000FF"/>
                </a:solidFill>
              </a:rPr>
              <a:t>=</a:t>
            </a:r>
            <a:r>
              <a:rPr kumimoji="0" lang="en-US" altLang="zh-CN" sz="2800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ax</a:t>
            </a:r>
            <a:r>
              <a:rPr kumimoji="0" lang="en-US" altLang="zh-CN" sz="2800" baseline="30000" dirty="0">
                <a:solidFill>
                  <a:srgbClr val="0000FF"/>
                </a:solidFill>
              </a:rPr>
              <a:t>2</a:t>
            </a:r>
            <a:r>
              <a:rPr kumimoji="0" lang="en-US" altLang="zh-CN" sz="2800" dirty="0">
                <a:solidFill>
                  <a:srgbClr val="0000FF"/>
                </a:solidFill>
              </a:rPr>
              <a:t>+</a:t>
            </a:r>
            <a:r>
              <a:rPr kumimoji="0" lang="en-US" altLang="zh-CN" sz="2800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bx</a:t>
            </a:r>
            <a:r>
              <a:rPr kumimoji="0" lang="en-US" altLang="zh-CN" sz="2800" dirty="0">
                <a:solidFill>
                  <a:srgbClr val="0000FF"/>
                </a:solidFill>
              </a:rPr>
              <a:t>+</a:t>
            </a:r>
            <a:r>
              <a:rPr kumimoji="0" lang="en-US" altLang="zh-CN" sz="2800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c</a:t>
            </a:r>
            <a:r>
              <a:rPr kumimoji="0" lang="zh-CN" altLang="en-US" sz="2800" dirty="0">
                <a:solidFill>
                  <a:srgbClr val="0000FF"/>
                </a:solidFill>
              </a:rPr>
              <a:t>的性质；</a:t>
            </a:r>
          </a:p>
          <a:p>
            <a:pPr eaLnBrk="1" hangingPunct="1">
              <a:lnSpc>
                <a:spcPct val="170000"/>
              </a:lnSpc>
            </a:pPr>
            <a:r>
              <a:rPr kumimoji="0" lang="en-US" altLang="zh-CN" sz="2800" dirty="0">
                <a:solidFill>
                  <a:srgbClr val="0000FF"/>
                </a:solidFill>
              </a:rPr>
              <a:t>3.</a:t>
            </a:r>
            <a:r>
              <a:rPr kumimoji="0" lang="zh-CN" altLang="en-US" sz="2800" dirty="0">
                <a:solidFill>
                  <a:srgbClr val="0000FF"/>
                </a:solidFill>
              </a:rPr>
              <a:t>掌握</a:t>
            </a:r>
            <a:r>
              <a:rPr kumimoji="0" lang="en-US" altLang="zh-CN" sz="2800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y</a:t>
            </a:r>
            <a:r>
              <a:rPr kumimoji="0" lang="en-US" altLang="zh-CN" sz="2800" dirty="0">
                <a:solidFill>
                  <a:srgbClr val="0000FF"/>
                </a:solidFill>
              </a:rPr>
              <a:t>=</a:t>
            </a:r>
            <a:r>
              <a:rPr kumimoji="0" lang="en-US" altLang="zh-CN" sz="2800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ax</a:t>
            </a:r>
            <a:r>
              <a:rPr kumimoji="0" lang="en-US" altLang="zh-CN" sz="2800" baseline="30000" dirty="0">
                <a:solidFill>
                  <a:srgbClr val="0000FF"/>
                </a:solidFill>
              </a:rPr>
              <a:t>2</a:t>
            </a:r>
            <a:r>
              <a:rPr kumimoji="0" lang="en-US" altLang="zh-CN" sz="2800" dirty="0">
                <a:solidFill>
                  <a:srgbClr val="0000FF"/>
                </a:solidFill>
              </a:rPr>
              <a:t>+</a:t>
            </a:r>
            <a:r>
              <a:rPr kumimoji="0" lang="en-US" altLang="zh-CN" sz="2800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bx</a:t>
            </a:r>
            <a:r>
              <a:rPr kumimoji="0" lang="en-US" altLang="zh-CN" sz="2800" dirty="0">
                <a:solidFill>
                  <a:srgbClr val="0000FF"/>
                </a:solidFill>
              </a:rPr>
              <a:t>+</a:t>
            </a:r>
            <a:r>
              <a:rPr kumimoji="0" lang="en-US" altLang="zh-CN" sz="2800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c</a:t>
            </a:r>
            <a:r>
              <a:rPr kumimoji="0" lang="zh-CN" altLang="en-US" sz="2800" dirty="0">
                <a:solidFill>
                  <a:srgbClr val="0000FF"/>
                </a:solidFill>
              </a:rPr>
              <a:t>与</a:t>
            </a:r>
            <a:r>
              <a:rPr kumimoji="0" lang="en-US" altLang="zh-CN" sz="2800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y</a:t>
            </a:r>
            <a:r>
              <a:rPr kumimoji="0" lang="en-US" altLang="zh-CN" sz="2800" dirty="0">
                <a:solidFill>
                  <a:srgbClr val="0000FF"/>
                </a:solidFill>
              </a:rPr>
              <a:t>=</a:t>
            </a:r>
            <a:r>
              <a:rPr kumimoji="0" lang="en-US" altLang="zh-CN" sz="2800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a</a:t>
            </a:r>
            <a:r>
              <a:rPr kumimoji="0"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  <a:ea typeface="EU-BX" pitchFamily="65" charset="-122"/>
              </a:rPr>
              <a:t>(</a:t>
            </a:r>
            <a:r>
              <a:rPr kumimoji="0" lang="en-US" altLang="zh-CN" sz="2800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kumimoji="0"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  <a:ea typeface="EU-BX" pitchFamily="65" charset="-122"/>
              </a:rPr>
              <a:t>-</a:t>
            </a:r>
            <a:r>
              <a:rPr kumimoji="0" lang="en-US" altLang="zh-CN" sz="2800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h</a:t>
            </a:r>
            <a:r>
              <a:rPr kumimoji="0"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  <a:ea typeface="EU-BX" pitchFamily="65" charset="-122"/>
              </a:rPr>
              <a:t>)</a:t>
            </a:r>
            <a:r>
              <a:rPr kumimoji="0" lang="en-US" altLang="zh-CN" sz="2800" baseline="30000" dirty="0">
                <a:solidFill>
                  <a:srgbClr val="0000FF"/>
                </a:solidFill>
              </a:rPr>
              <a:t>2</a:t>
            </a:r>
            <a:r>
              <a:rPr kumimoji="0" lang="en-US" altLang="zh-CN" sz="2800" dirty="0">
                <a:solidFill>
                  <a:srgbClr val="0000FF"/>
                </a:solidFill>
              </a:rPr>
              <a:t>+</a:t>
            </a:r>
            <a:r>
              <a:rPr kumimoji="0" lang="en-US" altLang="zh-CN" sz="2800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k</a:t>
            </a:r>
            <a:r>
              <a:rPr kumimoji="0" lang="zh-CN" altLang="en-US" sz="2800" dirty="0">
                <a:solidFill>
                  <a:srgbClr val="0000FF"/>
                </a:solidFill>
              </a:rPr>
              <a:t>的图象及性质的联系与区别</a:t>
            </a:r>
            <a:r>
              <a:rPr kumimoji="0" lang="en-US" altLang="zh-CN" sz="2800" dirty="0">
                <a:solidFill>
                  <a:srgbClr val="0000FF"/>
                </a:solidFill>
              </a:rPr>
              <a:t>.</a:t>
            </a:r>
            <a:endParaRPr lang="en-US" altLang="zh-CN" sz="2800" dirty="0">
              <a:solidFill>
                <a:srgbClr val="0000FF"/>
              </a:solidFill>
            </a:endParaRPr>
          </a:p>
        </p:txBody>
      </p:sp>
      <p:pic>
        <p:nvPicPr>
          <p:cNvPr id="6147" name="Picture 4" descr="童趣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796925"/>
            <a:ext cx="3887788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4"/>
          <p:cNvSpPr txBox="1">
            <a:spLocks noChangeArrowheads="1"/>
          </p:cNvSpPr>
          <p:nvPr/>
        </p:nvSpPr>
        <p:spPr bwMode="auto">
          <a:xfrm>
            <a:off x="449263" y="736600"/>
            <a:ext cx="5726112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4.</a:t>
            </a:r>
            <a:r>
              <a:rPr lang="zh-CN" altLang="en-US"/>
              <a:t>已知函数</a:t>
            </a:r>
            <a:r>
              <a:rPr lang="en-US" altLang="zh-CN">
                <a:latin typeface="EU-BX" pitchFamily="65" charset="-122"/>
                <a:ea typeface="EU-BX" pitchFamily="65" charset="-122"/>
                <a:cs typeface="Times New Roman" panose="02020603050405020304" pitchFamily="18" charset="0"/>
              </a:rPr>
              <a:t>y</a:t>
            </a:r>
            <a:r>
              <a:rPr kumimoji="0" lang="en-US" altLang="zh-CN">
                <a:latin typeface="Times New Roman" panose="02020603050405020304" pitchFamily="18" charset="0"/>
              </a:rPr>
              <a:t>=(</a:t>
            </a:r>
            <a:r>
              <a:rPr lang="en-US" altLang="zh-CN">
                <a:latin typeface="EU-BX" pitchFamily="65" charset="-122"/>
                <a:ea typeface="EU-BX" pitchFamily="65" charset="-122"/>
              </a:rPr>
              <a:t>x</a:t>
            </a:r>
            <a:r>
              <a:rPr kumimoji="0" lang="en-US" altLang="zh-CN">
                <a:latin typeface="Times New Roman" panose="02020603050405020304" pitchFamily="18" charset="0"/>
              </a:rPr>
              <a:t>-</a:t>
            </a:r>
            <a:r>
              <a:rPr lang="en-US" altLang="zh-CN">
                <a:latin typeface="EU-BX" pitchFamily="65" charset="-122"/>
                <a:ea typeface="EU-BX" pitchFamily="65" charset="-122"/>
              </a:rPr>
              <a:t>a</a:t>
            </a:r>
            <a:r>
              <a:rPr kumimoji="0" lang="en-US" altLang="zh-CN">
                <a:latin typeface="Times New Roman" panose="02020603050405020304" pitchFamily="18" charset="0"/>
              </a:rPr>
              <a:t>)(</a:t>
            </a:r>
            <a:r>
              <a:rPr lang="en-US" altLang="zh-CN">
                <a:latin typeface="EU-BX" pitchFamily="65" charset="-122"/>
                <a:ea typeface="EU-BX" pitchFamily="65" charset="-122"/>
              </a:rPr>
              <a:t>x</a:t>
            </a:r>
            <a:r>
              <a:rPr kumimoji="0" lang="en-US" altLang="zh-CN">
                <a:latin typeface="Times New Roman" panose="02020603050405020304" pitchFamily="18" charset="0"/>
              </a:rPr>
              <a:t>-</a:t>
            </a:r>
            <a:r>
              <a:rPr lang="en-US" altLang="zh-CN">
                <a:latin typeface="EU-BX" pitchFamily="65" charset="-122"/>
                <a:ea typeface="EU-BX" pitchFamily="65" charset="-122"/>
              </a:rPr>
              <a:t>b</a:t>
            </a:r>
            <a:r>
              <a:rPr lang="en-US" altLang="zh-CN"/>
              <a:t>)(</a:t>
            </a:r>
            <a:r>
              <a:rPr lang="zh-CN" altLang="en-US"/>
              <a:t>其中</a:t>
            </a:r>
            <a:r>
              <a:rPr lang="en-US" altLang="zh-CN" i="1">
                <a:latin typeface="EU-BX" pitchFamily="65" charset="-122"/>
                <a:ea typeface="EU-BX" pitchFamily="65" charset="-122"/>
              </a:rPr>
              <a:t>a&gt;b</a:t>
            </a:r>
            <a:r>
              <a:rPr lang="en-US" altLang="zh-CN"/>
              <a:t>)</a:t>
            </a:r>
            <a:r>
              <a:rPr lang="zh-CN" altLang="en-US"/>
              <a:t>的图象</a:t>
            </a:r>
          </a:p>
          <a:p>
            <a:pPr eaLnBrk="1" hangingPunct="1"/>
            <a:r>
              <a:rPr lang="zh-CN" altLang="en-US"/>
              <a:t>如图所示，则函数</a:t>
            </a:r>
            <a:r>
              <a:rPr lang="en-US" altLang="zh-CN">
                <a:latin typeface="EU-BX" pitchFamily="65" charset="-122"/>
                <a:ea typeface="EU-BX" pitchFamily="65" charset="-122"/>
              </a:rPr>
              <a:t>y</a:t>
            </a:r>
            <a:r>
              <a:rPr kumimoji="0" lang="en-US" altLang="zh-CN">
                <a:latin typeface="Times New Roman" panose="02020603050405020304" pitchFamily="18" charset="0"/>
              </a:rPr>
              <a:t>=</a:t>
            </a:r>
            <a:r>
              <a:rPr lang="en-US" altLang="zh-CN">
                <a:latin typeface="EU-BX" pitchFamily="65" charset="-122"/>
                <a:ea typeface="EU-BX" pitchFamily="65" charset="-122"/>
              </a:rPr>
              <a:t>ax</a:t>
            </a:r>
            <a:r>
              <a:rPr kumimoji="0" lang="en-US" altLang="zh-CN">
                <a:latin typeface="Times New Roman" panose="02020603050405020304" pitchFamily="18" charset="0"/>
              </a:rPr>
              <a:t>+</a:t>
            </a:r>
            <a:r>
              <a:rPr lang="en-US" altLang="zh-CN">
                <a:latin typeface="EU-BX" pitchFamily="65" charset="-122"/>
                <a:ea typeface="EU-BX" pitchFamily="65" charset="-122"/>
              </a:rPr>
              <a:t>b</a:t>
            </a:r>
            <a:r>
              <a:rPr lang="zh-CN" altLang="en-US"/>
              <a:t>的图象</a:t>
            </a:r>
          </a:p>
          <a:p>
            <a:pPr eaLnBrk="1" hangingPunct="1"/>
            <a:r>
              <a:rPr lang="zh-CN" altLang="en-US"/>
              <a:t>可能正确的是（    ）</a:t>
            </a:r>
          </a:p>
        </p:txBody>
      </p:sp>
      <p:grpSp>
        <p:nvGrpSpPr>
          <p:cNvPr id="43011" name="Group 5"/>
          <p:cNvGrpSpPr/>
          <p:nvPr/>
        </p:nvGrpSpPr>
        <p:grpSpPr bwMode="auto">
          <a:xfrm>
            <a:off x="6108700" y="839788"/>
            <a:ext cx="2282825" cy="1971675"/>
            <a:chOff x="7540" y="8436"/>
            <a:chExt cx="1665" cy="1815"/>
          </a:xfrm>
        </p:grpSpPr>
        <p:pic>
          <p:nvPicPr>
            <p:cNvPr id="43056" name="Picture 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540" y="8436"/>
              <a:ext cx="1665" cy="16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3057" name="Text Box 7"/>
            <p:cNvSpPr txBox="1">
              <a:spLocks noChangeArrowheads="1"/>
            </p:cNvSpPr>
            <p:nvPr/>
          </p:nvSpPr>
          <p:spPr bwMode="auto">
            <a:xfrm>
              <a:off x="8000" y="9981"/>
              <a:ext cx="1020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sp>
        <p:nvSpPr>
          <p:cNvPr id="43012" name="Line 10"/>
          <p:cNvSpPr>
            <a:spLocks noChangeShapeType="1"/>
          </p:cNvSpPr>
          <p:nvPr/>
        </p:nvSpPr>
        <p:spPr bwMode="auto">
          <a:xfrm>
            <a:off x="581025" y="4154488"/>
            <a:ext cx="164623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013" name="Line 11"/>
          <p:cNvSpPr>
            <a:spLocks noChangeShapeType="1"/>
          </p:cNvSpPr>
          <p:nvPr/>
        </p:nvSpPr>
        <p:spPr bwMode="auto">
          <a:xfrm rot="-5400000">
            <a:off x="648494" y="3840957"/>
            <a:ext cx="132397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014" name="Line 12"/>
          <p:cNvSpPr>
            <a:spLocks noChangeShapeType="1"/>
          </p:cNvSpPr>
          <p:nvPr/>
        </p:nvSpPr>
        <p:spPr bwMode="auto">
          <a:xfrm rot="2700000">
            <a:off x="1001713" y="3925888"/>
            <a:ext cx="11557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43015" name="Picture 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38238" y="3646488"/>
            <a:ext cx="823912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6" name="Text Box 14"/>
          <p:cNvSpPr txBox="1">
            <a:spLocks noChangeArrowheads="1"/>
          </p:cNvSpPr>
          <p:nvPr/>
        </p:nvSpPr>
        <p:spPr bwMode="auto">
          <a:xfrm>
            <a:off x="1439863" y="2921000"/>
            <a:ext cx="3111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en-US" altLang="zh-CN" i="1">
                <a:latin typeface="EU-BX" pitchFamily="65" charset="-122"/>
                <a:ea typeface="EU-BX" pitchFamily="65" charset="-122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43017" name="Text Box 15"/>
          <p:cNvSpPr txBox="1">
            <a:spLocks noChangeArrowheads="1"/>
          </p:cNvSpPr>
          <p:nvPr/>
        </p:nvSpPr>
        <p:spPr bwMode="auto">
          <a:xfrm>
            <a:off x="2138363" y="3970338"/>
            <a:ext cx="3111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en-US" altLang="zh-CN" i="1">
                <a:latin typeface="EU-BX" pitchFamily="65" charset="-122"/>
                <a:ea typeface="EU-BX" pitchFamily="65" charset="-122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43018" name="Text Box 16"/>
          <p:cNvSpPr txBox="1">
            <a:spLocks noChangeArrowheads="1"/>
          </p:cNvSpPr>
          <p:nvPr/>
        </p:nvSpPr>
        <p:spPr bwMode="auto">
          <a:xfrm>
            <a:off x="1169988" y="3684588"/>
            <a:ext cx="311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en-US" altLang="zh-CN" sz="1400">
                <a:latin typeface="Times New Roman" panose="02020603050405020304" pitchFamily="18" charset="0"/>
              </a:rPr>
              <a:t>1</a:t>
            </a:r>
            <a:endParaRPr lang="en-US" altLang="zh-CN" sz="1400"/>
          </a:p>
        </p:txBody>
      </p:sp>
      <p:sp>
        <p:nvSpPr>
          <p:cNvPr id="43019" name="Text Box 17"/>
          <p:cNvSpPr txBox="1">
            <a:spLocks noChangeArrowheads="1"/>
          </p:cNvSpPr>
          <p:nvPr/>
        </p:nvSpPr>
        <p:spPr bwMode="auto">
          <a:xfrm>
            <a:off x="1652588" y="4151313"/>
            <a:ext cx="31273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en-US" altLang="zh-CN" sz="1400">
                <a:latin typeface="Times New Roman" panose="02020603050405020304" pitchFamily="18" charset="0"/>
              </a:rPr>
              <a:t>1</a:t>
            </a:r>
            <a:endParaRPr lang="en-US" altLang="zh-CN" sz="1400"/>
          </a:p>
        </p:txBody>
      </p:sp>
      <p:sp>
        <p:nvSpPr>
          <p:cNvPr id="43020" name="Line 18"/>
          <p:cNvSpPr>
            <a:spLocks noChangeShapeType="1"/>
          </p:cNvSpPr>
          <p:nvPr/>
        </p:nvSpPr>
        <p:spPr bwMode="auto">
          <a:xfrm>
            <a:off x="582613" y="4154488"/>
            <a:ext cx="16462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021" name="Text Box 19"/>
          <p:cNvSpPr txBox="1">
            <a:spLocks noChangeArrowheads="1"/>
          </p:cNvSpPr>
          <p:nvPr/>
        </p:nvSpPr>
        <p:spPr bwMode="auto">
          <a:xfrm>
            <a:off x="1077913" y="4108450"/>
            <a:ext cx="3111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en-US" altLang="zh-CN" sz="1400" i="1">
                <a:latin typeface="Times New Roman" panose="02020603050405020304" pitchFamily="18" charset="0"/>
              </a:rPr>
              <a:t>O</a:t>
            </a:r>
            <a:endParaRPr lang="en-US" altLang="zh-CN" sz="1400"/>
          </a:p>
        </p:txBody>
      </p:sp>
      <p:sp>
        <p:nvSpPr>
          <p:cNvPr id="43022" name="Text Box 20"/>
          <p:cNvSpPr txBox="1">
            <a:spLocks noChangeArrowheads="1"/>
          </p:cNvSpPr>
          <p:nvPr/>
        </p:nvSpPr>
        <p:spPr bwMode="auto">
          <a:xfrm>
            <a:off x="1016000" y="4560888"/>
            <a:ext cx="8858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zh-CN" altLang="en-US" sz="1400">
                <a:latin typeface="Times New Roman" panose="02020603050405020304" pitchFamily="18" charset="0"/>
              </a:rPr>
              <a:t>（</a:t>
            </a:r>
            <a:r>
              <a:rPr lang="en-US" altLang="zh-CN" sz="1400">
                <a:latin typeface="Times New Roman" panose="02020603050405020304" pitchFamily="18" charset="0"/>
              </a:rPr>
              <a:t>A</a:t>
            </a:r>
            <a:r>
              <a:rPr lang="zh-CN" altLang="en-US" sz="1400">
                <a:latin typeface="Times New Roman" panose="02020603050405020304" pitchFamily="18" charset="0"/>
              </a:rPr>
              <a:t>）</a:t>
            </a:r>
            <a:endParaRPr lang="zh-CN" altLang="en-US" sz="1400"/>
          </a:p>
        </p:txBody>
      </p:sp>
      <p:sp>
        <p:nvSpPr>
          <p:cNvPr id="43023" name="Line 22"/>
          <p:cNvSpPr>
            <a:spLocks noChangeShapeType="1"/>
          </p:cNvSpPr>
          <p:nvPr/>
        </p:nvSpPr>
        <p:spPr bwMode="auto">
          <a:xfrm>
            <a:off x="2695575" y="4154488"/>
            <a:ext cx="16478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024" name="Line 23"/>
          <p:cNvSpPr>
            <a:spLocks noChangeShapeType="1"/>
          </p:cNvSpPr>
          <p:nvPr/>
        </p:nvSpPr>
        <p:spPr bwMode="auto">
          <a:xfrm rot="-5400000">
            <a:off x="2854325" y="3843338"/>
            <a:ext cx="13239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43025" name="Picture 2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97188" y="3668713"/>
            <a:ext cx="839787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26" name="Line 25"/>
          <p:cNvSpPr>
            <a:spLocks noChangeShapeType="1"/>
          </p:cNvSpPr>
          <p:nvPr/>
        </p:nvSpPr>
        <p:spPr bwMode="auto">
          <a:xfrm rot="-2700000">
            <a:off x="2359025" y="3971925"/>
            <a:ext cx="164623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027" name="Text Box 26"/>
          <p:cNvSpPr txBox="1">
            <a:spLocks noChangeArrowheads="1"/>
          </p:cNvSpPr>
          <p:nvPr/>
        </p:nvSpPr>
        <p:spPr bwMode="auto">
          <a:xfrm>
            <a:off x="3322638" y="3021013"/>
            <a:ext cx="3111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en-US" altLang="zh-CN" i="1">
                <a:latin typeface="EU-BX" pitchFamily="65" charset="-122"/>
                <a:ea typeface="EU-BX" pitchFamily="65" charset="-122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43028" name="Text Box 27"/>
          <p:cNvSpPr txBox="1">
            <a:spLocks noChangeArrowheads="1"/>
          </p:cNvSpPr>
          <p:nvPr/>
        </p:nvSpPr>
        <p:spPr bwMode="auto">
          <a:xfrm>
            <a:off x="4132263" y="4030663"/>
            <a:ext cx="3111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en-US" altLang="zh-CN" i="1">
                <a:latin typeface="EU-BX" pitchFamily="65" charset="-122"/>
                <a:ea typeface="EU-BX" pitchFamily="65" charset="-122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43029" name="Text Box 28"/>
          <p:cNvSpPr txBox="1">
            <a:spLocks noChangeArrowheads="1"/>
          </p:cNvSpPr>
          <p:nvPr/>
        </p:nvSpPr>
        <p:spPr bwMode="auto">
          <a:xfrm>
            <a:off x="3613150" y="3708400"/>
            <a:ext cx="3111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en-US" altLang="zh-CN" sz="1400">
                <a:latin typeface="Times New Roman" panose="02020603050405020304" pitchFamily="18" charset="0"/>
              </a:rPr>
              <a:t>1</a:t>
            </a:r>
            <a:endParaRPr lang="en-US" altLang="zh-CN" sz="1400"/>
          </a:p>
        </p:txBody>
      </p:sp>
      <p:sp>
        <p:nvSpPr>
          <p:cNvPr id="43030" name="Text Box 29"/>
          <p:cNvSpPr txBox="1">
            <a:spLocks noChangeArrowheads="1"/>
          </p:cNvSpPr>
          <p:nvPr/>
        </p:nvSpPr>
        <p:spPr bwMode="auto">
          <a:xfrm>
            <a:off x="2946400" y="4133850"/>
            <a:ext cx="3111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en-US" altLang="zh-CN" sz="1400">
                <a:latin typeface="Times New Roman" panose="02020603050405020304" pitchFamily="18" charset="0"/>
              </a:rPr>
              <a:t>-1</a:t>
            </a:r>
            <a:endParaRPr lang="en-US" altLang="zh-CN" sz="1400"/>
          </a:p>
        </p:txBody>
      </p:sp>
      <p:sp>
        <p:nvSpPr>
          <p:cNvPr id="43031" name="Text Box 30"/>
          <p:cNvSpPr txBox="1">
            <a:spLocks noChangeArrowheads="1"/>
          </p:cNvSpPr>
          <p:nvPr/>
        </p:nvSpPr>
        <p:spPr bwMode="auto">
          <a:xfrm>
            <a:off x="3325813" y="4122738"/>
            <a:ext cx="311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en-US" altLang="zh-CN" sz="1400" i="1">
                <a:latin typeface="Times New Roman" panose="02020603050405020304" pitchFamily="18" charset="0"/>
              </a:rPr>
              <a:t>O</a:t>
            </a:r>
            <a:endParaRPr lang="en-US" altLang="zh-CN" sz="1400"/>
          </a:p>
        </p:txBody>
      </p:sp>
      <p:sp>
        <p:nvSpPr>
          <p:cNvPr id="43032" name="Text Box 31"/>
          <p:cNvSpPr txBox="1">
            <a:spLocks noChangeArrowheads="1"/>
          </p:cNvSpPr>
          <p:nvPr/>
        </p:nvSpPr>
        <p:spPr bwMode="auto">
          <a:xfrm>
            <a:off x="3248025" y="4560888"/>
            <a:ext cx="8858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zh-CN" altLang="en-US" sz="1400">
                <a:latin typeface="Times New Roman" panose="02020603050405020304" pitchFamily="18" charset="0"/>
              </a:rPr>
              <a:t>（</a:t>
            </a:r>
            <a:r>
              <a:rPr lang="en-US" altLang="zh-CN" sz="1400">
                <a:latin typeface="Times New Roman" panose="02020603050405020304" pitchFamily="18" charset="0"/>
              </a:rPr>
              <a:t>B</a:t>
            </a:r>
            <a:r>
              <a:rPr lang="zh-CN" altLang="en-US" sz="1400">
                <a:latin typeface="Times New Roman" panose="02020603050405020304" pitchFamily="18" charset="0"/>
              </a:rPr>
              <a:t>）</a:t>
            </a:r>
            <a:endParaRPr lang="zh-CN" altLang="en-US" sz="1400"/>
          </a:p>
        </p:txBody>
      </p:sp>
      <p:pic>
        <p:nvPicPr>
          <p:cNvPr id="43033" name="Picture 3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35513" y="3603625"/>
            <a:ext cx="841375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34" name="Line 34"/>
          <p:cNvSpPr>
            <a:spLocks noChangeShapeType="1"/>
          </p:cNvSpPr>
          <p:nvPr/>
        </p:nvSpPr>
        <p:spPr bwMode="auto">
          <a:xfrm>
            <a:off x="4489450" y="3763963"/>
            <a:ext cx="164623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035" name="Line 35"/>
          <p:cNvSpPr>
            <a:spLocks noChangeShapeType="1"/>
          </p:cNvSpPr>
          <p:nvPr/>
        </p:nvSpPr>
        <p:spPr bwMode="auto">
          <a:xfrm rot="-5400000">
            <a:off x="4695825" y="3843338"/>
            <a:ext cx="13239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036" name="Line 36"/>
          <p:cNvSpPr>
            <a:spLocks noChangeShapeType="1"/>
          </p:cNvSpPr>
          <p:nvPr/>
        </p:nvSpPr>
        <p:spPr bwMode="auto">
          <a:xfrm rot="2700000">
            <a:off x="4406106" y="3993357"/>
            <a:ext cx="13223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037" name="Text Box 37"/>
          <p:cNvSpPr txBox="1">
            <a:spLocks noChangeArrowheads="1"/>
          </p:cNvSpPr>
          <p:nvPr/>
        </p:nvSpPr>
        <p:spPr bwMode="auto">
          <a:xfrm>
            <a:off x="5473700" y="2933700"/>
            <a:ext cx="3111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en-US" altLang="zh-CN" i="1">
                <a:latin typeface="EU-BX" pitchFamily="65" charset="-122"/>
                <a:ea typeface="EU-BX" pitchFamily="65" charset="-122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43038" name="Text Box 38"/>
          <p:cNvSpPr txBox="1">
            <a:spLocks noChangeArrowheads="1"/>
          </p:cNvSpPr>
          <p:nvPr/>
        </p:nvSpPr>
        <p:spPr bwMode="auto">
          <a:xfrm flipH="1">
            <a:off x="6107113" y="3757613"/>
            <a:ext cx="1317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algn="just" eaLnBrk="1" hangingPunct="1"/>
            <a:endParaRPr lang="en-US" altLang="zh-CN" i="1">
              <a:latin typeface="EU-BX" pitchFamily="65" charset="-122"/>
              <a:ea typeface="EU-BX" pitchFamily="65" charset="-122"/>
              <a:cs typeface="Times New Roman" panose="02020603050405020304" pitchFamily="18" charset="0"/>
            </a:endParaRPr>
          </a:p>
        </p:txBody>
      </p:sp>
      <p:sp>
        <p:nvSpPr>
          <p:cNvPr id="43039" name="Text Box 39"/>
          <p:cNvSpPr txBox="1">
            <a:spLocks noChangeArrowheads="1"/>
          </p:cNvSpPr>
          <p:nvPr/>
        </p:nvSpPr>
        <p:spPr bwMode="auto">
          <a:xfrm>
            <a:off x="4851400" y="3419475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en-US" altLang="zh-CN" sz="1400">
                <a:latin typeface="Times New Roman" panose="02020603050405020304" pitchFamily="18" charset="0"/>
              </a:rPr>
              <a:t>-1</a:t>
            </a:r>
            <a:endParaRPr lang="en-US" altLang="zh-CN" sz="1400"/>
          </a:p>
        </p:txBody>
      </p:sp>
      <p:sp>
        <p:nvSpPr>
          <p:cNvPr id="43040" name="Text Box 40"/>
          <p:cNvSpPr txBox="1">
            <a:spLocks noChangeArrowheads="1"/>
          </p:cNvSpPr>
          <p:nvPr/>
        </p:nvSpPr>
        <p:spPr bwMode="auto">
          <a:xfrm>
            <a:off x="5424488" y="3944938"/>
            <a:ext cx="311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en-US" altLang="zh-CN" sz="1400">
                <a:latin typeface="Times New Roman" panose="02020603050405020304" pitchFamily="18" charset="0"/>
              </a:rPr>
              <a:t>-1</a:t>
            </a:r>
            <a:endParaRPr lang="en-US" altLang="zh-CN" sz="1400"/>
          </a:p>
        </p:txBody>
      </p:sp>
      <p:sp>
        <p:nvSpPr>
          <p:cNvPr id="43041" name="Text Box 41"/>
          <p:cNvSpPr txBox="1">
            <a:spLocks noChangeArrowheads="1"/>
          </p:cNvSpPr>
          <p:nvPr/>
        </p:nvSpPr>
        <p:spPr bwMode="auto">
          <a:xfrm>
            <a:off x="5130800" y="3709988"/>
            <a:ext cx="311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en-US" altLang="zh-CN" sz="1400" i="1">
                <a:latin typeface="Times New Roman" panose="02020603050405020304" pitchFamily="18" charset="0"/>
              </a:rPr>
              <a:t>O</a:t>
            </a:r>
            <a:endParaRPr lang="en-US" altLang="zh-CN" sz="1400"/>
          </a:p>
        </p:txBody>
      </p:sp>
      <p:sp>
        <p:nvSpPr>
          <p:cNvPr id="43042" name="Text Box 42"/>
          <p:cNvSpPr txBox="1">
            <a:spLocks noChangeArrowheads="1"/>
          </p:cNvSpPr>
          <p:nvPr/>
        </p:nvSpPr>
        <p:spPr bwMode="auto">
          <a:xfrm>
            <a:off x="5067300" y="4560888"/>
            <a:ext cx="8858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zh-CN" altLang="en-US" sz="1400">
                <a:latin typeface="Times New Roman" panose="02020603050405020304" pitchFamily="18" charset="0"/>
              </a:rPr>
              <a:t>（</a:t>
            </a:r>
            <a:r>
              <a:rPr lang="en-US" altLang="zh-CN" sz="1400">
                <a:latin typeface="Times New Roman" panose="02020603050405020304" pitchFamily="18" charset="0"/>
              </a:rPr>
              <a:t>C</a:t>
            </a:r>
            <a:r>
              <a:rPr lang="zh-CN" altLang="en-US" sz="1400">
                <a:latin typeface="Times New Roman" panose="02020603050405020304" pitchFamily="18" charset="0"/>
              </a:rPr>
              <a:t>）</a:t>
            </a:r>
            <a:endParaRPr lang="zh-CN" altLang="en-US" sz="1400"/>
          </a:p>
        </p:txBody>
      </p:sp>
      <p:sp>
        <p:nvSpPr>
          <p:cNvPr id="43043" name="Line 44"/>
          <p:cNvSpPr>
            <a:spLocks noChangeShapeType="1"/>
          </p:cNvSpPr>
          <p:nvPr/>
        </p:nvSpPr>
        <p:spPr bwMode="auto">
          <a:xfrm>
            <a:off x="6715125" y="3729038"/>
            <a:ext cx="164623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044" name="Line 45"/>
          <p:cNvSpPr>
            <a:spLocks noChangeShapeType="1"/>
          </p:cNvSpPr>
          <p:nvPr/>
        </p:nvSpPr>
        <p:spPr bwMode="auto">
          <a:xfrm rot="-5400000">
            <a:off x="6752431" y="3817144"/>
            <a:ext cx="132397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43045" name="Picture 4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210425" y="3568700"/>
            <a:ext cx="825500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46" name="Line 47"/>
          <p:cNvSpPr>
            <a:spLocks noChangeShapeType="1"/>
          </p:cNvSpPr>
          <p:nvPr/>
        </p:nvSpPr>
        <p:spPr bwMode="auto">
          <a:xfrm rot="-2700000">
            <a:off x="6921500" y="3897313"/>
            <a:ext cx="164623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047" name="Text Box 48"/>
          <p:cNvSpPr txBox="1">
            <a:spLocks noChangeArrowheads="1"/>
          </p:cNvSpPr>
          <p:nvPr/>
        </p:nvSpPr>
        <p:spPr bwMode="auto">
          <a:xfrm>
            <a:off x="7754938" y="3384550"/>
            <a:ext cx="3111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en-US" altLang="zh-CN" sz="1400">
                <a:latin typeface="Times New Roman" panose="02020603050405020304" pitchFamily="18" charset="0"/>
              </a:rPr>
              <a:t>1</a:t>
            </a:r>
            <a:endParaRPr lang="en-US" altLang="zh-CN" sz="1400"/>
          </a:p>
        </p:txBody>
      </p:sp>
      <p:sp>
        <p:nvSpPr>
          <p:cNvPr id="43048" name="Text Box 49"/>
          <p:cNvSpPr txBox="1">
            <a:spLocks noChangeArrowheads="1"/>
          </p:cNvSpPr>
          <p:nvPr/>
        </p:nvSpPr>
        <p:spPr bwMode="auto">
          <a:xfrm>
            <a:off x="7180263" y="3913188"/>
            <a:ext cx="311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en-US" altLang="zh-CN" sz="1400">
                <a:latin typeface="Times New Roman" panose="02020603050405020304" pitchFamily="18" charset="0"/>
              </a:rPr>
              <a:t>-1</a:t>
            </a:r>
            <a:endParaRPr lang="en-US" altLang="zh-CN" sz="1400"/>
          </a:p>
        </p:txBody>
      </p:sp>
      <p:sp>
        <p:nvSpPr>
          <p:cNvPr id="43049" name="Text Box 50"/>
          <p:cNvSpPr txBox="1">
            <a:spLocks noChangeArrowheads="1"/>
          </p:cNvSpPr>
          <p:nvPr/>
        </p:nvSpPr>
        <p:spPr bwMode="auto">
          <a:xfrm>
            <a:off x="8332788" y="3709988"/>
            <a:ext cx="311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algn="just" eaLnBrk="1" hangingPunct="1"/>
            <a:endParaRPr lang="en-US" altLang="zh-CN" i="1">
              <a:latin typeface="EU-BX" pitchFamily="65" charset="-122"/>
              <a:ea typeface="EU-BX" pitchFamily="65" charset="-122"/>
              <a:cs typeface="Times New Roman" panose="02020603050405020304" pitchFamily="18" charset="0"/>
            </a:endParaRPr>
          </a:p>
        </p:txBody>
      </p:sp>
      <p:sp>
        <p:nvSpPr>
          <p:cNvPr id="43050" name="Text Box 51"/>
          <p:cNvSpPr txBox="1">
            <a:spLocks noChangeArrowheads="1"/>
          </p:cNvSpPr>
          <p:nvPr/>
        </p:nvSpPr>
        <p:spPr bwMode="auto">
          <a:xfrm>
            <a:off x="7497763" y="2808288"/>
            <a:ext cx="3111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en-US" altLang="zh-CN" i="1">
                <a:latin typeface="EU-BX" pitchFamily="65" charset="-122"/>
                <a:ea typeface="EU-BX" pitchFamily="65" charset="-122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43051" name="Text Box 52"/>
          <p:cNvSpPr txBox="1">
            <a:spLocks noChangeArrowheads="1"/>
          </p:cNvSpPr>
          <p:nvPr/>
        </p:nvSpPr>
        <p:spPr bwMode="auto">
          <a:xfrm>
            <a:off x="7213600" y="3684588"/>
            <a:ext cx="3111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en-US" altLang="zh-CN" sz="1400" i="1">
                <a:latin typeface="Times New Roman" panose="02020603050405020304" pitchFamily="18" charset="0"/>
              </a:rPr>
              <a:t>O</a:t>
            </a:r>
            <a:endParaRPr lang="en-US" altLang="zh-CN" sz="1400"/>
          </a:p>
        </p:txBody>
      </p:sp>
      <p:sp>
        <p:nvSpPr>
          <p:cNvPr id="43052" name="Text Box 53"/>
          <p:cNvSpPr txBox="1">
            <a:spLocks noChangeArrowheads="1"/>
          </p:cNvSpPr>
          <p:nvPr/>
        </p:nvSpPr>
        <p:spPr bwMode="auto">
          <a:xfrm>
            <a:off x="7165975" y="4560888"/>
            <a:ext cx="8858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zh-CN" altLang="en-US" sz="1400">
                <a:latin typeface="Times New Roman" panose="02020603050405020304" pitchFamily="18" charset="0"/>
              </a:rPr>
              <a:t>（</a:t>
            </a:r>
            <a:r>
              <a:rPr lang="en-US" altLang="zh-CN" sz="1400">
                <a:latin typeface="Times New Roman" panose="02020603050405020304" pitchFamily="18" charset="0"/>
              </a:rPr>
              <a:t>D</a:t>
            </a:r>
            <a:r>
              <a:rPr lang="zh-CN" altLang="en-US" sz="1400">
                <a:latin typeface="Times New Roman" panose="02020603050405020304" pitchFamily="18" charset="0"/>
              </a:rPr>
              <a:t>）</a:t>
            </a:r>
            <a:endParaRPr lang="zh-CN" altLang="en-US" sz="1400"/>
          </a:p>
        </p:txBody>
      </p:sp>
      <p:sp>
        <p:nvSpPr>
          <p:cNvPr id="147510" name="Text Box 54"/>
          <p:cNvSpPr txBox="1">
            <a:spLocks noChangeArrowheads="1"/>
          </p:cNvSpPr>
          <p:nvPr/>
        </p:nvSpPr>
        <p:spPr bwMode="auto">
          <a:xfrm>
            <a:off x="341313" y="4811713"/>
            <a:ext cx="8332787" cy="15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en-US" altLang="zh-CN" sz="2000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【</a:t>
            </a:r>
            <a:r>
              <a:rPr kumimoji="0" lang="zh-CN" altLang="en-US" sz="2000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解析</a:t>
            </a:r>
            <a:r>
              <a:rPr kumimoji="0" lang="en-US" altLang="zh-CN" sz="2000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】</a:t>
            </a:r>
            <a:r>
              <a:rPr kumimoji="0" lang="zh-CN" altLang="en-US" sz="2000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选</a:t>
            </a:r>
            <a:r>
              <a:rPr kumimoji="0" lang="en-US" altLang="zh-CN" sz="2000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D.</a:t>
            </a:r>
            <a:r>
              <a:rPr kumimoji="0" lang="zh-CN" altLang="en-US" sz="2000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由二次函数的图象可知一元二次方程</a:t>
            </a:r>
            <a:r>
              <a:rPr lang="zh-CN" altLang="en-US">
                <a:solidFill>
                  <a:srgbClr val="0000FF"/>
                </a:solidFill>
                <a:latin typeface="EU-BX" pitchFamily="65" charset="-122"/>
                <a:ea typeface="EU-BX" pitchFamily="65" charset="-122"/>
                <a:cs typeface="Times New Roman" panose="02020603050405020304" pitchFamily="18" charset="0"/>
              </a:rPr>
              <a:t>（</a:t>
            </a:r>
            <a:r>
              <a:rPr lang="en-US" altLang="zh-CN">
                <a:solidFill>
                  <a:srgbClr val="0000FF"/>
                </a:solidFill>
                <a:latin typeface="EU-BX" pitchFamily="65" charset="-122"/>
                <a:ea typeface="EU-BX" pitchFamily="65" charset="-122"/>
                <a:cs typeface="Times New Roman" panose="02020603050405020304" pitchFamily="18" charset="0"/>
              </a:rPr>
              <a:t>x-a)(x-b</a:t>
            </a:r>
            <a:r>
              <a:rPr lang="zh-CN" altLang="en-US">
                <a:solidFill>
                  <a:srgbClr val="0000FF"/>
                </a:solidFill>
                <a:latin typeface="EU-BX" pitchFamily="65" charset="-122"/>
                <a:ea typeface="EU-BX" pitchFamily="65" charset="-122"/>
                <a:cs typeface="Times New Roman" panose="02020603050405020304" pitchFamily="18" charset="0"/>
              </a:rPr>
              <a:t>）</a:t>
            </a:r>
            <a:r>
              <a:rPr lang="en-US" altLang="zh-CN">
                <a:solidFill>
                  <a:srgbClr val="0000FF"/>
                </a:solidFill>
                <a:cs typeface="Times New Roman" panose="02020603050405020304" pitchFamily="18" charset="0"/>
              </a:rPr>
              <a:t>=</a:t>
            </a:r>
            <a:r>
              <a:rPr lang="en-US" altLang="zh-CN">
                <a:solidFill>
                  <a:srgbClr val="0000FF"/>
                </a:solidFill>
                <a:latin typeface="Times New Roman" panose="02020603050405020304" pitchFamily="18" charset="0"/>
                <a:ea typeface="EU-BX" pitchFamily="65" charset="-122"/>
              </a:rPr>
              <a:t>0</a:t>
            </a:r>
            <a:r>
              <a:rPr kumimoji="0" lang="zh-CN" altLang="en-US" sz="2000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的解</a:t>
            </a:r>
          </a:p>
          <a:p>
            <a:pPr eaLnBrk="1" hangingPunct="1"/>
            <a:r>
              <a:rPr kumimoji="0" lang="zh-CN" altLang="en-US" sz="2000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为</a:t>
            </a:r>
            <a:r>
              <a:rPr kumimoji="0" lang="en-US" altLang="zh-CN" sz="2000" i="1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1" charset="-122"/>
              </a:rPr>
              <a:t>x</a:t>
            </a:r>
            <a:r>
              <a:rPr kumimoji="0" lang="en-US" altLang="zh-CN" sz="2000" baseline="-25000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1</a:t>
            </a:r>
            <a:r>
              <a:rPr kumimoji="0" lang="en-US" altLang="zh-CN" sz="2000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=</a:t>
            </a:r>
            <a:r>
              <a:rPr kumimoji="0" lang="en-US" altLang="zh-CN" sz="2000" i="1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1" charset="-122"/>
              </a:rPr>
              <a:t>a</a:t>
            </a:r>
            <a:r>
              <a:rPr kumimoji="0" lang="zh-CN" altLang="en-US" sz="2000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，</a:t>
            </a:r>
            <a:r>
              <a:rPr kumimoji="0" lang="en-US" altLang="zh-CN" sz="2000" i="1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1" charset="-122"/>
              </a:rPr>
              <a:t>x</a:t>
            </a:r>
            <a:r>
              <a:rPr kumimoji="0" lang="en-US" altLang="zh-CN" sz="2000" baseline="-25000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2</a:t>
            </a:r>
            <a:r>
              <a:rPr kumimoji="0" lang="en-US" altLang="zh-CN" sz="2000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=</a:t>
            </a:r>
            <a:r>
              <a:rPr kumimoji="0" lang="en-US" altLang="zh-CN" sz="2000" i="1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1" charset="-122"/>
              </a:rPr>
              <a:t>b</a:t>
            </a:r>
            <a:r>
              <a:rPr kumimoji="0" lang="zh-CN" altLang="en-US" sz="2000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，则</a:t>
            </a:r>
            <a:r>
              <a:rPr kumimoji="0" lang="en-US" altLang="zh-CN" sz="2000" i="1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1" charset="-122"/>
              </a:rPr>
              <a:t>a</a:t>
            </a:r>
            <a:r>
              <a:rPr kumimoji="0" lang="en-US" altLang="zh-CN" sz="2000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=1</a:t>
            </a:r>
            <a:r>
              <a:rPr kumimoji="0" lang="zh-CN" altLang="en-US" sz="2000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，</a:t>
            </a:r>
            <a:r>
              <a:rPr kumimoji="0" lang="en-US" altLang="zh-CN" sz="2000" i="1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1" charset="-122"/>
              </a:rPr>
              <a:t>b</a:t>
            </a:r>
            <a:r>
              <a:rPr kumimoji="0" lang="zh-CN" altLang="en-US" sz="2000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＜</a:t>
            </a:r>
            <a:r>
              <a:rPr kumimoji="0" lang="en-US" altLang="zh-CN" sz="2000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-1.</a:t>
            </a:r>
            <a:r>
              <a:rPr kumimoji="0" lang="zh-CN" altLang="en-US" sz="2000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所以可以得到函数的图象与</a:t>
            </a:r>
            <a:r>
              <a:rPr kumimoji="0" lang="en-US" altLang="zh-CN" sz="2000" i="1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1" charset="-122"/>
              </a:rPr>
              <a:t>y</a:t>
            </a:r>
            <a:r>
              <a:rPr kumimoji="0" lang="zh-CN" altLang="en-US" sz="2000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轴的交点在点</a:t>
            </a:r>
          </a:p>
          <a:p>
            <a:pPr eaLnBrk="1" hangingPunct="1"/>
            <a:r>
              <a:rPr kumimoji="0" lang="zh-CN" altLang="en-US" sz="2000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（</a:t>
            </a:r>
            <a:r>
              <a:rPr kumimoji="0" lang="en-US" altLang="zh-CN" sz="2000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0</a:t>
            </a:r>
            <a:r>
              <a:rPr kumimoji="0" lang="zh-CN" altLang="en-US" sz="2000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，</a:t>
            </a:r>
            <a:r>
              <a:rPr kumimoji="0" lang="en-US" altLang="zh-CN" sz="2000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-1</a:t>
            </a:r>
            <a:r>
              <a:rPr kumimoji="0" lang="zh-CN" altLang="en-US" sz="2000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）的下方，与</a:t>
            </a:r>
            <a:r>
              <a:rPr kumimoji="0" lang="en-US" altLang="zh-CN" sz="2000" i="1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1" charset="-122"/>
              </a:rPr>
              <a:t>x</a:t>
            </a:r>
            <a:r>
              <a:rPr kumimoji="0" lang="zh-CN" altLang="en-US" sz="2000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轴的交点在点（</a:t>
            </a:r>
            <a:r>
              <a:rPr kumimoji="0" lang="en-US" altLang="zh-CN" sz="2000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1,0</a:t>
            </a:r>
            <a:r>
              <a:rPr kumimoji="0" lang="zh-CN" altLang="en-US" sz="2000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）的右边，故选</a:t>
            </a:r>
            <a:r>
              <a:rPr kumimoji="0" lang="en-US" altLang="zh-CN" sz="2000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D.</a:t>
            </a:r>
          </a:p>
        </p:txBody>
      </p:sp>
      <p:sp>
        <p:nvSpPr>
          <p:cNvPr id="43054" name="Rectangle 50"/>
          <p:cNvSpPr>
            <a:spLocks noChangeArrowheads="1"/>
          </p:cNvSpPr>
          <p:nvPr/>
        </p:nvSpPr>
        <p:spPr bwMode="auto">
          <a:xfrm>
            <a:off x="6048375" y="3552825"/>
            <a:ext cx="319088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i="1">
                <a:latin typeface="EU-BX" pitchFamily="65" charset="-122"/>
                <a:ea typeface="EU-BX" pitchFamily="65" charset="-122"/>
                <a:cs typeface="Times New Roman" panose="02020603050405020304" pitchFamily="18" charset="0"/>
              </a:rPr>
              <a:t>x</a:t>
            </a:r>
            <a:endParaRPr lang="zh-CN" altLang="en-US" i="1">
              <a:latin typeface="EU-BX" pitchFamily="65" charset="-122"/>
              <a:ea typeface="EU-BX" pitchFamily="65" charset="-122"/>
              <a:cs typeface="Times New Roman" panose="02020603050405020304" pitchFamily="18" charset="0"/>
            </a:endParaRPr>
          </a:p>
        </p:txBody>
      </p:sp>
      <p:sp>
        <p:nvSpPr>
          <p:cNvPr id="43055" name="Rectangle 51"/>
          <p:cNvSpPr>
            <a:spLocks noChangeArrowheads="1"/>
          </p:cNvSpPr>
          <p:nvPr/>
        </p:nvSpPr>
        <p:spPr bwMode="auto">
          <a:xfrm>
            <a:off x="8466138" y="3582988"/>
            <a:ext cx="319087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i="1">
                <a:latin typeface="EU-BX" pitchFamily="65" charset="-122"/>
                <a:ea typeface="EU-BX" pitchFamily="65" charset="-122"/>
                <a:cs typeface="Times New Roman" panose="02020603050405020304" pitchFamily="18" charset="0"/>
              </a:rPr>
              <a:t>x</a:t>
            </a:r>
            <a:endParaRPr lang="zh-CN" altLang="en-US" i="1">
              <a:latin typeface="EU-BX" pitchFamily="65" charset="-122"/>
              <a:ea typeface="EU-BX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5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0"/>
          <p:cNvSpPr>
            <a:spLocks noChangeArrowheads="1"/>
          </p:cNvSpPr>
          <p:nvPr/>
        </p:nvSpPr>
        <p:spPr bwMode="auto">
          <a:xfrm>
            <a:off x="561975" y="1190625"/>
            <a:ext cx="8053388" cy="283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/>
              <a:t>5.</a:t>
            </a:r>
            <a:r>
              <a:rPr lang="zh-CN" altLang="en-US"/>
              <a:t>已知抛物线</a:t>
            </a:r>
            <a:r>
              <a:rPr lang="en-US" altLang="zh-CN">
                <a:latin typeface="EU-BX" pitchFamily="65" charset="-122"/>
                <a:ea typeface="EU-BX" pitchFamily="65" charset="-122"/>
                <a:cs typeface="Times New Roman" panose="02020603050405020304" pitchFamily="18" charset="0"/>
              </a:rPr>
              <a:t>y</a:t>
            </a:r>
            <a:r>
              <a:rPr kumimoji="0" lang="en-US" altLang="zh-CN">
                <a:latin typeface="Times New Roman" panose="02020603050405020304" pitchFamily="18" charset="0"/>
              </a:rPr>
              <a:t>=</a:t>
            </a:r>
            <a:r>
              <a:rPr lang="en-US" altLang="zh-CN">
                <a:latin typeface="EU-BX" pitchFamily="65" charset="-122"/>
                <a:ea typeface="EU-BX" pitchFamily="65" charset="-122"/>
              </a:rPr>
              <a:t>ax</a:t>
            </a:r>
            <a:r>
              <a:rPr kumimoji="0" lang="en-US" altLang="zh-CN" baseline="30000">
                <a:latin typeface="Times New Roman" panose="02020603050405020304" pitchFamily="18" charset="0"/>
              </a:rPr>
              <a:t>2</a:t>
            </a:r>
            <a:r>
              <a:rPr kumimoji="0" lang="en-US" altLang="zh-CN">
                <a:latin typeface="Times New Roman" panose="02020603050405020304" pitchFamily="18" charset="0"/>
              </a:rPr>
              <a:t>+</a:t>
            </a:r>
            <a:r>
              <a:rPr lang="en-US" altLang="zh-CN">
                <a:latin typeface="EU-BX" pitchFamily="65" charset="-122"/>
                <a:ea typeface="EU-BX" pitchFamily="65" charset="-122"/>
              </a:rPr>
              <a:t>bx</a:t>
            </a:r>
            <a:r>
              <a:rPr kumimoji="0" lang="en-US" altLang="zh-CN">
                <a:latin typeface="Times New Roman" panose="02020603050405020304" pitchFamily="18" charset="0"/>
              </a:rPr>
              <a:t>+</a:t>
            </a:r>
            <a:r>
              <a:rPr lang="en-US" altLang="zh-CN">
                <a:latin typeface="EU-BX" pitchFamily="65" charset="-122"/>
                <a:ea typeface="EU-BX" pitchFamily="65" charset="-122"/>
              </a:rPr>
              <a:t>c</a:t>
            </a:r>
            <a:r>
              <a:rPr lang="en-US" altLang="zh-CN"/>
              <a:t>.</a:t>
            </a:r>
            <a:r>
              <a:rPr lang="zh-CN" altLang="en-US"/>
              <a:t>在平面直角坐标系中的位置如图所示，则下列结论中，正确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/>
              <a:t>的是（</a:t>
            </a:r>
            <a:r>
              <a:rPr lang="en-US"/>
              <a:t>    </a:t>
            </a:r>
            <a:r>
              <a:rPr lang="zh-CN" altLang="en-US"/>
              <a:t>）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>
                <a:solidFill>
                  <a:srgbClr val="0000FF"/>
                </a:solidFill>
              </a:rPr>
              <a:t>A</a:t>
            </a:r>
            <a:r>
              <a:rPr lang="zh-CN" altLang="en-US">
                <a:solidFill>
                  <a:srgbClr val="0000FF"/>
                </a:solidFill>
              </a:rPr>
              <a:t>．</a:t>
            </a:r>
            <a:r>
              <a:rPr lang="en-US">
                <a:solidFill>
                  <a:srgbClr val="0000FF"/>
                </a:solidFill>
              </a:rPr>
              <a:t>       </a:t>
            </a:r>
            <a:r>
              <a:rPr lang="en-US" altLang="zh-CN">
                <a:solidFill>
                  <a:srgbClr val="0000FF"/>
                </a:solidFill>
              </a:rPr>
              <a:t>    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 altLang="zh-CN">
                <a:solidFill>
                  <a:srgbClr val="0000FF"/>
                </a:solidFill>
              </a:rPr>
              <a:t>B</a:t>
            </a:r>
            <a:r>
              <a:rPr lang="zh-CN" altLang="en-US">
                <a:solidFill>
                  <a:srgbClr val="0000FF"/>
                </a:solidFill>
              </a:rPr>
              <a:t>． </a:t>
            </a:r>
            <a:r>
              <a:rPr lang="en-US">
                <a:solidFill>
                  <a:srgbClr val="0000FF"/>
                </a:solidFill>
              </a:rPr>
              <a:t>    </a:t>
            </a:r>
            <a:endParaRPr lang="en-US" altLang="zh-CN">
              <a:solidFill>
                <a:srgbClr val="0000FF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>
                <a:solidFill>
                  <a:srgbClr val="0000FF"/>
                </a:solidFill>
              </a:rPr>
              <a:t>C</a:t>
            </a:r>
            <a:r>
              <a:rPr lang="zh-CN" altLang="en-US">
                <a:solidFill>
                  <a:srgbClr val="0000FF"/>
                </a:solidFill>
              </a:rPr>
              <a:t>．</a:t>
            </a:r>
            <a:r>
              <a:rPr lang="en-US">
                <a:solidFill>
                  <a:srgbClr val="0000FF"/>
                </a:solidFill>
              </a:rPr>
              <a:t>     </a:t>
            </a:r>
            <a:r>
              <a:rPr lang="en-US" altLang="zh-CN">
                <a:solidFill>
                  <a:srgbClr val="0000FF"/>
                </a:solidFill>
              </a:rPr>
              <a:t>      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 altLang="zh-CN">
                <a:solidFill>
                  <a:srgbClr val="0000FF"/>
                </a:solidFill>
              </a:rPr>
              <a:t>D</a:t>
            </a:r>
            <a:r>
              <a:rPr lang="zh-CN" altLang="en-US">
                <a:solidFill>
                  <a:srgbClr val="0000FF"/>
                </a:solidFill>
              </a:rPr>
              <a:t>． </a:t>
            </a:r>
          </a:p>
        </p:txBody>
      </p:sp>
      <p:sp>
        <p:nvSpPr>
          <p:cNvPr id="45059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1" hangingPunct="1">
              <a:lnSpc>
                <a:spcPct val="150000"/>
              </a:lnSpc>
            </a:pPr>
            <a:endParaRPr lang="zh-CN" altLang="en-US"/>
          </a:p>
        </p:txBody>
      </p:sp>
      <p:graphicFrame>
        <p:nvGraphicFramePr>
          <p:cNvPr id="45060" name="Object 13"/>
          <p:cNvGraphicFramePr>
            <a:graphicFrameLocks noChangeAspect="1"/>
          </p:cNvGraphicFramePr>
          <p:nvPr/>
        </p:nvGraphicFramePr>
        <p:xfrm>
          <a:off x="1009650" y="3016250"/>
          <a:ext cx="84455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83" name="Equation" r:id="rId4" imgW="444500" imgH="215900" progId="Equation.DSMT4">
                  <p:embed/>
                </p:oleObj>
              </mc:Choice>
              <mc:Fallback>
                <p:oleObj name="Equation" r:id="rId4" imgW="444500" imgH="2159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9650" y="3016250"/>
                        <a:ext cx="844550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61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1" hangingPunct="1">
              <a:lnSpc>
                <a:spcPct val="150000"/>
              </a:lnSpc>
            </a:pPr>
            <a:endParaRPr lang="zh-CN" altLang="en-US"/>
          </a:p>
        </p:txBody>
      </p:sp>
      <p:graphicFrame>
        <p:nvGraphicFramePr>
          <p:cNvPr id="45062" name="Object 15"/>
          <p:cNvGraphicFramePr>
            <a:graphicFrameLocks noChangeAspect="1"/>
          </p:cNvGraphicFramePr>
          <p:nvPr/>
        </p:nvGraphicFramePr>
        <p:xfrm>
          <a:off x="3422650" y="3051175"/>
          <a:ext cx="73977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84" name="Equation" r:id="rId6" imgW="431800" imgH="215900" progId="Equation.DSMT4">
                  <p:embed/>
                </p:oleObj>
              </mc:Choice>
              <mc:Fallback>
                <p:oleObj name="Equation" r:id="rId6" imgW="431800" imgH="2159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2650" y="3051175"/>
                        <a:ext cx="739775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63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1" hangingPunct="1">
              <a:lnSpc>
                <a:spcPct val="150000"/>
              </a:lnSpc>
            </a:pPr>
            <a:endParaRPr lang="zh-CN" altLang="en-US"/>
          </a:p>
        </p:txBody>
      </p:sp>
      <p:graphicFrame>
        <p:nvGraphicFramePr>
          <p:cNvPr id="45064" name="Object 17"/>
          <p:cNvGraphicFramePr>
            <a:graphicFrameLocks noChangeAspect="1"/>
          </p:cNvGraphicFramePr>
          <p:nvPr/>
        </p:nvGraphicFramePr>
        <p:xfrm>
          <a:off x="1025525" y="3559175"/>
          <a:ext cx="827088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85" name="Equation" r:id="rId8" imgW="431800" imgH="215900" progId="Equation.DSMT4">
                  <p:embed/>
                </p:oleObj>
              </mc:Choice>
              <mc:Fallback>
                <p:oleObj name="Equation" r:id="rId8" imgW="431800" imgH="2159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5525" y="3559175"/>
                        <a:ext cx="827088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65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1" hangingPunct="1">
              <a:lnSpc>
                <a:spcPct val="150000"/>
              </a:lnSpc>
            </a:pPr>
            <a:endParaRPr lang="zh-CN" altLang="en-US"/>
          </a:p>
        </p:txBody>
      </p:sp>
      <p:graphicFrame>
        <p:nvGraphicFramePr>
          <p:cNvPr id="45066" name="Object 19"/>
          <p:cNvGraphicFramePr>
            <a:graphicFrameLocks noChangeAspect="1"/>
          </p:cNvGraphicFramePr>
          <p:nvPr/>
        </p:nvGraphicFramePr>
        <p:xfrm>
          <a:off x="3378200" y="3570288"/>
          <a:ext cx="1804988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86" name="Equation" r:id="rId10" imgW="1041400" imgH="215900" progId="Equation.DSMT4">
                  <p:embed/>
                </p:oleObj>
              </mc:Choice>
              <mc:Fallback>
                <p:oleObj name="Equation" r:id="rId10" imgW="1041400" imgH="2159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8200" y="3570288"/>
                        <a:ext cx="1804988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573088" y="4038600"/>
            <a:ext cx="815975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>
                <a:solidFill>
                  <a:srgbClr val="0000FF"/>
                </a:solidFill>
              </a:rPr>
              <a:t>【</a:t>
            </a:r>
            <a:r>
              <a:rPr lang="zh-CN" altLang="en-US">
                <a:solidFill>
                  <a:srgbClr val="0000FF"/>
                </a:solidFill>
              </a:rPr>
              <a:t>解析</a:t>
            </a:r>
            <a:r>
              <a:rPr lang="en-US" altLang="zh-CN">
                <a:solidFill>
                  <a:srgbClr val="0000FF"/>
                </a:solidFill>
              </a:rPr>
              <a:t>】</a:t>
            </a:r>
            <a:r>
              <a:rPr lang="zh-CN" altLang="en-US">
                <a:solidFill>
                  <a:srgbClr val="0000FF"/>
                </a:solidFill>
              </a:rPr>
              <a:t>选</a:t>
            </a:r>
            <a:r>
              <a:rPr lang="en-US" altLang="zh-CN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D. </a:t>
            </a:r>
            <a:r>
              <a:rPr lang="zh-CN" altLang="zh-CN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∵</a:t>
            </a:r>
            <a:r>
              <a:rPr lang="zh-CN" altLang="en-US">
                <a:solidFill>
                  <a:srgbClr val="0000FF"/>
                </a:solidFill>
              </a:rPr>
              <a:t>抛物线开口向下</a:t>
            </a:r>
            <a:r>
              <a:rPr lang="zh-CN" altLang="en-US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∴</a:t>
            </a:r>
            <a:r>
              <a:rPr kumimoji="0" lang="en-US" altLang="zh-CN" sz="2800">
                <a:solidFill>
                  <a:srgbClr val="0000FF"/>
                </a:solidFill>
                <a:latin typeface="EU-BX" pitchFamily="65" charset="-122"/>
                <a:ea typeface="EU-BX" pitchFamily="65" charset="-122"/>
                <a:cs typeface="Times New Roman" panose="02020603050405020304" pitchFamily="18" charset="0"/>
              </a:rPr>
              <a:t>a</a:t>
            </a:r>
            <a:r>
              <a:rPr lang="zh-CN" altLang="en-US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＜</a:t>
            </a:r>
            <a:r>
              <a:rPr lang="en-US" altLang="zh-CN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0</a:t>
            </a:r>
            <a:r>
              <a:rPr lang="zh-CN" altLang="en-US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，</a:t>
            </a:r>
            <a:r>
              <a:rPr lang="zh-CN" altLang="zh-CN">
                <a:solidFill>
                  <a:srgbClr val="0000FF"/>
                </a:solidFill>
              </a:rPr>
              <a:t>∵</a:t>
            </a:r>
            <a:r>
              <a:rPr lang="zh-CN" altLang="en-US">
                <a:solidFill>
                  <a:srgbClr val="0000FF"/>
                </a:solidFill>
              </a:rPr>
              <a:t>对称轴在</a:t>
            </a:r>
            <a:r>
              <a:rPr lang="en-US" altLang="zh-CN" i="1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1" charset="-122"/>
              </a:rPr>
              <a:t>y</a:t>
            </a:r>
            <a:r>
              <a:rPr lang="zh-CN" altLang="en-US">
                <a:solidFill>
                  <a:srgbClr val="0000FF"/>
                </a:solidFill>
              </a:rPr>
              <a:t>轴的</a:t>
            </a:r>
            <a:endParaRPr lang="en-US" altLang="zh-CN">
              <a:solidFill>
                <a:srgbClr val="0000FF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0000FF"/>
                </a:solidFill>
              </a:rPr>
              <a:t>右边</a:t>
            </a:r>
            <a:r>
              <a:rPr lang="zh-CN" altLang="en-US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，∴</a:t>
            </a:r>
            <a:r>
              <a:rPr kumimoji="0" lang="en-US" altLang="zh-CN" sz="280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b</a:t>
            </a:r>
            <a:r>
              <a:rPr lang="zh-CN" altLang="en-US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＞</a:t>
            </a:r>
            <a:r>
              <a:rPr lang="en-US" altLang="zh-CN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0</a:t>
            </a:r>
            <a:r>
              <a:rPr lang="zh-CN" altLang="en-US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，</a:t>
            </a:r>
            <a:r>
              <a:rPr lang="zh-CN" altLang="zh-CN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∵</a:t>
            </a:r>
            <a:r>
              <a:rPr lang="zh-CN" altLang="en-US">
                <a:solidFill>
                  <a:srgbClr val="0000FF"/>
                </a:solidFill>
              </a:rPr>
              <a:t>抛物线与</a:t>
            </a:r>
            <a:r>
              <a:rPr lang="en-US" altLang="zh-CN" i="1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1" charset="-122"/>
              </a:rPr>
              <a:t>y</a:t>
            </a:r>
            <a:r>
              <a:rPr lang="zh-CN" altLang="en-US">
                <a:solidFill>
                  <a:srgbClr val="0000FF"/>
                </a:solidFill>
              </a:rPr>
              <a:t>轴交与正半轴，</a:t>
            </a:r>
            <a:r>
              <a:rPr lang="zh-CN" altLang="en-US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∴</a:t>
            </a:r>
            <a:r>
              <a:rPr kumimoji="0" lang="en-US" altLang="zh-CN" sz="280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c</a:t>
            </a:r>
            <a:r>
              <a:rPr lang="zh-CN" altLang="en-US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＞</a:t>
            </a:r>
            <a:r>
              <a:rPr lang="en-US" altLang="zh-CN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0</a:t>
            </a:r>
            <a:r>
              <a:rPr lang="zh-CN" altLang="en-US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，</a:t>
            </a:r>
            <a:r>
              <a:rPr lang="zh-CN" altLang="zh-CN">
                <a:solidFill>
                  <a:srgbClr val="0000FF"/>
                </a:solidFill>
              </a:rPr>
              <a:t>∵</a:t>
            </a:r>
            <a:r>
              <a:rPr lang="zh-CN" altLang="en-US">
                <a:solidFill>
                  <a:srgbClr val="0000FF"/>
                </a:solidFill>
              </a:rPr>
              <a:t>当</a:t>
            </a:r>
            <a:endParaRPr lang="en-US" altLang="zh-CN">
              <a:solidFill>
                <a:srgbClr val="0000FF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kumimoji="0" lang="en-US" altLang="zh-CN" sz="2800" i="1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=1</a:t>
            </a:r>
            <a:r>
              <a:rPr lang="zh-CN" altLang="en-US">
                <a:solidFill>
                  <a:srgbClr val="0000FF"/>
                </a:solidFill>
              </a:rPr>
              <a:t>时</a:t>
            </a:r>
            <a:r>
              <a:rPr lang="zh-CN" altLang="en-US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，</a:t>
            </a:r>
            <a:r>
              <a:rPr kumimoji="0" lang="en-US" altLang="zh-CN" sz="280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y</a:t>
            </a:r>
            <a:r>
              <a:rPr lang="zh-CN" altLang="en-US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＞</a:t>
            </a:r>
            <a:r>
              <a:rPr lang="en-US" altLang="zh-CN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0</a:t>
            </a:r>
            <a:r>
              <a:rPr lang="zh-CN" altLang="en-US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，</a:t>
            </a:r>
            <a:r>
              <a:rPr lang="zh-CN" altLang="en-US">
                <a:solidFill>
                  <a:srgbClr val="0000FF"/>
                </a:solidFill>
              </a:rPr>
              <a:t>即</a:t>
            </a:r>
            <a:r>
              <a:rPr kumimoji="0" lang="en-US" altLang="zh-CN" sz="280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a</a:t>
            </a:r>
            <a:r>
              <a:rPr lang="en-US" altLang="zh-CN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1" charset="-122"/>
              </a:rPr>
              <a:t>+</a:t>
            </a:r>
            <a:r>
              <a:rPr kumimoji="0" lang="en-US" altLang="zh-CN" sz="280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b+c</a:t>
            </a:r>
            <a:r>
              <a:rPr lang="zh-CN" altLang="en-US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＞</a:t>
            </a:r>
            <a:r>
              <a:rPr lang="en-US" altLang="zh-CN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0.</a:t>
            </a:r>
            <a:endParaRPr lang="zh-CN" altLang="en-US">
              <a:solidFill>
                <a:srgbClr val="0000FF"/>
              </a:solidFill>
              <a:latin typeface="楷体_GB2312" pitchFamily="1" charset="-122"/>
              <a:ea typeface="楷体_GB2312" pitchFamily="1" charset="-122"/>
            </a:endParaRPr>
          </a:p>
        </p:txBody>
      </p:sp>
      <p:pic>
        <p:nvPicPr>
          <p:cNvPr id="45068" name="Picture 21" descr="2"/>
          <p:cNvPicPr>
            <a:picLocks noChangeAspect="1" noChangeArrowheads="1"/>
          </p:cNvPicPr>
          <p:nvPr/>
        </p:nvPicPr>
        <p:blipFill>
          <a:blip r:embed="rId12">
            <a:lum bright="30000" contrast="40000"/>
          </a:blip>
          <a:srcRect/>
          <a:stretch>
            <a:fillRect/>
          </a:stretch>
        </p:blipFill>
        <p:spPr bwMode="auto">
          <a:xfrm>
            <a:off x="6081713" y="2001838"/>
            <a:ext cx="2538412" cy="174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102" descr="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20688" y="712788"/>
            <a:ext cx="3694112" cy="82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07" name="Text Box 105"/>
          <p:cNvSpPr txBox="1">
            <a:spLocks noChangeArrowheads="1"/>
          </p:cNvSpPr>
          <p:nvPr/>
        </p:nvSpPr>
        <p:spPr bwMode="auto">
          <a:xfrm>
            <a:off x="628650" y="1420813"/>
            <a:ext cx="8016875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80000"/>
              </a:lnSpc>
            </a:pPr>
            <a:r>
              <a:rPr kumimoji="0" lang="en-US" altLang="zh-CN" sz="2200"/>
              <a:t>1.</a:t>
            </a:r>
            <a:r>
              <a:rPr kumimoji="0" lang="zh-CN" altLang="en-US" sz="2200"/>
              <a:t>根据抛物线的开口方向判断</a:t>
            </a:r>
            <a:r>
              <a:rPr kumimoji="0" lang="en-US" altLang="zh-CN" sz="2200">
                <a:latin typeface="EU-BX" pitchFamily="65" charset="-122"/>
                <a:ea typeface="EU-BX" pitchFamily="65" charset="-122"/>
                <a:cs typeface="宋体" panose="02010600030101010101" pitchFamily="2" charset="-122"/>
              </a:rPr>
              <a:t>a</a:t>
            </a:r>
            <a:r>
              <a:rPr kumimoji="0" lang="zh-CN" altLang="en-US" sz="2200"/>
              <a:t>的符号</a:t>
            </a:r>
            <a:r>
              <a:rPr kumimoji="0" lang="en-US" altLang="zh-CN" sz="2200"/>
              <a:t>.</a:t>
            </a:r>
          </a:p>
          <a:p>
            <a:pPr eaLnBrk="1" hangingPunct="1">
              <a:lnSpc>
                <a:spcPct val="180000"/>
              </a:lnSpc>
            </a:pPr>
            <a:r>
              <a:rPr kumimoji="0" lang="zh-CN" altLang="en-US" sz="2200">
                <a:solidFill>
                  <a:srgbClr val="0000FF"/>
                </a:solidFill>
              </a:rPr>
              <a:t>答：抛物线开口向上，所以</a:t>
            </a:r>
            <a:r>
              <a:rPr kumimoji="0" lang="en-US" altLang="zh-CN" sz="220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a</a:t>
            </a:r>
            <a:r>
              <a:rPr kumimoji="0" lang="zh-CN" altLang="en-US" sz="2200">
                <a:solidFill>
                  <a:srgbClr val="0000FF"/>
                </a:solidFill>
              </a:rPr>
              <a:t>＞</a:t>
            </a:r>
            <a:r>
              <a:rPr kumimoji="0" lang="en-US" altLang="zh-CN" sz="2200">
                <a:solidFill>
                  <a:srgbClr val="0000FF"/>
                </a:solidFill>
              </a:rPr>
              <a:t>0.</a:t>
            </a:r>
          </a:p>
          <a:p>
            <a:pPr eaLnBrk="1" hangingPunct="1">
              <a:lnSpc>
                <a:spcPct val="180000"/>
              </a:lnSpc>
            </a:pPr>
            <a:r>
              <a:rPr kumimoji="0" lang="en-US" altLang="zh-CN" sz="2200"/>
              <a:t>2.</a:t>
            </a:r>
            <a:r>
              <a:rPr kumimoji="0" lang="zh-CN" altLang="en-US" sz="2200"/>
              <a:t>图中顶点横坐标</a:t>
            </a:r>
            <a:r>
              <a:rPr kumimoji="0" lang="zh-CN" altLang="en-US" sz="2200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    </a:t>
            </a:r>
            <a:r>
              <a:rPr kumimoji="0" lang="zh-CN" altLang="en-US" sz="2200"/>
              <a:t>符号怎样？再结合</a:t>
            </a:r>
            <a:r>
              <a:rPr kumimoji="0" lang="en-US" altLang="zh-CN" sz="2200"/>
              <a:t>a</a:t>
            </a:r>
            <a:r>
              <a:rPr kumimoji="0" lang="zh-CN" altLang="en-US" sz="2200"/>
              <a:t>的符号判断</a:t>
            </a:r>
            <a:r>
              <a:rPr kumimoji="0" lang="en-US" altLang="zh-CN" sz="2200"/>
              <a:t>b</a:t>
            </a:r>
            <a:r>
              <a:rPr kumimoji="0" lang="zh-CN" altLang="en-US" sz="2200"/>
              <a:t>的符号</a:t>
            </a:r>
            <a:r>
              <a:rPr kumimoji="0" lang="en-US" altLang="zh-CN" sz="2200"/>
              <a:t>.</a:t>
            </a:r>
          </a:p>
          <a:p>
            <a:pPr eaLnBrk="1" hangingPunct="1">
              <a:lnSpc>
                <a:spcPct val="180000"/>
              </a:lnSpc>
            </a:pPr>
            <a:r>
              <a:rPr kumimoji="0" lang="zh-CN" altLang="en-US" sz="2200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答：    </a:t>
            </a:r>
            <a:r>
              <a:rPr kumimoji="0" lang="zh-CN" altLang="en-US" sz="2200" u="sng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＞</a:t>
            </a:r>
            <a:r>
              <a:rPr kumimoji="0" lang="en-US" altLang="zh-CN" sz="2200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0</a:t>
            </a:r>
            <a:r>
              <a:rPr kumimoji="0" lang="zh-CN" altLang="en-US" sz="2200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，其中</a:t>
            </a:r>
            <a:r>
              <a:rPr kumimoji="0" lang="en-US" altLang="zh-CN" sz="220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a</a:t>
            </a:r>
            <a:r>
              <a:rPr kumimoji="0" lang="zh-CN" altLang="en-US" sz="2200" u="sng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＞</a:t>
            </a:r>
            <a:r>
              <a:rPr kumimoji="0" lang="en-US" altLang="zh-CN" sz="2200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0</a:t>
            </a:r>
            <a:r>
              <a:rPr kumimoji="0" lang="zh-CN" altLang="en-US" sz="2200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，∴</a:t>
            </a:r>
            <a:r>
              <a:rPr kumimoji="0" lang="en-US" altLang="zh-CN" sz="220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b</a:t>
            </a:r>
            <a:r>
              <a:rPr kumimoji="0" lang="zh-CN" altLang="en-US" sz="2200" u="sng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＜</a:t>
            </a:r>
            <a:r>
              <a:rPr kumimoji="0" lang="en-US" altLang="zh-CN" sz="2200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0.</a:t>
            </a:r>
          </a:p>
        </p:txBody>
      </p:sp>
      <p:sp>
        <p:nvSpPr>
          <p:cNvPr id="47108" name="Text Box 109"/>
          <p:cNvSpPr txBox="1">
            <a:spLocks noChangeArrowheads="1"/>
          </p:cNvSpPr>
          <p:nvPr/>
        </p:nvSpPr>
        <p:spPr bwMode="auto">
          <a:xfrm>
            <a:off x="585788" y="3924300"/>
            <a:ext cx="8159750" cy="255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80000"/>
              </a:lnSpc>
            </a:pPr>
            <a:r>
              <a:rPr kumimoji="0" lang="en-US" altLang="zh-CN" sz="2200" dirty="0"/>
              <a:t>3.</a:t>
            </a:r>
            <a:r>
              <a:rPr kumimoji="0" lang="zh-CN" altLang="en-US" sz="2200" dirty="0"/>
              <a:t>顶点横坐标</a:t>
            </a:r>
            <a:r>
              <a:rPr kumimoji="0" lang="en-US" altLang="zh-CN" sz="2000" dirty="0"/>
              <a:t>    </a:t>
            </a:r>
            <a:r>
              <a:rPr kumimoji="0" lang="zh-CN" altLang="en-US" sz="2000" dirty="0"/>
              <a:t>＞</a:t>
            </a:r>
            <a:r>
              <a:rPr kumimoji="0" lang="en-US" altLang="zh-CN" sz="2200" dirty="0"/>
              <a:t>0</a:t>
            </a:r>
            <a:r>
              <a:rPr kumimoji="0" lang="zh-CN" altLang="en-US" sz="2200" dirty="0"/>
              <a:t>时</a:t>
            </a:r>
            <a:r>
              <a:rPr kumimoji="0" lang="zh-CN" altLang="en-US" sz="2000" dirty="0"/>
              <a:t>，</a:t>
            </a:r>
            <a:r>
              <a:rPr kumimoji="0" lang="en-US" altLang="zh-CN" sz="2000" dirty="0">
                <a:latin typeface="EU-BX" pitchFamily="65" charset="-122"/>
                <a:ea typeface="EU-BX" pitchFamily="65" charset="-122"/>
              </a:rPr>
              <a:t>b</a:t>
            </a:r>
            <a:r>
              <a:rPr kumimoji="0" lang="zh-CN" altLang="en-US" sz="2200" dirty="0"/>
              <a:t>与</a:t>
            </a:r>
            <a:r>
              <a:rPr kumimoji="0" lang="en-US" altLang="zh-CN" sz="2000" dirty="0">
                <a:latin typeface="EU-BX" pitchFamily="65" charset="-122"/>
                <a:ea typeface="EU-BX" pitchFamily="65" charset="-122"/>
              </a:rPr>
              <a:t>a</a:t>
            </a:r>
            <a:r>
              <a:rPr kumimoji="0" lang="zh-CN" altLang="en-US" sz="2200" dirty="0"/>
              <a:t>的符号有何关系</a:t>
            </a:r>
            <a:r>
              <a:rPr kumimoji="0" lang="en-US" altLang="zh-CN" sz="2000" dirty="0"/>
              <a:t>?</a:t>
            </a:r>
            <a:r>
              <a:rPr kumimoji="0" lang="en-US" altLang="zh-CN" sz="2200" dirty="0"/>
              <a:t>    </a:t>
            </a:r>
            <a:r>
              <a:rPr kumimoji="0" lang="zh-CN" altLang="en-US" sz="2200" dirty="0"/>
              <a:t>＜</a:t>
            </a:r>
            <a:r>
              <a:rPr kumimoji="0" lang="en-US" altLang="zh-CN" sz="2200" dirty="0"/>
              <a:t>0</a:t>
            </a:r>
            <a:r>
              <a:rPr kumimoji="0" lang="zh-CN" altLang="en-US" sz="2200" dirty="0"/>
              <a:t>时，</a:t>
            </a:r>
            <a:r>
              <a:rPr kumimoji="0" lang="en-US" altLang="zh-CN" sz="2200" dirty="0">
                <a:latin typeface="EU-BX" pitchFamily="65" charset="-122"/>
                <a:ea typeface="EU-BX" pitchFamily="65" charset="-122"/>
              </a:rPr>
              <a:t>b</a:t>
            </a:r>
            <a:r>
              <a:rPr kumimoji="0" lang="zh-CN" altLang="en-US" sz="2200" dirty="0"/>
              <a:t>与</a:t>
            </a:r>
            <a:r>
              <a:rPr kumimoji="0" lang="en-US" altLang="zh-CN" sz="2200" dirty="0">
                <a:latin typeface="EU-BX" pitchFamily="65" charset="-122"/>
                <a:ea typeface="EU-BX" pitchFamily="65" charset="-122"/>
              </a:rPr>
              <a:t>a</a:t>
            </a:r>
            <a:r>
              <a:rPr kumimoji="0" lang="zh-CN" altLang="en-US" sz="2200" dirty="0"/>
              <a:t>的符</a:t>
            </a:r>
            <a:r>
              <a:rPr kumimoji="0" lang="zh-CN" altLang="en-US" sz="2000" dirty="0"/>
              <a:t>号有何关系？</a:t>
            </a:r>
          </a:p>
          <a:p>
            <a:pPr eaLnBrk="1" hangingPunct="1">
              <a:lnSpc>
                <a:spcPct val="180000"/>
              </a:lnSpc>
            </a:pPr>
            <a:r>
              <a:rPr kumimoji="0" lang="zh-CN" altLang="en-US" sz="2200" dirty="0">
                <a:solidFill>
                  <a:srgbClr val="0000FF"/>
                </a:solidFill>
              </a:rPr>
              <a:t>答：</a:t>
            </a:r>
            <a:r>
              <a:rPr kumimoji="0" lang="zh-CN" altLang="en-US" sz="2200" dirty="0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  <a:cs typeface="宋体" panose="02010600030101010101" pitchFamily="2" charset="-122"/>
              </a:rPr>
              <a:t>    ＞</a:t>
            </a:r>
            <a:r>
              <a:rPr kumimoji="0" lang="en-US" altLang="zh-CN" sz="2200" dirty="0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  <a:cs typeface="宋体" panose="02010600030101010101" pitchFamily="2" charset="-122"/>
              </a:rPr>
              <a:t>0</a:t>
            </a:r>
            <a:r>
              <a:rPr kumimoji="0" lang="zh-CN" altLang="en-US" sz="2200" dirty="0">
                <a:solidFill>
                  <a:srgbClr val="0000FF"/>
                </a:solidFill>
              </a:rPr>
              <a:t>时</a:t>
            </a:r>
            <a:r>
              <a:rPr kumimoji="0" lang="zh-CN" altLang="en-US" sz="2200" dirty="0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，</a:t>
            </a:r>
            <a:r>
              <a:rPr kumimoji="0" lang="en-US" altLang="zh-CN" i="1" dirty="0">
                <a:solidFill>
                  <a:srgbClr val="0000FF"/>
                </a:solidFill>
                <a:latin typeface="Times New Roman" panose="02020603050405020304" pitchFamily="18" charset="0"/>
              </a:rPr>
              <a:t>b</a:t>
            </a:r>
            <a:r>
              <a:rPr kumimoji="0" lang="zh-CN" altLang="en-US" sz="2200" dirty="0">
                <a:solidFill>
                  <a:srgbClr val="0000FF"/>
                </a:solidFill>
              </a:rPr>
              <a:t>的符号与</a:t>
            </a:r>
            <a:r>
              <a:rPr kumimoji="0" lang="en-US" altLang="zh-CN" i="1" dirty="0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  <a:r>
              <a:rPr kumimoji="0" lang="zh-CN" altLang="en-US" sz="2200" dirty="0">
                <a:solidFill>
                  <a:srgbClr val="0000FF"/>
                </a:solidFill>
              </a:rPr>
              <a:t>的符号相异</a:t>
            </a:r>
            <a:r>
              <a:rPr kumimoji="0" lang="zh-CN" altLang="en-US" sz="2200" dirty="0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；   ＜</a:t>
            </a:r>
            <a:r>
              <a:rPr kumimoji="0" lang="en-US" altLang="zh-CN" sz="2200" dirty="0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0</a:t>
            </a:r>
            <a:r>
              <a:rPr kumimoji="0" lang="zh-CN" altLang="en-US" sz="2200" dirty="0">
                <a:solidFill>
                  <a:srgbClr val="0000FF"/>
                </a:solidFill>
              </a:rPr>
              <a:t>时，</a:t>
            </a:r>
            <a:r>
              <a:rPr kumimoji="0" lang="en-US" altLang="zh-CN" i="1" dirty="0">
                <a:solidFill>
                  <a:srgbClr val="0000FF"/>
                </a:solidFill>
                <a:latin typeface="Times New Roman" panose="02020603050405020304" pitchFamily="18" charset="0"/>
              </a:rPr>
              <a:t>b</a:t>
            </a:r>
            <a:r>
              <a:rPr kumimoji="0" lang="zh-CN" altLang="en-US" sz="2200" dirty="0">
                <a:solidFill>
                  <a:srgbClr val="0000FF"/>
                </a:solidFill>
              </a:rPr>
              <a:t>的符号与</a:t>
            </a:r>
            <a:r>
              <a:rPr kumimoji="0" lang="en-US" altLang="zh-CN" sz="2200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a</a:t>
            </a:r>
            <a:r>
              <a:rPr kumimoji="0" lang="zh-CN" altLang="en-US" sz="2200" dirty="0">
                <a:solidFill>
                  <a:srgbClr val="0000FF"/>
                </a:solidFill>
              </a:rPr>
              <a:t>的符号相同</a:t>
            </a:r>
            <a:r>
              <a:rPr kumimoji="0" lang="en-US" altLang="zh-CN" sz="2200" dirty="0">
                <a:solidFill>
                  <a:srgbClr val="0000FF"/>
                </a:solidFill>
              </a:rPr>
              <a:t>.</a:t>
            </a:r>
          </a:p>
        </p:txBody>
      </p:sp>
      <p:graphicFrame>
        <p:nvGraphicFramePr>
          <p:cNvPr id="47109" name="Object 110"/>
          <p:cNvGraphicFramePr>
            <a:graphicFrameLocks noChangeAspect="1"/>
          </p:cNvGraphicFramePr>
          <p:nvPr/>
        </p:nvGraphicFramePr>
        <p:xfrm>
          <a:off x="2347913" y="4035425"/>
          <a:ext cx="508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46" name="Equation" r:id="rId5" imgW="508000" imgH="609600" progId="Equation.DSMT4">
                  <p:embed/>
                </p:oleObj>
              </mc:Choice>
              <mc:Fallback>
                <p:oleObj name="Equation" r:id="rId5" imgW="508000" imgH="609600" progId="Equation.DSMT4">
                  <p:embed/>
                  <p:pic>
                    <p:nvPicPr>
                      <p:cNvPr id="0" name="Object 1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7913" y="4035425"/>
                        <a:ext cx="5080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7110" name="Picture 114" descr="paowuxian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959475" y="733425"/>
            <a:ext cx="2205038" cy="220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7111" name="Group 122"/>
          <p:cNvGrpSpPr/>
          <p:nvPr/>
        </p:nvGrpSpPr>
        <p:grpSpPr bwMode="auto">
          <a:xfrm>
            <a:off x="2992438" y="2613025"/>
            <a:ext cx="508000" cy="814388"/>
            <a:chOff x="2944" y="539"/>
            <a:chExt cx="320" cy="513"/>
          </a:xfrm>
        </p:grpSpPr>
        <p:sp>
          <p:nvSpPr>
            <p:cNvPr id="47136" name="AutoShape 116"/>
            <p:cNvSpPr>
              <a:spLocks noChangeAspect="1" noChangeArrowheads="1" noTextEdit="1"/>
            </p:cNvSpPr>
            <p:nvPr/>
          </p:nvSpPr>
          <p:spPr bwMode="auto">
            <a:xfrm>
              <a:off x="2944" y="542"/>
              <a:ext cx="320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7137" name="Line 118"/>
            <p:cNvSpPr>
              <a:spLocks noChangeShapeType="1"/>
            </p:cNvSpPr>
            <p:nvPr/>
          </p:nvSpPr>
          <p:spPr bwMode="auto">
            <a:xfrm>
              <a:off x="3067" y="814"/>
              <a:ext cx="17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7138" name="Rectangle 119"/>
            <p:cNvSpPr>
              <a:spLocks noChangeArrowheads="1"/>
            </p:cNvSpPr>
            <p:nvPr/>
          </p:nvSpPr>
          <p:spPr bwMode="auto">
            <a:xfrm>
              <a:off x="3116" y="539"/>
              <a:ext cx="7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lnSpc>
                  <a:spcPct val="150000"/>
                </a:lnSpc>
              </a:pPr>
              <a:r>
                <a:rPr lang="en-US" altLang="zh-CN" sz="2000" b="0">
                  <a:solidFill>
                    <a:srgbClr val="000000"/>
                  </a:solidFill>
                  <a:latin typeface="EU-BX" pitchFamily="65" charset="-122"/>
                  <a:ea typeface="EU-BX" pitchFamily="65" charset="-122"/>
                </a:rPr>
                <a:t>b</a:t>
              </a:r>
              <a:endParaRPr lang="en-US" altLang="zh-CN">
                <a:latin typeface="EU-BX" pitchFamily="65" charset="-122"/>
                <a:ea typeface="EU-BX" pitchFamily="65" charset="-122"/>
              </a:endParaRPr>
            </a:p>
          </p:txBody>
        </p:sp>
        <p:sp>
          <p:nvSpPr>
            <p:cNvPr id="47139" name="Rectangle 120"/>
            <p:cNvSpPr>
              <a:spLocks noChangeArrowheads="1"/>
            </p:cNvSpPr>
            <p:nvPr/>
          </p:nvSpPr>
          <p:spPr bwMode="auto">
            <a:xfrm>
              <a:off x="3077" y="764"/>
              <a:ext cx="1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lnSpc>
                  <a:spcPct val="150000"/>
                </a:lnSpc>
              </a:pPr>
              <a:r>
                <a:rPr lang="en-US" altLang="zh-CN" sz="2000" b="0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r>
                <a:rPr lang="en-US" altLang="zh-CN" sz="2000" b="0">
                  <a:solidFill>
                    <a:srgbClr val="000000"/>
                  </a:solidFill>
                  <a:latin typeface="EU-BX" pitchFamily="65" charset="-122"/>
                  <a:ea typeface="EU-BX" pitchFamily="65" charset="-122"/>
                </a:rPr>
                <a:t>a</a:t>
              </a:r>
              <a:endParaRPr lang="en-US" altLang="zh-CN">
                <a:latin typeface="EU-BX" pitchFamily="65" charset="-122"/>
                <a:ea typeface="EU-BX" pitchFamily="65" charset="-122"/>
              </a:endParaRPr>
            </a:p>
          </p:txBody>
        </p:sp>
        <p:sp>
          <p:nvSpPr>
            <p:cNvPr id="47140" name="Rectangle 121"/>
            <p:cNvSpPr>
              <a:spLocks noChangeArrowheads="1"/>
            </p:cNvSpPr>
            <p:nvPr/>
          </p:nvSpPr>
          <p:spPr bwMode="auto">
            <a:xfrm>
              <a:off x="2958" y="621"/>
              <a:ext cx="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lnSpc>
                  <a:spcPct val="150000"/>
                </a:lnSpc>
              </a:pPr>
              <a:r>
                <a:rPr lang="en-US" altLang="zh-CN" sz="2000" b="0">
                  <a:solidFill>
                    <a:srgbClr val="000000"/>
                  </a:solidFill>
                  <a:latin typeface="Symbol" panose="05050102010706020507" pitchFamily="18" charset="2"/>
                </a:rPr>
                <a:t>-</a:t>
              </a:r>
              <a:endParaRPr lang="en-US" altLang="zh-CN"/>
            </a:p>
          </p:txBody>
        </p:sp>
      </p:grpSp>
      <p:grpSp>
        <p:nvGrpSpPr>
          <p:cNvPr id="47112" name="Group 123"/>
          <p:cNvGrpSpPr/>
          <p:nvPr/>
        </p:nvGrpSpPr>
        <p:grpSpPr bwMode="auto">
          <a:xfrm>
            <a:off x="6543675" y="3841750"/>
            <a:ext cx="508000" cy="814388"/>
            <a:chOff x="2944" y="539"/>
            <a:chExt cx="320" cy="513"/>
          </a:xfrm>
        </p:grpSpPr>
        <p:sp>
          <p:nvSpPr>
            <p:cNvPr id="47131" name="AutoShape 124"/>
            <p:cNvSpPr>
              <a:spLocks noChangeAspect="1" noChangeArrowheads="1" noTextEdit="1"/>
            </p:cNvSpPr>
            <p:nvPr/>
          </p:nvSpPr>
          <p:spPr bwMode="auto">
            <a:xfrm>
              <a:off x="2944" y="542"/>
              <a:ext cx="320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7132" name="Line 125"/>
            <p:cNvSpPr>
              <a:spLocks noChangeShapeType="1"/>
            </p:cNvSpPr>
            <p:nvPr/>
          </p:nvSpPr>
          <p:spPr bwMode="auto">
            <a:xfrm>
              <a:off x="3067" y="814"/>
              <a:ext cx="17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7133" name="Rectangle 126"/>
            <p:cNvSpPr>
              <a:spLocks noChangeArrowheads="1"/>
            </p:cNvSpPr>
            <p:nvPr/>
          </p:nvSpPr>
          <p:spPr bwMode="auto">
            <a:xfrm>
              <a:off x="3116" y="539"/>
              <a:ext cx="7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lnSpc>
                  <a:spcPct val="150000"/>
                </a:lnSpc>
              </a:pPr>
              <a:r>
                <a:rPr lang="en-US" altLang="zh-CN" sz="2000" b="0">
                  <a:solidFill>
                    <a:srgbClr val="000000"/>
                  </a:solidFill>
                  <a:latin typeface="EU-BX" pitchFamily="65" charset="-122"/>
                  <a:ea typeface="EU-BX" pitchFamily="65" charset="-122"/>
                </a:rPr>
                <a:t>b</a:t>
              </a:r>
              <a:endParaRPr lang="en-US" altLang="zh-CN">
                <a:latin typeface="EU-BX" pitchFamily="65" charset="-122"/>
                <a:ea typeface="EU-BX" pitchFamily="65" charset="-122"/>
              </a:endParaRPr>
            </a:p>
          </p:txBody>
        </p:sp>
        <p:sp>
          <p:nvSpPr>
            <p:cNvPr id="47134" name="Rectangle 127"/>
            <p:cNvSpPr>
              <a:spLocks noChangeArrowheads="1"/>
            </p:cNvSpPr>
            <p:nvPr/>
          </p:nvSpPr>
          <p:spPr bwMode="auto">
            <a:xfrm>
              <a:off x="3077" y="764"/>
              <a:ext cx="1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lnSpc>
                  <a:spcPct val="150000"/>
                </a:lnSpc>
              </a:pPr>
              <a:r>
                <a:rPr lang="en-US" altLang="zh-CN" sz="2000" b="0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r>
                <a:rPr lang="en-US" altLang="zh-CN" sz="2000" b="0">
                  <a:solidFill>
                    <a:srgbClr val="000000"/>
                  </a:solidFill>
                  <a:latin typeface="EU-BX" pitchFamily="65" charset="-122"/>
                  <a:ea typeface="EU-BX" pitchFamily="65" charset="-122"/>
                </a:rPr>
                <a:t>a</a:t>
              </a:r>
              <a:endParaRPr lang="en-US" altLang="zh-CN">
                <a:latin typeface="EU-BX" pitchFamily="65" charset="-122"/>
                <a:ea typeface="EU-BX" pitchFamily="65" charset="-122"/>
              </a:endParaRPr>
            </a:p>
          </p:txBody>
        </p:sp>
        <p:sp>
          <p:nvSpPr>
            <p:cNvPr id="47135" name="Rectangle 128"/>
            <p:cNvSpPr>
              <a:spLocks noChangeArrowheads="1"/>
            </p:cNvSpPr>
            <p:nvPr/>
          </p:nvSpPr>
          <p:spPr bwMode="auto">
            <a:xfrm>
              <a:off x="2958" y="621"/>
              <a:ext cx="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lnSpc>
                  <a:spcPct val="150000"/>
                </a:lnSpc>
              </a:pPr>
              <a:r>
                <a:rPr lang="en-US" altLang="zh-CN" sz="2000" b="0">
                  <a:solidFill>
                    <a:srgbClr val="000000"/>
                  </a:solidFill>
                  <a:latin typeface="Symbol" panose="05050102010706020507" pitchFamily="18" charset="2"/>
                </a:rPr>
                <a:t>-</a:t>
              </a:r>
              <a:endParaRPr lang="en-US" altLang="zh-CN"/>
            </a:p>
          </p:txBody>
        </p:sp>
      </p:grpSp>
      <p:grpSp>
        <p:nvGrpSpPr>
          <p:cNvPr id="47113" name="Group 136"/>
          <p:cNvGrpSpPr/>
          <p:nvPr/>
        </p:nvGrpSpPr>
        <p:grpSpPr bwMode="auto">
          <a:xfrm>
            <a:off x="1184275" y="3205163"/>
            <a:ext cx="508000" cy="814387"/>
            <a:chOff x="2915" y="577"/>
            <a:chExt cx="320" cy="513"/>
          </a:xfrm>
        </p:grpSpPr>
        <p:sp>
          <p:nvSpPr>
            <p:cNvPr id="47126" name="AutoShape 130"/>
            <p:cNvSpPr>
              <a:spLocks noChangeAspect="1" noChangeArrowheads="1" noTextEdit="1"/>
            </p:cNvSpPr>
            <p:nvPr/>
          </p:nvSpPr>
          <p:spPr bwMode="auto">
            <a:xfrm>
              <a:off x="2915" y="580"/>
              <a:ext cx="320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7127" name="Line 131"/>
            <p:cNvSpPr>
              <a:spLocks noChangeShapeType="1"/>
            </p:cNvSpPr>
            <p:nvPr/>
          </p:nvSpPr>
          <p:spPr bwMode="auto">
            <a:xfrm>
              <a:off x="3038" y="852"/>
              <a:ext cx="176" cy="0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7128" name="Rectangle 132"/>
            <p:cNvSpPr>
              <a:spLocks noChangeArrowheads="1"/>
            </p:cNvSpPr>
            <p:nvPr/>
          </p:nvSpPr>
          <p:spPr bwMode="auto">
            <a:xfrm>
              <a:off x="3087" y="577"/>
              <a:ext cx="7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lnSpc>
                  <a:spcPct val="150000"/>
                </a:lnSpc>
              </a:pPr>
              <a:r>
                <a:rPr lang="en-US" altLang="zh-CN" sz="2000" b="0">
                  <a:solidFill>
                    <a:srgbClr val="0000FF"/>
                  </a:solidFill>
                  <a:latin typeface="EU-BX" pitchFamily="65" charset="-122"/>
                  <a:ea typeface="EU-BX" pitchFamily="65" charset="-122"/>
                </a:rPr>
                <a:t>b</a:t>
              </a:r>
              <a:endParaRPr lang="en-US" altLang="zh-CN">
                <a:solidFill>
                  <a:srgbClr val="0000FF"/>
                </a:solidFill>
                <a:latin typeface="EU-BX" pitchFamily="65" charset="-122"/>
                <a:ea typeface="EU-BX" pitchFamily="65" charset="-122"/>
              </a:endParaRPr>
            </a:p>
          </p:txBody>
        </p:sp>
        <p:sp>
          <p:nvSpPr>
            <p:cNvPr id="47129" name="Rectangle 133"/>
            <p:cNvSpPr>
              <a:spLocks noChangeArrowheads="1"/>
            </p:cNvSpPr>
            <p:nvPr/>
          </p:nvSpPr>
          <p:spPr bwMode="auto">
            <a:xfrm>
              <a:off x="3048" y="802"/>
              <a:ext cx="1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lnSpc>
                  <a:spcPct val="150000"/>
                </a:lnSpc>
              </a:pPr>
              <a:r>
                <a:rPr lang="en-US" altLang="zh-CN" sz="2000" b="0">
                  <a:solidFill>
                    <a:srgbClr val="0000FF"/>
                  </a:solidFill>
                  <a:latin typeface="Times New Roman" panose="02020603050405020304" pitchFamily="18" charset="0"/>
                </a:rPr>
                <a:t>2</a:t>
              </a:r>
              <a:r>
                <a:rPr lang="en-US" altLang="zh-CN" sz="2000" b="0">
                  <a:solidFill>
                    <a:srgbClr val="0000FF"/>
                  </a:solidFill>
                  <a:latin typeface="EU-BX" pitchFamily="65" charset="-122"/>
                  <a:ea typeface="EU-BX" pitchFamily="65" charset="-122"/>
                </a:rPr>
                <a:t>a</a:t>
              </a:r>
              <a:endParaRPr lang="en-US" altLang="zh-CN">
                <a:solidFill>
                  <a:srgbClr val="0000FF"/>
                </a:solidFill>
                <a:latin typeface="EU-BX" pitchFamily="65" charset="-122"/>
                <a:ea typeface="EU-BX" pitchFamily="65" charset="-122"/>
              </a:endParaRPr>
            </a:p>
          </p:txBody>
        </p:sp>
        <p:sp>
          <p:nvSpPr>
            <p:cNvPr id="47130" name="Rectangle 134"/>
            <p:cNvSpPr>
              <a:spLocks noChangeArrowheads="1"/>
            </p:cNvSpPr>
            <p:nvPr/>
          </p:nvSpPr>
          <p:spPr bwMode="auto">
            <a:xfrm>
              <a:off x="2929" y="659"/>
              <a:ext cx="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lnSpc>
                  <a:spcPct val="150000"/>
                </a:lnSpc>
              </a:pPr>
              <a:r>
                <a:rPr lang="en-US" altLang="zh-CN" sz="2000" b="0">
                  <a:solidFill>
                    <a:srgbClr val="0000FF"/>
                  </a:solidFill>
                  <a:latin typeface="Symbol" panose="05050102010706020507" pitchFamily="18" charset="2"/>
                </a:rPr>
                <a:t>-</a:t>
              </a:r>
              <a:endParaRPr lang="en-US" altLang="zh-CN">
                <a:solidFill>
                  <a:srgbClr val="0000FF"/>
                </a:solidFill>
              </a:endParaRPr>
            </a:p>
          </p:txBody>
        </p:sp>
      </p:grpSp>
      <p:grpSp>
        <p:nvGrpSpPr>
          <p:cNvPr id="47114" name="Group 137"/>
          <p:cNvGrpSpPr/>
          <p:nvPr/>
        </p:nvGrpSpPr>
        <p:grpSpPr bwMode="auto">
          <a:xfrm>
            <a:off x="5786438" y="5129213"/>
            <a:ext cx="508000" cy="814387"/>
            <a:chOff x="2915" y="577"/>
            <a:chExt cx="320" cy="513"/>
          </a:xfrm>
        </p:grpSpPr>
        <p:sp>
          <p:nvSpPr>
            <p:cNvPr id="47121" name="AutoShape 138"/>
            <p:cNvSpPr>
              <a:spLocks noChangeAspect="1" noChangeArrowheads="1" noTextEdit="1"/>
            </p:cNvSpPr>
            <p:nvPr/>
          </p:nvSpPr>
          <p:spPr bwMode="auto">
            <a:xfrm>
              <a:off x="2915" y="580"/>
              <a:ext cx="320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7122" name="Line 139"/>
            <p:cNvSpPr>
              <a:spLocks noChangeShapeType="1"/>
            </p:cNvSpPr>
            <p:nvPr/>
          </p:nvSpPr>
          <p:spPr bwMode="auto">
            <a:xfrm>
              <a:off x="3038" y="852"/>
              <a:ext cx="176" cy="0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7123" name="Rectangle 140"/>
            <p:cNvSpPr>
              <a:spLocks noChangeArrowheads="1"/>
            </p:cNvSpPr>
            <p:nvPr/>
          </p:nvSpPr>
          <p:spPr bwMode="auto">
            <a:xfrm>
              <a:off x="3087" y="577"/>
              <a:ext cx="7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lnSpc>
                  <a:spcPct val="150000"/>
                </a:lnSpc>
              </a:pPr>
              <a:r>
                <a:rPr lang="en-US" altLang="zh-CN" sz="2000" b="0">
                  <a:solidFill>
                    <a:srgbClr val="0000FF"/>
                  </a:solidFill>
                  <a:latin typeface="EU-BX" pitchFamily="65" charset="-122"/>
                  <a:ea typeface="EU-BX" pitchFamily="65" charset="-122"/>
                </a:rPr>
                <a:t>b</a:t>
              </a:r>
              <a:endParaRPr lang="en-US" altLang="zh-CN">
                <a:solidFill>
                  <a:srgbClr val="0000FF"/>
                </a:solidFill>
                <a:latin typeface="EU-BX" pitchFamily="65" charset="-122"/>
                <a:ea typeface="EU-BX" pitchFamily="65" charset="-122"/>
              </a:endParaRPr>
            </a:p>
          </p:txBody>
        </p:sp>
        <p:sp>
          <p:nvSpPr>
            <p:cNvPr id="47124" name="Rectangle 141"/>
            <p:cNvSpPr>
              <a:spLocks noChangeArrowheads="1"/>
            </p:cNvSpPr>
            <p:nvPr/>
          </p:nvSpPr>
          <p:spPr bwMode="auto">
            <a:xfrm>
              <a:off x="3048" y="802"/>
              <a:ext cx="1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lnSpc>
                  <a:spcPct val="150000"/>
                </a:lnSpc>
              </a:pPr>
              <a:r>
                <a:rPr lang="en-US" altLang="zh-CN" sz="2000" b="0">
                  <a:solidFill>
                    <a:srgbClr val="0000FF"/>
                  </a:solidFill>
                  <a:latin typeface="Times New Roman" panose="02020603050405020304" pitchFamily="18" charset="0"/>
                </a:rPr>
                <a:t>2</a:t>
              </a:r>
              <a:r>
                <a:rPr lang="en-US" altLang="zh-CN" sz="2000" b="0">
                  <a:solidFill>
                    <a:srgbClr val="0000FF"/>
                  </a:solidFill>
                  <a:latin typeface="EU-BX" pitchFamily="65" charset="-122"/>
                  <a:ea typeface="EU-BX" pitchFamily="65" charset="-122"/>
                </a:rPr>
                <a:t>a</a:t>
              </a:r>
              <a:endParaRPr lang="en-US" altLang="zh-CN">
                <a:solidFill>
                  <a:srgbClr val="0000FF"/>
                </a:solidFill>
                <a:latin typeface="EU-BX" pitchFamily="65" charset="-122"/>
                <a:ea typeface="EU-BX" pitchFamily="65" charset="-122"/>
              </a:endParaRPr>
            </a:p>
          </p:txBody>
        </p:sp>
        <p:sp>
          <p:nvSpPr>
            <p:cNvPr id="47125" name="Rectangle 142"/>
            <p:cNvSpPr>
              <a:spLocks noChangeArrowheads="1"/>
            </p:cNvSpPr>
            <p:nvPr/>
          </p:nvSpPr>
          <p:spPr bwMode="auto">
            <a:xfrm>
              <a:off x="2929" y="659"/>
              <a:ext cx="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lnSpc>
                  <a:spcPct val="150000"/>
                </a:lnSpc>
              </a:pPr>
              <a:r>
                <a:rPr lang="en-US" altLang="zh-CN" sz="2000" b="0">
                  <a:solidFill>
                    <a:srgbClr val="0000FF"/>
                  </a:solidFill>
                  <a:latin typeface="Symbol" panose="05050102010706020507" pitchFamily="18" charset="2"/>
                </a:rPr>
                <a:t>-</a:t>
              </a:r>
              <a:endParaRPr lang="en-US" altLang="zh-CN">
                <a:solidFill>
                  <a:srgbClr val="0000FF"/>
                </a:solidFill>
              </a:endParaRPr>
            </a:p>
          </p:txBody>
        </p:sp>
      </p:grpSp>
      <p:grpSp>
        <p:nvGrpSpPr>
          <p:cNvPr id="47115" name="Group 143"/>
          <p:cNvGrpSpPr/>
          <p:nvPr/>
        </p:nvGrpSpPr>
        <p:grpSpPr bwMode="auto">
          <a:xfrm>
            <a:off x="1254125" y="5130800"/>
            <a:ext cx="508000" cy="814388"/>
            <a:chOff x="2915" y="577"/>
            <a:chExt cx="320" cy="513"/>
          </a:xfrm>
        </p:grpSpPr>
        <p:sp>
          <p:nvSpPr>
            <p:cNvPr id="47116" name="AutoShape 144"/>
            <p:cNvSpPr>
              <a:spLocks noChangeAspect="1" noChangeArrowheads="1" noTextEdit="1"/>
            </p:cNvSpPr>
            <p:nvPr/>
          </p:nvSpPr>
          <p:spPr bwMode="auto">
            <a:xfrm>
              <a:off x="2915" y="580"/>
              <a:ext cx="320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7117" name="Line 145"/>
            <p:cNvSpPr>
              <a:spLocks noChangeShapeType="1"/>
            </p:cNvSpPr>
            <p:nvPr/>
          </p:nvSpPr>
          <p:spPr bwMode="auto">
            <a:xfrm>
              <a:off x="3038" y="852"/>
              <a:ext cx="176" cy="0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7118" name="Rectangle 146"/>
            <p:cNvSpPr>
              <a:spLocks noChangeArrowheads="1"/>
            </p:cNvSpPr>
            <p:nvPr/>
          </p:nvSpPr>
          <p:spPr bwMode="auto">
            <a:xfrm>
              <a:off x="3087" y="577"/>
              <a:ext cx="7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lnSpc>
                  <a:spcPct val="150000"/>
                </a:lnSpc>
              </a:pPr>
              <a:r>
                <a:rPr lang="en-US" altLang="zh-CN" sz="2000" b="0">
                  <a:solidFill>
                    <a:srgbClr val="0000FF"/>
                  </a:solidFill>
                  <a:latin typeface="EU-BX" pitchFamily="65" charset="-122"/>
                  <a:ea typeface="EU-BX" pitchFamily="65" charset="-122"/>
                </a:rPr>
                <a:t>b</a:t>
              </a:r>
              <a:endParaRPr lang="en-US" altLang="zh-CN">
                <a:solidFill>
                  <a:srgbClr val="0000FF"/>
                </a:solidFill>
                <a:latin typeface="EU-BX" pitchFamily="65" charset="-122"/>
                <a:ea typeface="EU-BX" pitchFamily="65" charset="-122"/>
              </a:endParaRPr>
            </a:p>
          </p:txBody>
        </p:sp>
        <p:sp>
          <p:nvSpPr>
            <p:cNvPr id="47119" name="Rectangle 147"/>
            <p:cNvSpPr>
              <a:spLocks noChangeArrowheads="1"/>
            </p:cNvSpPr>
            <p:nvPr/>
          </p:nvSpPr>
          <p:spPr bwMode="auto">
            <a:xfrm>
              <a:off x="3048" y="802"/>
              <a:ext cx="1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lnSpc>
                  <a:spcPct val="150000"/>
                </a:lnSpc>
              </a:pPr>
              <a:r>
                <a:rPr lang="en-US" altLang="zh-CN" sz="2000" b="0">
                  <a:solidFill>
                    <a:srgbClr val="0000FF"/>
                  </a:solidFill>
                  <a:latin typeface="Times New Roman" panose="02020603050405020304" pitchFamily="18" charset="0"/>
                </a:rPr>
                <a:t>2</a:t>
              </a:r>
              <a:r>
                <a:rPr lang="en-US" altLang="zh-CN" sz="2000" b="0">
                  <a:solidFill>
                    <a:srgbClr val="0000FF"/>
                  </a:solidFill>
                  <a:latin typeface="EU-BX" pitchFamily="65" charset="-122"/>
                  <a:ea typeface="EU-BX" pitchFamily="65" charset="-122"/>
                </a:rPr>
                <a:t>a</a:t>
              </a:r>
              <a:endParaRPr lang="en-US" altLang="zh-CN">
                <a:solidFill>
                  <a:srgbClr val="0000FF"/>
                </a:solidFill>
                <a:latin typeface="EU-BX" pitchFamily="65" charset="-122"/>
                <a:ea typeface="EU-BX" pitchFamily="65" charset="-122"/>
              </a:endParaRPr>
            </a:p>
          </p:txBody>
        </p:sp>
        <p:sp>
          <p:nvSpPr>
            <p:cNvPr id="47120" name="Rectangle 148"/>
            <p:cNvSpPr>
              <a:spLocks noChangeArrowheads="1"/>
            </p:cNvSpPr>
            <p:nvPr/>
          </p:nvSpPr>
          <p:spPr bwMode="auto">
            <a:xfrm>
              <a:off x="2929" y="659"/>
              <a:ext cx="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lnSpc>
                  <a:spcPct val="150000"/>
                </a:lnSpc>
              </a:pPr>
              <a:r>
                <a:rPr lang="en-US" altLang="zh-CN" sz="2000" b="0">
                  <a:solidFill>
                    <a:srgbClr val="0000FF"/>
                  </a:solidFill>
                  <a:latin typeface="Symbol" panose="05050102010706020507" pitchFamily="18" charset="2"/>
                </a:rPr>
                <a:t>-</a:t>
              </a:r>
              <a:endParaRPr lang="en-US" altLang="zh-CN">
                <a:solidFill>
                  <a:srgbClr val="0000FF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5"/>
          <p:cNvSpPr txBox="1">
            <a:spLocks noChangeArrowheads="1"/>
          </p:cNvSpPr>
          <p:nvPr/>
        </p:nvSpPr>
        <p:spPr bwMode="auto">
          <a:xfrm>
            <a:off x="682625" y="1125538"/>
            <a:ext cx="8461375" cy="463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80000"/>
              </a:lnSpc>
            </a:pPr>
            <a:r>
              <a:rPr kumimoji="0" lang="en-US" altLang="zh-CN" sz="2200" dirty="0">
                <a:solidFill>
                  <a:schemeClr val="tx2"/>
                </a:solidFill>
              </a:rPr>
              <a:t>4.</a:t>
            </a:r>
            <a:r>
              <a:rPr kumimoji="0" lang="zh-CN" altLang="en-US" sz="2200" dirty="0">
                <a:solidFill>
                  <a:schemeClr val="tx2"/>
                </a:solidFill>
              </a:rPr>
              <a:t>抛物线</a:t>
            </a:r>
            <a:r>
              <a:rPr kumimoji="0" lang="en-US" altLang="zh-CN" dirty="0">
                <a:latin typeface="EU-BX" pitchFamily="65" charset="-122"/>
                <a:ea typeface="EU-BX" pitchFamily="65" charset="-122"/>
                <a:cs typeface="宋体" panose="02010600030101010101" pitchFamily="2" charset="-122"/>
              </a:rPr>
              <a:t>y</a:t>
            </a:r>
            <a:r>
              <a:rPr kumimoji="0" lang="en-US" altLang="zh-CN" dirty="0">
                <a:latin typeface="Times New Roman" panose="02020603050405020304" pitchFamily="18" charset="0"/>
                <a:ea typeface="楷体_GB2312" pitchFamily="1" charset="-122"/>
                <a:cs typeface="宋体" panose="02010600030101010101" pitchFamily="2" charset="-122"/>
              </a:rPr>
              <a:t>=</a:t>
            </a:r>
            <a:r>
              <a:rPr kumimoji="0" lang="en-US" altLang="zh-CN" dirty="0">
                <a:latin typeface="EU-BX" pitchFamily="65" charset="-122"/>
                <a:ea typeface="EU-BX" pitchFamily="65" charset="-122"/>
                <a:cs typeface="宋体" panose="02010600030101010101" pitchFamily="2" charset="-122"/>
              </a:rPr>
              <a:t>ax</a:t>
            </a:r>
            <a:r>
              <a:rPr kumimoji="0" lang="en-US" altLang="zh-CN" baseline="30000" dirty="0">
                <a:latin typeface="Times New Roman" panose="02020603050405020304" pitchFamily="18" charset="0"/>
                <a:ea typeface="楷体_GB2312" pitchFamily="1" charset="-122"/>
                <a:cs typeface="宋体" panose="02010600030101010101" pitchFamily="2" charset="-122"/>
              </a:rPr>
              <a:t>2</a:t>
            </a:r>
            <a:r>
              <a:rPr kumimoji="0" lang="en-US" altLang="zh-CN" dirty="0">
                <a:latin typeface="Times New Roman" panose="02020603050405020304" pitchFamily="18" charset="0"/>
                <a:ea typeface="楷体_GB2312" pitchFamily="1" charset="-122"/>
                <a:cs typeface="宋体" panose="02010600030101010101" pitchFamily="2" charset="-122"/>
              </a:rPr>
              <a:t>+</a:t>
            </a:r>
            <a:r>
              <a:rPr kumimoji="0" lang="en-US" altLang="zh-CN" dirty="0">
                <a:latin typeface="EU-BX" pitchFamily="65" charset="-122"/>
                <a:ea typeface="EU-BX" pitchFamily="65" charset="-122"/>
                <a:cs typeface="宋体" panose="02010600030101010101" pitchFamily="2" charset="-122"/>
              </a:rPr>
              <a:t>bx</a:t>
            </a:r>
            <a:r>
              <a:rPr kumimoji="0" lang="en-US" altLang="zh-CN" dirty="0">
                <a:latin typeface="Times New Roman" panose="02020603050405020304" pitchFamily="18" charset="0"/>
                <a:ea typeface="楷体_GB2312" pitchFamily="1" charset="-122"/>
                <a:cs typeface="宋体" panose="02010600030101010101" pitchFamily="2" charset="-122"/>
              </a:rPr>
              <a:t>+</a:t>
            </a:r>
            <a:r>
              <a:rPr kumimoji="0" lang="en-US" altLang="zh-CN" dirty="0">
                <a:latin typeface="EU-BX" pitchFamily="65" charset="-122"/>
                <a:ea typeface="EU-BX" pitchFamily="65" charset="-122"/>
                <a:cs typeface="宋体" panose="02010600030101010101" pitchFamily="2" charset="-122"/>
              </a:rPr>
              <a:t>c</a:t>
            </a:r>
            <a:r>
              <a:rPr kumimoji="0" lang="zh-CN" altLang="en-US" sz="2200" dirty="0">
                <a:solidFill>
                  <a:schemeClr val="tx2"/>
                </a:solidFill>
                <a:ea typeface="楷体_GB2312" pitchFamily="1" charset="-122"/>
                <a:cs typeface="宋体" panose="02010600030101010101" pitchFamily="2" charset="-122"/>
              </a:rPr>
              <a:t>与</a:t>
            </a:r>
            <a:r>
              <a:rPr kumimoji="0" lang="en-US" altLang="zh-CN" dirty="0">
                <a:latin typeface="EU-BX" pitchFamily="65" charset="-122"/>
                <a:ea typeface="EU-BX" pitchFamily="65" charset="-122"/>
                <a:cs typeface="宋体" panose="02010600030101010101" pitchFamily="2" charset="-122"/>
              </a:rPr>
              <a:t>y</a:t>
            </a:r>
            <a:r>
              <a:rPr kumimoji="0" lang="zh-CN" altLang="en-US" sz="2200" dirty="0">
                <a:solidFill>
                  <a:schemeClr val="tx2"/>
                </a:solidFill>
              </a:rPr>
              <a:t>轴的交点坐标是多少</a:t>
            </a:r>
            <a:r>
              <a:rPr kumimoji="0" lang="en-US" altLang="zh-CN" sz="2200" dirty="0">
                <a:solidFill>
                  <a:schemeClr val="tx2"/>
                </a:solidFill>
              </a:rPr>
              <a:t>?</a:t>
            </a:r>
            <a:r>
              <a:rPr kumimoji="0" lang="zh-CN" altLang="en-US" sz="2200" dirty="0">
                <a:solidFill>
                  <a:schemeClr val="tx2"/>
                </a:solidFill>
              </a:rPr>
              <a:t>结合此坐标在</a:t>
            </a:r>
            <a:r>
              <a:rPr kumimoji="0" lang="en-US" altLang="zh-CN" dirty="0">
                <a:latin typeface="EU-BX" pitchFamily="65" charset="-122"/>
                <a:ea typeface="EU-BX" pitchFamily="65" charset="-122"/>
              </a:rPr>
              <a:t>y</a:t>
            </a:r>
          </a:p>
          <a:p>
            <a:pPr eaLnBrk="1" hangingPunct="1">
              <a:lnSpc>
                <a:spcPct val="180000"/>
              </a:lnSpc>
            </a:pPr>
            <a:r>
              <a:rPr kumimoji="0" lang="zh-CN" altLang="en-US" sz="2200" dirty="0">
                <a:solidFill>
                  <a:schemeClr val="tx2"/>
                </a:solidFill>
              </a:rPr>
              <a:t>轴的位置判断</a:t>
            </a:r>
            <a:r>
              <a:rPr kumimoji="0" lang="en-US" altLang="zh-CN" dirty="0"/>
              <a:t>c</a:t>
            </a:r>
            <a:r>
              <a:rPr kumimoji="0" lang="zh-CN" altLang="en-US" sz="2200" dirty="0">
                <a:solidFill>
                  <a:schemeClr val="tx2"/>
                </a:solidFill>
              </a:rPr>
              <a:t>的符号</a:t>
            </a:r>
            <a:r>
              <a:rPr kumimoji="0" lang="en-US" altLang="zh-CN" sz="2200" dirty="0">
                <a:solidFill>
                  <a:schemeClr val="tx2"/>
                </a:solidFill>
              </a:rPr>
              <a:t>.</a:t>
            </a:r>
          </a:p>
          <a:p>
            <a:pPr eaLnBrk="1" hangingPunct="1">
              <a:lnSpc>
                <a:spcPct val="180000"/>
              </a:lnSpc>
            </a:pPr>
            <a:r>
              <a:rPr kumimoji="0" lang="zh-CN" altLang="en-US" sz="2200" dirty="0">
                <a:solidFill>
                  <a:srgbClr val="0000FF"/>
                </a:solidFill>
              </a:rPr>
              <a:t>答</a:t>
            </a:r>
            <a:r>
              <a:rPr kumimoji="0" lang="en-US" altLang="zh-CN" sz="2200" dirty="0">
                <a:solidFill>
                  <a:srgbClr val="0000FF"/>
                </a:solidFill>
              </a:rPr>
              <a:t>:</a:t>
            </a:r>
            <a:r>
              <a:rPr kumimoji="0" lang="zh-CN" altLang="en-US" sz="2200" dirty="0">
                <a:solidFill>
                  <a:srgbClr val="0000FF"/>
                </a:solidFill>
              </a:rPr>
              <a:t>抛物线</a:t>
            </a:r>
            <a:r>
              <a:rPr kumimoji="0" lang="en-US" altLang="zh-CN" sz="2200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y</a:t>
            </a:r>
            <a:r>
              <a:rPr kumimoji="0"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1" charset="-122"/>
              </a:rPr>
              <a:t>=</a:t>
            </a:r>
            <a:r>
              <a:rPr kumimoji="0" lang="en-US" altLang="zh-CN" sz="2200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ax</a:t>
            </a:r>
            <a:r>
              <a:rPr kumimoji="0" lang="en-US" altLang="zh-CN" baseline="30000" dirty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1" charset="-122"/>
              </a:rPr>
              <a:t>2</a:t>
            </a:r>
            <a:r>
              <a:rPr kumimoji="0"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1" charset="-122"/>
              </a:rPr>
              <a:t>+</a:t>
            </a:r>
            <a:r>
              <a:rPr kumimoji="0" lang="en-US" altLang="zh-CN" sz="2200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bx+c</a:t>
            </a:r>
            <a:r>
              <a:rPr kumimoji="0" lang="zh-CN" altLang="en-US" sz="2200" dirty="0">
                <a:solidFill>
                  <a:srgbClr val="0000FF"/>
                </a:solidFill>
              </a:rPr>
              <a:t>与</a:t>
            </a:r>
            <a:r>
              <a:rPr kumimoji="0" lang="en-US" altLang="zh-CN" sz="2200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y</a:t>
            </a:r>
            <a:r>
              <a:rPr kumimoji="0" lang="zh-CN" altLang="en-US" sz="2200" dirty="0">
                <a:solidFill>
                  <a:srgbClr val="0000FF"/>
                </a:solidFill>
              </a:rPr>
              <a:t>轴的交点坐标是</a:t>
            </a:r>
            <a:r>
              <a:rPr kumimoji="0" lang="en-US" altLang="zh-CN" sz="2200" dirty="0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(0,</a:t>
            </a:r>
            <a:r>
              <a:rPr kumimoji="0" lang="en-US" altLang="zh-CN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c</a:t>
            </a:r>
            <a:r>
              <a:rPr kumimoji="0" lang="en-US" altLang="zh-CN" sz="2200" dirty="0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),</a:t>
            </a:r>
            <a:r>
              <a:rPr kumimoji="0" lang="en-US" altLang="zh-CN" sz="2200" dirty="0">
                <a:solidFill>
                  <a:srgbClr val="0000FF"/>
                </a:solidFill>
              </a:rPr>
              <a:t>∵</a:t>
            </a:r>
            <a:r>
              <a:rPr kumimoji="0" lang="zh-CN" altLang="en-US" sz="2200" dirty="0">
                <a:solidFill>
                  <a:srgbClr val="0000FF"/>
                </a:solidFill>
              </a:rPr>
              <a:t>该点在</a:t>
            </a:r>
            <a:r>
              <a:rPr kumimoji="0" lang="en-US" altLang="zh-CN" sz="2200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y</a:t>
            </a:r>
            <a:r>
              <a:rPr kumimoji="0" lang="zh-CN" altLang="en-US" sz="2200" dirty="0">
                <a:solidFill>
                  <a:srgbClr val="0000FF"/>
                </a:solidFill>
              </a:rPr>
              <a:t>轴</a:t>
            </a:r>
          </a:p>
          <a:p>
            <a:pPr eaLnBrk="1" hangingPunct="1">
              <a:lnSpc>
                <a:spcPct val="180000"/>
              </a:lnSpc>
            </a:pPr>
            <a:r>
              <a:rPr kumimoji="0" lang="zh-CN" altLang="en-US" sz="2200" dirty="0">
                <a:solidFill>
                  <a:srgbClr val="0000FF"/>
                </a:solidFill>
              </a:rPr>
              <a:t>的负半轴上，</a:t>
            </a:r>
            <a:r>
              <a:rPr kumimoji="0" lang="zh-CN" altLang="en-US" sz="2200" dirty="0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∴</a:t>
            </a:r>
            <a:r>
              <a:rPr kumimoji="0" lang="en-US" altLang="zh-CN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c</a:t>
            </a:r>
            <a:r>
              <a:rPr kumimoji="0" lang="zh-CN" altLang="en-US" sz="2200" dirty="0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＜</a:t>
            </a:r>
            <a:r>
              <a:rPr kumimoji="0" lang="en-US" altLang="zh-CN" sz="2200" dirty="0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0.</a:t>
            </a:r>
          </a:p>
          <a:p>
            <a:pPr eaLnBrk="1" hangingPunct="1">
              <a:lnSpc>
                <a:spcPct val="180000"/>
              </a:lnSpc>
            </a:pPr>
            <a:r>
              <a:rPr kumimoji="0" lang="en-US" altLang="zh-CN" sz="2200" dirty="0">
                <a:solidFill>
                  <a:schemeClr val="tx2"/>
                </a:solidFill>
              </a:rPr>
              <a:t>5</a:t>
            </a:r>
            <a:r>
              <a:rPr kumimoji="0" lang="en-US" altLang="zh-CN" sz="2200" dirty="0">
                <a:latin typeface="楷体_GB2312" pitchFamily="1" charset="-122"/>
                <a:ea typeface="楷体_GB2312" pitchFamily="1" charset="-122"/>
              </a:rPr>
              <a:t>.</a:t>
            </a:r>
            <a:r>
              <a:rPr kumimoji="0" lang="en-US" altLang="zh-CN" dirty="0">
                <a:latin typeface="EU-BX" pitchFamily="65" charset="-122"/>
                <a:ea typeface="EU-BX" pitchFamily="65" charset="-122"/>
              </a:rPr>
              <a:t>a+b+c</a:t>
            </a:r>
            <a:r>
              <a:rPr kumimoji="0" lang="zh-CN" altLang="en-US" sz="2200" dirty="0">
                <a:solidFill>
                  <a:schemeClr val="tx2"/>
                </a:solidFill>
              </a:rPr>
              <a:t>是</a:t>
            </a:r>
            <a:r>
              <a:rPr kumimoji="0" lang="en-US" altLang="zh-CN" dirty="0">
                <a:latin typeface="EU-BX" pitchFamily="65" charset="-122"/>
                <a:ea typeface="EU-BX" pitchFamily="65" charset="-122"/>
              </a:rPr>
              <a:t>x</a:t>
            </a:r>
            <a:r>
              <a:rPr kumimoji="0" lang="zh-CN" altLang="en-US" sz="2200" dirty="0">
                <a:solidFill>
                  <a:schemeClr val="tx2"/>
                </a:solidFill>
              </a:rPr>
              <a:t>为何值时</a:t>
            </a:r>
            <a:r>
              <a:rPr kumimoji="0" lang="en-US" altLang="zh-CN" dirty="0">
                <a:latin typeface="EU-BX" pitchFamily="65" charset="-122"/>
                <a:ea typeface="EU-BX" pitchFamily="65" charset="-122"/>
              </a:rPr>
              <a:t>y</a:t>
            </a:r>
            <a:r>
              <a:rPr kumimoji="0" lang="en-US" altLang="zh-CN" dirty="0">
                <a:latin typeface="Times New Roman" panose="02020603050405020304" pitchFamily="18" charset="0"/>
                <a:ea typeface="楷体_GB2312" pitchFamily="1" charset="-122"/>
              </a:rPr>
              <a:t>=</a:t>
            </a:r>
            <a:r>
              <a:rPr kumimoji="0" lang="en-US" altLang="zh-CN" dirty="0">
                <a:latin typeface="EU-BX" pitchFamily="65" charset="-122"/>
                <a:ea typeface="EU-BX" pitchFamily="65" charset="-122"/>
              </a:rPr>
              <a:t>ax</a:t>
            </a:r>
            <a:r>
              <a:rPr kumimoji="0" lang="en-US" altLang="zh-CN" baseline="30000" dirty="0">
                <a:latin typeface="Times New Roman" panose="02020603050405020304" pitchFamily="18" charset="0"/>
                <a:ea typeface="楷体_GB2312" pitchFamily="1" charset="-122"/>
              </a:rPr>
              <a:t>2</a:t>
            </a:r>
            <a:r>
              <a:rPr kumimoji="0" lang="en-US" altLang="zh-CN" dirty="0">
                <a:latin typeface="Times New Roman" panose="02020603050405020304" pitchFamily="18" charset="0"/>
                <a:ea typeface="楷体_GB2312" pitchFamily="1" charset="-122"/>
              </a:rPr>
              <a:t>+</a:t>
            </a:r>
            <a:r>
              <a:rPr kumimoji="0" lang="en-US" altLang="zh-CN" dirty="0">
                <a:latin typeface="EU-BX" pitchFamily="65" charset="-122"/>
                <a:ea typeface="EU-BX" pitchFamily="65" charset="-122"/>
              </a:rPr>
              <a:t>bx</a:t>
            </a:r>
            <a:r>
              <a:rPr kumimoji="0" lang="en-US" altLang="zh-CN" dirty="0">
                <a:latin typeface="Times New Roman" panose="02020603050405020304" pitchFamily="18" charset="0"/>
                <a:ea typeface="楷体_GB2312" pitchFamily="1" charset="-122"/>
              </a:rPr>
              <a:t>+</a:t>
            </a:r>
            <a:r>
              <a:rPr kumimoji="0" lang="en-US" altLang="zh-CN" dirty="0">
                <a:latin typeface="EU-BX" pitchFamily="65" charset="-122"/>
                <a:ea typeface="EU-BX" pitchFamily="65" charset="-122"/>
              </a:rPr>
              <a:t>c</a:t>
            </a:r>
            <a:r>
              <a:rPr kumimoji="0" lang="zh-CN" altLang="en-US" sz="2200" dirty="0">
                <a:solidFill>
                  <a:schemeClr val="tx2"/>
                </a:solidFill>
              </a:rPr>
              <a:t>的值？据此判断本题中</a:t>
            </a:r>
            <a:r>
              <a:rPr kumimoji="0" lang="en-US" altLang="zh-CN" dirty="0" err="1">
                <a:latin typeface="EU-BX" pitchFamily="65" charset="-122"/>
                <a:ea typeface="EU-BX" pitchFamily="65" charset="-122"/>
              </a:rPr>
              <a:t>a+b+c</a:t>
            </a:r>
            <a:endParaRPr kumimoji="0" lang="en-US" altLang="zh-CN" dirty="0">
              <a:latin typeface="EU-BX" pitchFamily="65" charset="-122"/>
              <a:ea typeface="EU-BX" pitchFamily="65" charset="-122"/>
            </a:endParaRPr>
          </a:p>
          <a:p>
            <a:pPr eaLnBrk="1" hangingPunct="1">
              <a:lnSpc>
                <a:spcPct val="180000"/>
              </a:lnSpc>
            </a:pPr>
            <a:r>
              <a:rPr kumimoji="0" lang="zh-CN" altLang="en-US" sz="2200" dirty="0">
                <a:solidFill>
                  <a:schemeClr val="tx2"/>
                </a:solidFill>
              </a:rPr>
              <a:t>的符号？</a:t>
            </a:r>
          </a:p>
          <a:p>
            <a:pPr eaLnBrk="1" hangingPunct="1">
              <a:lnSpc>
                <a:spcPct val="180000"/>
              </a:lnSpc>
            </a:pPr>
            <a:r>
              <a:rPr kumimoji="0" lang="zh-CN" altLang="en-US" sz="2200" dirty="0">
                <a:solidFill>
                  <a:srgbClr val="0000FF"/>
                </a:solidFill>
              </a:rPr>
              <a:t>答：</a:t>
            </a:r>
            <a:r>
              <a:rPr kumimoji="0" lang="en-US" altLang="zh-CN" sz="2200" dirty="0" err="1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a+b+c</a:t>
            </a:r>
            <a:r>
              <a:rPr kumimoji="0" lang="zh-CN" altLang="en-US" sz="2200" dirty="0">
                <a:solidFill>
                  <a:srgbClr val="0000FF"/>
                </a:solidFill>
              </a:rPr>
              <a:t>是</a:t>
            </a:r>
            <a:r>
              <a:rPr kumimoji="0" lang="en-US" altLang="zh-CN" sz="2200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kumimoji="0" lang="en-US" altLang="zh-CN" sz="2200" dirty="0">
                <a:solidFill>
                  <a:srgbClr val="0000FF"/>
                </a:solidFill>
              </a:rPr>
              <a:t>=1</a:t>
            </a:r>
            <a:r>
              <a:rPr kumimoji="0" lang="zh-CN" altLang="en-US" sz="2200" dirty="0">
                <a:solidFill>
                  <a:srgbClr val="0000FF"/>
                </a:solidFill>
              </a:rPr>
              <a:t>时</a:t>
            </a:r>
            <a:r>
              <a:rPr kumimoji="0" lang="en-US" altLang="zh-CN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y</a:t>
            </a:r>
            <a:r>
              <a:rPr kumimoji="0"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1" charset="-122"/>
              </a:rPr>
              <a:t>=</a:t>
            </a:r>
            <a:r>
              <a:rPr kumimoji="0" lang="en-US" altLang="zh-CN" sz="2200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ax</a:t>
            </a:r>
            <a:r>
              <a:rPr kumimoji="0" lang="en-US" altLang="zh-CN" baseline="30000" dirty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1" charset="-122"/>
              </a:rPr>
              <a:t>2</a:t>
            </a:r>
            <a:r>
              <a:rPr kumimoji="0"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1" charset="-122"/>
              </a:rPr>
              <a:t>+</a:t>
            </a:r>
            <a:r>
              <a:rPr kumimoji="0" lang="en-US" altLang="zh-CN" sz="2200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bx</a:t>
            </a:r>
            <a:r>
              <a:rPr kumimoji="0"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1" charset="-122"/>
              </a:rPr>
              <a:t>+</a:t>
            </a:r>
            <a:r>
              <a:rPr kumimoji="0" lang="en-US" altLang="zh-CN" sz="2200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c</a:t>
            </a:r>
            <a:r>
              <a:rPr kumimoji="0" lang="zh-CN" altLang="en-US" sz="2200" dirty="0">
                <a:solidFill>
                  <a:srgbClr val="0000FF"/>
                </a:solidFill>
              </a:rPr>
              <a:t>的值，据此判断本题中</a:t>
            </a:r>
            <a:r>
              <a:rPr kumimoji="0" lang="en-US" altLang="zh-CN" dirty="0" err="1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a+b+c</a:t>
            </a:r>
            <a:r>
              <a:rPr kumimoji="0" lang="zh-CN" altLang="en-US" sz="2200" u="sng" dirty="0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＜</a:t>
            </a:r>
            <a:r>
              <a:rPr kumimoji="0" lang="en-US" altLang="zh-CN" sz="2200" dirty="0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0.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8"/>
          <p:cNvSpPr>
            <a:spLocks noChangeArrowheads="1"/>
          </p:cNvSpPr>
          <p:nvPr/>
        </p:nvSpPr>
        <p:spPr bwMode="auto">
          <a:xfrm>
            <a:off x="692150" y="2411413"/>
            <a:ext cx="8181975" cy="169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10000"/>
              </a:lnSpc>
              <a:spcBef>
                <a:spcPct val="20000"/>
              </a:spcBef>
            </a:pPr>
            <a:r>
              <a:rPr kumimoji="0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说出二次函数                               </a:t>
            </a:r>
            <a:r>
              <a:rPr kumimoji="0" lang="zh-CN" altLang="en-US" dirty="0"/>
              <a:t>的</a:t>
            </a:r>
            <a:r>
              <a:rPr kumimoji="0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图象的开口方向、对称</a:t>
            </a:r>
          </a:p>
          <a:p>
            <a:pPr eaLnBrk="1" hangingPunct="1">
              <a:lnSpc>
                <a:spcPct val="210000"/>
              </a:lnSpc>
              <a:spcBef>
                <a:spcPct val="20000"/>
              </a:spcBef>
            </a:pPr>
            <a:r>
              <a:rPr kumimoji="0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轴</a:t>
            </a:r>
            <a:r>
              <a:rPr kumimoji="0" lang="zh-CN" altLang="en-US" dirty="0"/>
              <a:t>、</a:t>
            </a:r>
            <a:r>
              <a:rPr kumimoji="0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顶点坐标</a:t>
            </a:r>
            <a:r>
              <a:rPr kumimoji="0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kumimoji="0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它是由</a:t>
            </a:r>
            <a:r>
              <a:rPr kumimoji="0" lang="en-US" altLang="zh-CN" dirty="0">
                <a:latin typeface="EU-BX" pitchFamily="65" charset="-122"/>
                <a:ea typeface="EU-BX" pitchFamily="65" charset="-122"/>
                <a:cs typeface="Times New Roman" panose="02020603050405020304" pitchFamily="18" charset="0"/>
              </a:rPr>
              <a:t>y</a:t>
            </a:r>
            <a:r>
              <a:rPr lang="en-US" altLang="zh-CN" dirty="0">
                <a:cs typeface="Times New Roman" panose="02020603050405020304" pitchFamily="18" charset="0"/>
              </a:rPr>
              <a:t>=-</a:t>
            </a:r>
            <a:r>
              <a:rPr kumimoji="0" lang="en-US" altLang="zh-CN" dirty="0">
                <a:latin typeface="Times New Roman" panose="02020603050405020304" pitchFamily="18" charset="0"/>
                <a:ea typeface="EU-BX" pitchFamily="65" charset="-122"/>
              </a:rPr>
              <a:t>4</a:t>
            </a:r>
            <a:r>
              <a:rPr kumimoji="0" lang="en-US" altLang="zh-CN" dirty="0"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baseline="30000" dirty="0"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怎样平移得到的？</a:t>
            </a:r>
          </a:p>
        </p:txBody>
      </p:sp>
      <p:graphicFrame>
        <p:nvGraphicFramePr>
          <p:cNvPr id="8195" name="Object 3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727325" y="2732088"/>
          <a:ext cx="2119313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公式" r:id="rId4" imgW="1447800" imgH="292100" progId="Equation.3">
                  <p:embed/>
                </p:oleObj>
              </mc:Choice>
              <mc:Fallback>
                <p:oleObj name="公式" r:id="rId4" imgW="1447800" imgH="2921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7325" y="2732088"/>
                        <a:ext cx="2119313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196" name="Picture 8" descr="图片2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34975" y="709613"/>
            <a:ext cx="344487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24" descr="MCj02321330000[1]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135688" y="4364038"/>
            <a:ext cx="1706562" cy="175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Grp="1" noChangeArrowheads="1"/>
          </p:cNvSpPr>
          <p:nvPr/>
        </p:nvSpPr>
        <p:spPr bwMode="auto">
          <a:xfrm>
            <a:off x="931863" y="3578225"/>
            <a:ext cx="5180012" cy="62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>
              <a:buClr>
                <a:schemeClr val="tx2"/>
              </a:buClr>
            </a:pPr>
            <a:r>
              <a:rPr kumimoji="0" lang="zh-CN" altLang="en-US" dirty="0">
                <a:latin typeface="隶书" panose="02010509060101010101" pitchFamily="49" charset="-122"/>
              </a:rPr>
              <a:t>怎样直接作出函数</a:t>
            </a:r>
            <a:r>
              <a:rPr kumimoji="0" lang="en-US" altLang="zh-CN" dirty="0">
                <a:latin typeface="EU-BX" pitchFamily="65" charset="-122"/>
                <a:ea typeface="EU-BX" pitchFamily="65" charset="-122"/>
              </a:rPr>
              <a:t>y</a:t>
            </a:r>
            <a:r>
              <a:rPr kumimoji="0" lang="en-US" altLang="zh-CN" dirty="0">
                <a:latin typeface="隶书" panose="02010509060101010101" pitchFamily="49" charset="-122"/>
              </a:rPr>
              <a:t>=3</a:t>
            </a:r>
            <a:r>
              <a:rPr kumimoji="0" lang="en-US" altLang="zh-CN" dirty="0">
                <a:latin typeface="EU-BX" pitchFamily="65" charset="-122"/>
                <a:ea typeface="EU-BX" pitchFamily="65" charset="-122"/>
              </a:rPr>
              <a:t>x</a:t>
            </a:r>
            <a:r>
              <a:rPr kumimoji="0" lang="en-US" altLang="zh-CN" baseline="30000" dirty="0">
                <a:latin typeface="隶书" panose="02010509060101010101" pitchFamily="49" charset="-122"/>
              </a:rPr>
              <a:t>2</a:t>
            </a:r>
            <a:r>
              <a:rPr kumimoji="0" lang="en-US" altLang="zh-CN" dirty="0">
                <a:latin typeface="隶书" panose="02010509060101010101" pitchFamily="49" charset="-122"/>
              </a:rPr>
              <a:t>-6</a:t>
            </a:r>
            <a:r>
              <a:rPr kumimoji="0" lang="en-US" altLang="zh-CN" dirty="0">
                <a:latin typeface="EU-BX" pitchFamily="65" charset="-122"/>
                <a:ea typeface="EU-BX" pitchFamily="65" charset="-122"/>
              </a:rPr>
              <a:t>x</a:t>
            </a:r>
            <a:r>
              <a:rPr kumimoji="0" lang="en-US" altLang="zh-CN" dirty="0">
                <a:latin typeface="隶书" panose="02010509060101010101" pitchFamily="49" charset="-122"/>
              </a:rPr>
              <a:t>+5</a:t>
            </a:r>
            <a:r>
              <a:rPr kumimoji="0" lang="zh-CN" altLang="en-US" dirty="0">
                <a:latin typeface="隶书" panose="02010509060101010101" pitchFamily="49" charset="-122"/>
              </a:rPr>
              <a:t>的图象</a:t>
            </a:r>
            <a:r>
              <a:rPr kumimoji="0" lang="en-US" altLang="zh-CN" dirty="0">
                <a:latin typeface="隶书" panose="02010509060101010101" pitchFamily="49" charset="-122"/>
              </a:rPr>
              <a:t>?</a:t>
            </a:r>
          </a:p>
        </p:txBody>
      </p:sp>
      <p:pic>
        <p:nvPicPr>
          <p:cNvPr id="10243" name="Picture 9" descr="图片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14350" y="758825"/>
            <a:ext cx="3378200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939800" y="4154488"/>
            <a:ext cx="6807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kumimoji="0" lang="zh-CN" altLang="en-US" sz="2800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用配方法化成顶点式</a:t>
            </a:r>
            <a:r>
              <a:rPr kumimoji="0" lang="en-US" altLang="zh-CN" sz="2800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:</a:t>
            </a:r>
            <a:r>
              <a:rPr kumimoji="0" lang="en-US" altLang="zh-CN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y</a:t>
            </a:r>
            <a:r>
              <a:rPr kumimoji="0" lang="en-US" altLang="zh-CN" sz="2800" dirty="0">
                <a:solidFill>
                  <a:srgbClr val="0000FF"/>
                </a:solidFill>
              </a:rPr>
              <a:t>=</a:t>
            </a:r>
            <a:r>
              <a:rPr kumimoji="0" lang="en-US" altLang="zh-CN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a</a:t>
            </a:r>
            <a:r>
              <a:rPr kumimoji="0" lang="en-US" altLang="zh-CN" sz="2800" dirty="0">
                <a:solidFill>
                  <a:srgbClr val="0000FF"/>
                </a:solidFill>
              </a:rPr>
              <a:t>(</a:t>
            </a:r>
            <a:r>
              <a:rPr kumimoji="0" lang="en-US" altLang="zh-CN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kumimoji="0" lang="en-US" altLang="zh-CN" sz="2800" dirty="0">
                <a:solidFill>
                  <a:srgbClr val="0000FF"/>
                </a:solidFill>
              </a:rPr>
              <a:t>-</a:t>
            </a:r>
            <a:r>
              <a:rPr kumimoji="0" lang="en-US" altLang="zh-CN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h</a:t>
            </a:r>
            <a:r>
              <a:rPr kumimoji="0" lang="en-US" altLang="zh-CN" sz="2800" dirty="0">
                <a:solidFill>
                  <a:srgbClr val="0000FF"/>
                </a:solidFill>
              </a:rPr>
              <a:t>)</a:t>
            </a:r>
            <a:r>
              <a:rPr kumimoji="0" lang="en-US" altLang="zh-CN" sz="2800" baseline="30000" dirty="0">
                <a:solidFill>
                  <a:srgbClr val="0000FF"/>
                </a:solidFill>
              </a:rPr>
              <a:t>2</a:t>
            </a:r>
            <a:r>
              <a:rPr kumimoji="0" lang="en-US" altLang="zh-CN" sz="2800" dirty="0">
                <a:solidFill>
                  <a:srgbClr val="0000FF"/>
                </a:solidFill>
              </a:rPr>
              <a:t>+</a:t>
            </a:r>
            <a:r>
              <a:rPr kumimoji="0" lang="en-US" altLang="zh-CN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k</a:t>
            </a:r>
            <a:r>
              <a:rPr kumimoji="0" lang="zh-CN" altLang="en-US" sz="2800" dirty="0">
                <a:solidFill>
                  <a:srgbClr val="0000FF"/>
                </a:solidFill>
              </a:rPr>
              <a:t>的形式</a:t>
            </a:r>
          </a:p>
        </p:txBody>
      </p:sp>
      <p:sp>
        <p:nvSpPr>
          <p:cNvPr id="10245" name="Text Box 11"/>
          <p:cNvSpPr txBox="1">
            <a:spLocks noChangeArrowheads="1"/>
          </p:cNvSpPr>
          <p:nvPr/>
        </p:nvSpPr>
        <p:spPr bwMode="auto">
          <a:xfrm>
            <a:off x="941388" y="2303463"/>
            <a:ext cx="739775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buClr>
                <a:schemeClr val="tx2"/>
              </a:buClr>
            </a:pPr>
            <a:r>
              <a:rPr kumimoji="0" lang="zh-CN" altLang="en-US" dirty="0">
                <a:latin typeface="隶书" panose="02010509060101010101" pitchFamily="49" charset="-122"/>
              </a:rPr>
              <a:t>我们知道</a:t>
            </a:r>
            <a:r>
              <a:rPr kumimoji="0" lang="en-US" altLang="zh-CN" dirty="0">
                <a:latin typeface="隶书" panose="02010509060101010101" pitchFamily="49" charset="-122"/>
              </a:rPr>
              <a:t>,</a:t>
            </a:r>
            <a:r>
              <a:rPr kumimoji="0" lang="zh-CN" altLang="en-US" dirty="0">
                <a:latin typeface="隶书" panose="02010509060101010101" pitchFamily="49" charset="-122"/>
              </a:rPr>
              <a:t>作出二次函数</a:t>
            </a:r>
            <a:r>
              <a:rPr kumimoji="0" lang="en-US" altLang="zh-CN" b="0" dirty="0">
                <a:latin typeface="EU-BX" pitchFamily="65" charset="-122"/>
                <a:ea typeface="EU-BX" pitchFamily="65" charset="-122"/>
              </a:rPr>
              <a:t>y</a:t>
            </a:r>
            <a:r>
              <a:rPr kumimoji="0" lang="en-US" altLang="zh-CN" b="0" dirty="0">
                <a:latin typeface="隶书" panose="02010509060101010101" pitchFamily="49" charset="-122"/>
              </a:rPr>
              <a:t>=</a:t>
            </a:r>
            <a:r>
              <a:rPr kumimoji="0" lang="en-US" altLang="zh-CN" b="0" dirty="0">
                <a:latin typeface="Times New Roman" panose="02020603050405020304" pitchFamily="18" charset="0"/>
                <a:ea typeface="EU-BX" pitchFamily="65" charset="-122"/>
              </a:rPr>
              <a:t>3</a:t>
            </a:r>
            <a:r>
              <a:rPr kumimoji="0" lang="en-US" altLang="zh-CN" b="0" dirty="0">
                <a:latin typeface="EU-BX" pitchFamily="65" charset="-122"/>
                <a:ea typeface="EU-BX" pitchFamily="65" charset="-122"/>
              </a:rPr>
              <a:t>x</a:t>
            </a:r>
            <a:r>
              <a:rPr kumimoji="0" lang="en-US" altLang="zh-CN" b="0" baseline="30000" dirty="0">
                <a:latin typeface="隶书" panose="02010509060101010101" pitchFamily="49" charset="-122"/>
              </a:rPr>
              <a:t>2</a:t>
            </a:r>
            <a:r>
              <a:rPr kumimoji="0" lang="zh-CN" altLang="en-US" dirty="0">
                <a:latin typeface="隶书" panose="02010509060101010101" pitchFamily="49" charset="-122"/>
              </a:rPr>
              <a:t>的图象</a:t>
            </a:r>
            <a:r>
              <a:rPr kumimoji="0" lang="en-US" altLang="zh-CN" dirty="0">
                <a:latin typeface="隶书" panose="02010509060101010101" pitchFamily="49" charset="-122"/>
              </a:rPr>
              <a:t>,</a:t>
            </a:r>
            <a:r>
              <a:rPr kumimoji="0" lang="zh-CN" altLang="en-US" dirty="0">
                <a:latin typeface="隶书" panose="02010509060101010101" pitchFamily="49" charset="-122"/>
              </a:rPr>
              <a:t>通过平移抛物线</a:t>
            </a:r>
            <a:r>
              <a:rPr kumimoji="0" lang="en-US" altLang="zh-CN" b="0" i="1" dirty="0">
                <a:latin typeface="Times New Roman" panose="02020603050405020304" pitchFamily="18" charset="0"/>
                <a:ea typeface="EU-BX" pitchFamily="65" charset="-122"/>
              </a:rPr>
              <a:t>y</a:t>
            </a:r>
            <a:r>
              <a:rPr kumimoji="0" lang="en-US" altLang="zh-CN" b="0" dirty="0">
                <a:latin typeface="隶书" panose="02010509060101010101" pitchFamily="49" charset="-122"/>
              </a:rPr>
              <a:t>=</a:t>
            </a:r>
            <a:r>
              <a:rPr kumimoji="0" lang="en-US" altLang="zh-CN" b="0" i="1" dirty="0">
                <a:latin typeface="Times New Roman" panose="02020603050405020304" pitchFamily="18" charset="0"/>
                <a:ea typeface="EU-BX" pitchFamily="65" charset="-122"/>
              </a:rPr>
              <a:t>3x</a:t>
            </a:r>
            <a:r>
              <a:rPr kumimoji="0" lang="en-US" altLang="zh-CN" b="0" baseline="30000" dirty="0">
                <a:latin typeface="隶书" panose="02010509060101010101" pitchFamily="49" charset="-122"/>
              </a:rPr>
              <a:t>2</a:t>
            </a:r>
            <a:r>
              <a:rPr kumimoji="0" lang="zh-CN" altLang="en-US" dirty="0">
                <a:latin typeface="隶书" panose="02010509060101010101" pitchFamily="49" charset="-122"/>
              </a:rPr>
              <a:t>可以得到二次函数</a:t>
            </a:r>
            <a:r>
              <a:rPr kumimoji="0" lang="en-US" altLang="zh-CN" dirty="0">
                <a:latin typeface="EU-BX" pitchFamily="65" charset="-122"/>
                <a:ea typeface="EU-BX" pitchFamily="65" charset="-122"/>
              </a:rPr>
              <a:t>y</a:t>
            </a:r>
            <a:r>
              <a:rPr kumimoji="0" lang="en-US" altLang="zh-CN" dirty="0">
                <a:latin typeface="隶书" panose="02010509060101010101" pitchFamily="49" charset="-122"/>
              </a:rPr>
              <a:t>=</a:t>
            </a:r>
            <a:r>
              <a:rPr kumimoji="0" lang="en-US" altLang="zh-CN" dirty="0">
                <a:latin typeface="Times New Roman" panose="02020603050405020304" pitchFamily="18" charset="0"/>
                <a:ea typeface="EU-BX" pitchFamily="65" charset="-122"/>
              </a:rPr>
              <a:t>3</a:t>
            </a:r>
            <a:r>
              <a:rPr kumimoji="0" lang="en-US" altLang="zh-CN" dirty="0">
                <a:latin typeface="EU-BX" pitchFamily="65" charset="-122"/>
                <a:ea typeface="EU-BX" pitchFamily="65" charset="-122"/>
              </a:rPr>
              <a:t>x</a:t>
            </a:r>
            <a:r>
              <a:rPr kumimoji="0" lang="en-US" altLang="zh-CN" baseline="30000" dirty="0">
                <a:latin typeface="隶书" panose="02010509060101010101" pitchFamily="49" charset="-122"/>
              </a:rPr>
              <a:t>2</a:t>
            </a:r>
            <a:r>
              <a:rPr kumimoji="0" lang="en-US" altLang="zh-CN" dirty="0">
                <a:latin typeface="隶书" panose="02010509060101010101" pitchFamily="49" charset="-122"/>
              </a:rPr>
              <a:t>-</a:t>
            </a:r>
            <a:r>
              <a:rPr kumimoji="0" lang="en-US" altLang="zh-CN" dirty="0">
                <a:latin typeface="Times New Roman" panose="02020603050405020304" pitchFamily="18" charset="0"/>
                <a:ea typeface="EU-BX" pitchFamily="65" charset="-122"/>
              </a:rPr>
              <a:t>6</a:t>
            </a:r>
            <a:r>
              <a:rPr kumimoji="0" lang="en-US" altLang="zh-CN" dirty="0">
                <a:latin typeface="EU-BX" pitchFamily="65" charset="-122"/>
                <a:ea typeface="EU-BX" pitchFamily="65" charset="-122"/>
              </a:rPr>
              <a:t>x</a:t>
            </a:r>
            <a:r>
              <a:rPr kumimoji="0" lang="en-US" altLang="zh-CN" dirty="0">
                <a:latin typeface="隶书" panose="02010509060101010101" pitchFamily="49" charset="-122"/>
              </a:rPr>
              <a:t>+5</a:t>
            </a:r>
            <a:r>
              <a:rPr kumimoji="0" lang="zh-CN" altLang="en-US" dirty="0">
                <a:latin typeface="隶书" panose="02010509060101010101" pitchFamily="49" charset="-122"/>
              </a:rPr>
              <a:t>的图象</a:t>
            </a:r>
            <a:r>
              <a:rPr kumimoji="0" lang="en-US" altLang="zh-CN" dirty="0">
                <a:latin typeface="隶书" panose="02010509060101010101" pitchFamily="49" charset="-122"/>
              </a:rPr>
              <a:t>.</a:t>
            </a:r>
            <a:r>
              <a:rPr kumimoji="0" lang="en-US" altLang="zh-CN" dirty="0">
                <a:latin typeface="隶书" panose="02010509060101010101" pitchFamily="49" charset="-122"/>
                <a:ea typeface="隶书" panose="02010509060101010101" pitchFamily="49" charset="-122"/>
              </a:rPr>
              <a:t> </a:t>
            </a:r>
            <a:endParaRPr lang="zh-CN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6226" grpId="0" autoUpdateAnimBg="0"/>
      <p:bldP spid="174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825500" y="1779588"/>
          <a:ext cx="2862263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6" name="Equation" r:id="rId4" imgW="1295400" imgH="279400" progId="Equation.3">
                  <p:embed/>
                </p:oleObj>
              </mc:Choice>
              <mc:Fallback>
                <p:oleObj name="Equation" r:id="rId4" imgW="1295400" imgH="279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5500" y="1779588"/>
                        <a:ext cx="2862263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26" name="Text Box 6"/>
          <p:cNvSpPr txBox="1">
            <a:spLocks noChangeArrowheads="1"/>
          </p:cNvSpPr>
          <p:nvPr/>
        </p:nvSpPr>
        <p:spPr bwMode="auto">
          <a:xfrm>
            <a:off x="4576763" y="2674938"/>
            <a:ext cx="38179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zh-CN" altLang="en-US" dirty="0">
                <a:solidFill>
                  <a:srgbClr val="800080"/>
                </a:solidFill>
                <a:latin typeface="楷体_GB2312" pitchFamily="1" charset="-122"/>
                <a:ea typeface="楷体_GB2312" pitchFamily="1" charset="-122"/>
              </a:rPr>
              <a:t>步骤</a:t>
            </a:r>
            <a:r>
              <a:rPr lang="en-US" altLang="zh-CN" dirty="0">
                <a:solidFill>
                  <a:srgbClr val="800080"/>
                </a:solidFill>
                <a:latin typeface="楷体_GB2312" pitchFamily="1" charset="-122"/>
                <a:ea typeface="楷体_GB2312" pitchFamily="1" charset="-122"/>
              </a:rPr>
              <a:t>1</a:t>
            </a:r>
            <a:r>
              <a:rPr lang="zh-CN" altLang="en-US" dirty="0">
                <a:solidFill>
                  <a:srgbClr val="800080"/>
                </a:solidFill>
                <a:latin typeface="楷体_GB2312" pitchFamily="1" charset="-122"/>
                <a:ea typeface="楷体_GB2312" pitchFamily="1" charset="-122"/>
              </a:rPr>
              <a:t>：提取二次项系数</a:t>
            </a:r>
          </a:p>
        </p:txBody>
      </p:sp>
      <p:sp>
        <p:nvSpPr>
          <p:cNvPr id="440328" name="Text Box 8"/>
          <p:cNvSpPr txBox="1">
            <a:spLocks noChangeArrowheads="1"/>
          </p:cNvSpPr>
          <p:nvPr/>
        </p:nvSpPr>
        <p:spPr bwMode="auto">
          <a:xfrm>
            <a:off x="4556125" y="3219450"/>
            <a:ext cx="43608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zh-CN" altLang="en-US" dirty="0">
                <a:solidFill>
                  <a:srgbClr val="800080"/>
                </a:solidFill>
                <a:latin typeface="楷体_GB2312" pitchFamily="1" charset="-122"/>
                <a:ea typeface="楷体_GB2312" pitchFamily="1" charset="-122"/>
              </a:rPr>
              <a:t>步骤</a:t>
            </a:r>
            <a:r>
              <a:rPr lang="en-US" altLang="zh-CN" dirty="0">
                <a:solidFill>
                  <a:srgbClr val="800080"/>
                </a:solidFill>
                <a:latin typeface="楷体_GB2312" pitchFamily="1" charset="-122"/>
                <a:ea typeface="楷体_GB2312" pitchFamily="1" charset="-122"/>
              </a:rPr>
              <a:t>2</a:t>
            </a:r>
            <a:r>
              <a:rPr lang="zh-CN" altLang="en-US" dirty="0">
                <a:solidFill>
                  <a:srgbClr val="800080"/>
                </a:solidFill>
                <a:latin typeface="楷体_GB2312" pitchFamily="1" charset="-122"/>
                <a:ea typeface="楷体_GB2312" pitchFamily="1" charset="-122"/>
              </a:rPr>
              <a:t>：（配方</a:t>
            </a:r>
            <a:r>
              <a:rPr lang="zh-CN" altLang="en-US" dirty="0">
                <a:solidFill>
                  <a:srgbClr val="800080"/>
                </a:solidFill>
                <a:latin typeface="楷体_GB2312" pitchFamily="1" charset="-122"/>
                <a:ea typeface="楷体_GB2312" pitchFamily="1" charset="-122"/>
                <a:sym typeface="Wingdings" panose="05000000000000000000" pitchFamily="2" charset="2"/>
              </a:rPr>
              <a:t>）</a:t>
            </a:r>
            <a:r>
              <a:rPr lang="zh-CN" altLang="en-US" dirty="0">
                <a:solidFill>
                  <a:srgbClr val="800080"/>
                </a:solidFill>
                <a:latin typeface="楷体_GB2312" pitchFamily="1" charset="-122"/>
                <a:ea typeface="楷体_GB2312" pitchFamily="1" charset="-122"/>
              </a:rPr>
              <a:t>加上再减去一     次项系数绝对值一半的平方</a:t>
            </a:r>
          </a:p>
        </p:txBody>
      </p:sp>
      <p:sp>
        <p:nvSpPr>
          <p:cNvPr id="440330" name="Text Box 10"/>
          <p:cNvSpPr txBox="1">
            <a:spLocks noChangeArrowheads="1"/>
          </p:cNvSpPr>
          <p:nvPr/>
        </p:nvSpPr>
        <p:spPr bwMode="auto">
          <a:xfrm>
            <a:off x="4476750" y="4214813"/>
            <a:ext cx="44084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zh-CN" altLang="en-US" dirty="0">
                <a:solidFill>
                  <a:srgbClr val="800080"/>
                </a:solidFill>
                <a:latin typeface="楷体_GB2312" pitchFamily="1" charset="-122"/>
                <a:ea typeface="楷体_GB2312" pitchFamily="1" charset="-122"/>
              </a:rPr>
              <a:t>步骤</a:t>
            </a:r>
            <a:r>
              <a:rPr lang="en-US" altLang="zh-CN" dirty="0" smtClean="0">
                <a:solidFill>
                  <a:srgbClr val="800080"/>
                </a:solidFill>
                <a:latin typeface="楷体_GB2312" pitchFamily="1" charset="-122"/>
                <a:ea typeface="楷体_GB2312" pitchFamily="1" charset="-122"/>
              </a:rPr>
              <a:t>3</a:t>
            </a:r>
            <a:r>
              <a:rPr lang="zh-CN" altLang="en-US" dirty="0" smtClean="0">
                <a:solidFill>
                  <a:srgbClr val="800080"/>
                </a:solidFill>
                <a:latin typeface="楷体_GB2312" pitchFamily="1" charset="-122"/>
                <a:ea typeface="楷体_GB2312" pitchFamily="1" charset="-122"/>
              </a:rPr>
              <a:t>：（</a:t>
            </a:r>
            <a:r>
              <a:rPr lang="zh-CN" altLang="en-US" dirty="0">
                <a:solidFill>
                  <a:srgbClr val="800080"/>
                </a:solidFill>
                <a:latin typeface="楷体_GB2312" pitchFamily="1" charset="-122"/>
                <a:ea typeface="楷体_GB2312" pitchFamily="1" charset="-122"/>
              </a:rPr>
              <a:t>整理）前三项化为完全  平方式</a:t>
            </a:r>
            <a:r>
              <a:rPr lang="en-US" altLang="zh-CN" dirty="0">
                <a:solidFill>
                  <a:srgbClr val="800080"/>
                </a:solidFill>
                <a:latin typeface="楷体_GB2312" pitchFamily="1" charset="-122"/>
                <a:ea typeface="楷体_GB2312" pitchFamily="1" charset="-122"/>
              </a:rPr>
              <a:t>,</a:t>
            </a:r>
            <a:r>
              <a:rPr lang="zh-CN" altLang="en-US" dirty="0">
                <a:solidFill>
                  <a:srgbClr val="800080"/>
                </a:solidFill>
                <a:latin typeface="楷体_GB2312" pitchFamily="1" charset="-122"/>
                <a:ea typeface="楷体_GB2312" pitchFamily="1" charset="-122"/>
              </a:rPr>
              <a:t>后两项合并同类项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784225" y="1087438"/>
            <a:ext cx="25352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kumimoji="0" lang="zh-CN" altLang="en-US" sz="2800" dirty="0">
                <a:solidFill>
                  <a:srgbClr val="800080"/>
                </a:solidFill>
                <a:latin typeface="楷体_GB2312" pitchFamily="1" charset="-122"/>
                <a:ea typeface="楷体_GB2312" pitchFamily="1" charset="-122"/>
              </a:rPr>
              <a:t>步骤如下：</a:t>
            </a:r>
            <a:endParaRPr kumimoji="0" lang="zh-CN" altLang="en-US" sz="2800" dirty="0">
              <a:solidFill>
                <a:srgbClr val="800080"/>
              </a:solidFill>
            </a:endParaRPr>
          </a:p>
        </p:txBody>
      </p:sp>
      <p:graphicFrame>
        <p:nvGraphicFramePr>
          <p:cNvPr id="5139" name="Object 19"/>
          <p:cNvGraphicFramePr>
            <a:graphicFrameLocks noChangeAspect="1"/>
          </p:cNvGraphicFramePr>
          <p:nvPr/>
        </p:nvGraphicFramePr>
        <p:xfrm>
          <a:off x="798513" y="2546350"/>
          <a:ext cx="2676525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7" name="公式" r:id="rId6" imgW="1320800" imgH="254000" progId="Equation.3">
                  <p:embed/>
                </p:oleObj>
              </mc:Choice>
              <mc:Fallback>
                <p:oleObj name="公式" r:id="rId6" imgW="1320800" imgH="2540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8513" y="2546350"/>
                        <a:ext cx="2676525" cy="54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0" name="Object 20"/>
          <p:cNvGraphicFramePr>
            <a:graphicFrameLocks noChangeAspect="1"/>
          </p:cNvGraphicFramePr>
          <p:nvPr/>
        </p:nvGraphicFramePr>
        <p:xfrm>
          <a:off x="804863" y="3155950"/>
          <a:ext cx="35242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8" name="公式" r:id="rId8" imgW="1752600" imgH="292100" progId="Equation.3">
                  <p:embed/>
                </p:oleObj>
              </mc:Choice>
              <mc:Fallback>
                <p:oleObj name="公式" r:id="rId8" imgW="1752600" imgH="2921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4863" y="3155950"/>
                        <a:ext cx="352425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2" name="Object 22"/>
          <p:cNvGraphicFramePr>
            <a:graphicFrameLocks noChangeAspect="1"/>
          </p:cNvGraphicFramePr>
          <p:nvPr/>
        </p:nvGraphicFramePr>
        <p:xfrm>
          <a:off x="798513" y="3751263"/>
          <a:ext cx="2879725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9" name="公式" r:id="rId10" imgW="1422400" imgH="254000" progId="Equation.3">
                  <p:embed/>
                </p:oleObj>
              </mc:Choice>
              <mc:Fallback>
                <p:oleObj name="公式" r:id="rId10" imgW="1422400" imgH="25400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8513" y="3751263"/>
                        <a:ext cx="2879725" cy="541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4" name="Object 24"/>
          <p:cNvGraphicFramePr>
            <a:graphicFrameLocks noChangeAspect="1"/>
          </p:cNvGraphicFramePr>
          <p:nvPr/>
        </p:nvGraphicFramePr>
        <p:xfrm>
          <a:off x="830263" y="4314825"/>
          <a:ext cx="2371725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0" name="公式" r:id="rId12" imgW="1168400" imgH="254000" progId="Equation.3">
                  <p:embed/>
                </p:oleObj>
              </mc:Choice>
              <mc:Fallback>
                <p:oleObj name="公式" r:id="rId12" imgW="1168400" imgH="25400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263" y="4314825"/>
                        <a:ext cx="2371725" cy="54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26" grpId="0" autoUpdateAnimBg="0"/>
      <p:bldP spid="440328" grpId="0" autoUpdateAnimBg="0"/>
      <p:bldP spid="440330" grpId="0" autoUpdateAnimBg="0"/>
      <p:bldP spid="174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7350" name="Group 102"/>
          <p:cNvGraphicFramePr>
            <a:graphicFrameLocks noGrp="1"/>
          </p:cNvGraphicFramePr>
          <p:nvPr/>
        </p:nvGraphicFramePr>
        <p:xfrm>
          <a:off x="628650" y="3198813"/>
          <a:ext cx="7966075" cy="1435100"/>
        </p:xfrm>
        <a:graphic>
          <a:graphicData uri="http://schemas.openxmlformats.org/drawingml/2006/table">
            <a:tbl>
              <a:tblPr/>
              <a:tblGrid>
                <a:gridCol w="2038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97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42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7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59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26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37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64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1753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937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EU-BX" pitchFamily="65" charset="-122"/>
                          <a:ea typeface="EU-BX" pitchFamily="65" charset="-122"/>
                        </a:rPr>
                        <a:t>x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隶书" panose="02010509060101010101" pitchFamily="49" charset="-122"/>
                        </a:rPr>
                        <a:t>…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隶书" panose="02010509060101010101" pitchFamily="49" charset="-122"/>
                        <a:ea typeface="隶书" panose="02010509060101010101" pitchFamily="49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隶书" panose="02010509060101010101" pitchFamily="49" charset="-122"/>
                          <a:ea typeface="隶书" panose="02010509060101010101" pitchFamily="49" charset="-122"/>
                        </a:rPr>
                        <a:t>-2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隶书" panose="02010509060101010101" pitchFamily="49" charset="-122"/>
                          <a:ea typeface="隶书" panose="02010509060101010101" pitchFamily="49" charset="-122"/>
                        </a:rPr>
                        <a:t>-1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隶书" panose="02010509060101010101" pitchFamily="49" charset="-122"/>
                          <a:ea typeface="隶书" panose="02010509060101010101" pitchFamily="49" charset="-122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隶书" panose="02010509060101010101" pitchFamily="49" charset="-122"/>
                          <a:ea typeface="隶书" panose="02010509060101010101" pitchFamily="49" charset="-122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隶书" panose="02010509060101010101" pitchFamily="49" charset="-122"/>
                          <a:ea typeface="隶书" panose="02010509060101010101" pitchFamily="49" charset="-122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隶书" panose="02010509060101010101" pitchFamily="49" charset="-122"/>
                          <a:ea typeface="隶书" panose="02010509060101010101" pitchFamily="49" charset="-122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隶书" panose="02010509060101010101" pitchFamily="49" charset="-122"/>
                          <a:ea typeface="隶书" panose="02010509060101010101" pitchFamily="49" charset="-122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隶书" panose="02010509060101010101" pitchFamily="49" charset="-122"/>
                        </a:rPr>
                        <a:t>…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隶书" panose="02010509060101010101" pitchFamily="49" charset="-122"/>
                        <a:ea typeface="隶书" panose="02010509060101010101" pitchFamily="49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3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隶书" panose="02010509060101010101" pitchFamily="49" charset="-122"/>
                          <a:ea typeface="隶书" panose="02010509060101010101" pitchFamily="49" charset="-122"/>
                        </a:rPr>
                        <a:t> </a:t>
                      </a:r>
                      <a:endParaRPr kumimoji="0" lang="en-US" altLang="zh-CN" sz="2400" b="1" i="0" u="none" strike="noStrike" cap="none" normalizeH="0" baseline="3000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隶书" panose="02010509060101010101" pitchFamily="49" charset="-122"/>
                        <a:ea typeface="隶书" panose="02010509060101010101" pitchFamily="49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隶书" panose="02010509060101010101" pitchFamily="49" charset="-122"/>
                        </a:rPr>
                        <a:t>…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隶书" panose="02010509060101010101" pitchFamily="49" charset="-122"/>
                        <a:ea typeface="隶书" panose="02010509060101010101" pitchFamily="49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隶书" panose="02010509060101010101" pitchFamily="49" charset="-122"/>
                          <a:ea typeface="隶书" panose="02010509060101010101" pitchFamily="49" charset="-122"/>
                        </a:rPr>
                        <a:t>29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隶书" panose="02010509060101010101" pitchFamily="49" charset="-122"/>
                          <a:ea typeface="隶书" panose="02010509060101010101" pitchFamily="49" charset="-122"/>
                        </a:rPr>
                        <a:t>14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隶书" panose="02010509060101010101" pitchFamily="49" charset="-122"/>
                          <a:ea typeface="隶书" panose="02010509060101010101" pitchFamily="49" charset="-122"/>
                        </a:rPr>
                        <a:t>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隶书" panose="02010509060101010101" pitchFamily="49" charset="-122"/>
                          <a:ea typeface="隶书" panose="02010509060101010101" pitchFamily="49" charset="-122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隶书" panose="02010509060101010101" pitchFamily="49" charset="-122"/>
                          <a:ea typeface="隶书" panose="02010509060101010101" pitchFamily="49" charset="-122"/>
                        </a:rPr>
                        <a:t>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隶书" panose="02010509060101010101" pitchFamily="49" charset="-122"/>
                          <a:ea typeface="隶书" panose="02010509060101010101" pitchFamily="49" charset="-122"/>
                        </a:rPr>
                        <a:t>14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隶书" panose="02010509060101010101" pitchFamily="49" charset="-122"/>
                          <a:ea typeface="隶书" panose="02010509060101010101" pitchFamily="49" charset="-122"/>
                        </a:rPr>
                        <a:t>29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隶书" panose="02010509060101010101" pitchFamily="49" charset="-122"/>
                        </a:rPr>
                        <a:t>…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隶书" panose="02010509060101010101" pitchFamily="49" charset="-122"/>
                        <a:ea typeface="隶书" panose="02010509060101010101" pitchFamily="49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37290" name="Rectangle 42"/>
          <p:cNvSpPr>
            <a:spLocks noGrp="1" noChangeArrowheads="1"/>
          </p:cNvSpPr>
          <p:nvPr/>
        </p:nvSpPr>
        <p:spPr bwMode="auto">
          <a:xfrm>
            <a:off x="604838" y="2530475"/>
            <a:ext cx="75374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kumimoji="0" lang="zh-CN" altLang="en-US" dirty="0">
                <a:solidFill>
                  <a:srgbClr val="800080"/>
                </a:solidFill>
                <a:latin typeface="楷体_GB2312" pitchFamily="1" charset="-122"/>
                <a:ea typeface="楷体_GB2312" pitchFamily="1" charset="-122"/>
                <a:cs typeface="Times New Roman" panose="02020603050405020304" pitchFamily="18" charset="0"/>
              </a:rPr>
              <a:t>列表</a:t>
            </a:r>
            <a:r>
              <a:rPr kumimoji="0" lang="en-US" altLang="zh-CN" dirty="0">
                <a:solidFill>
                  <a:srgbClr val="800080"/>
                </a:solidFill>
                <a:latin typeface="楷体_GB2312" pitchFamily="1" charset="-122"/>
                <a:ea typeface="楷体_GB2312" pitchFamily="1" charset="-122"/>
                <a:cs typeface="Times New Roman" panose="02020603050405020304" pitchFamily="18" charset="0"/>
              </a:rPr>
              <a:t>:</a:t>
            </a:r>
            <a:r>
              <a:rPr kumimoji="0" lang="zh-CN" altLang="en-US" dirty="0">
                <a:solidFill>
                  <a:srgbClr val="800080"/>
                </a:solidFill>
                <a:latin typeface="楷体_GB2312" pitchFamily="1" charset="-122"/>
                <a:ea typeface="楷体_GB2312" pitchFamily="1" charset="-122"/>
                <a:cs typeface="Times New Roman" panose="02020603050405020304" pitchFamily="18" charset="0"/>
              </a:rPr>
              <a:t>根据对称性</a:t>
            </a:r>
            <a:r>
              <a:rPr kumimoji="0" lang="en-US" altLang="zh-CN" dirty="0">
                <a:solidFill>
                  <a:srgbClr val="800080"/>
                </a:solidFill>
                <a:latin typeface="楷体_GB2312" pitchFamily="1" charset="-122"/>
                <a:ea typeface="楷体_GB2312" pitchFamily="1" charset="-122"/>
                <a:cs typeface="Times New Roman" panose="02020603050405020304" pitchFamily="18" charset="0"/>
              </a:rPr>
              <a:t>,</a:t>
            </a:r>
            <a:r>
              <a:rPr kumimoji="0" lang="zh-CN" altLang="en-US" dirty="0">
                <a:solidFill>
                  <a:srgbClr val="800080"/>
                </a:solidFill>
                <a:latin typeface="楷体_GB2312" pitchFamily="1" charset="-122"/>
                <a:ea typeface="楷体_GB2312" pitchFamily="1" charset="-122"/>
                <a:cs typeface="Times New Roman" panose="02020603050405020304" pitchFamily="18" charset="0"/>
              </a:rPr>
              <a:t>选取适当值列表计算</a:t>
            </a:r>
            <a:r>
              <a:rPr kumimoji="0" lang="en-US" altLang="zh-CN" dirty="0">
                <a:solidFill>
                  <a:srgbClr val="800080"/>
                </a:solidFill>
                <a:latin typeface="楷体_GB2312" pitchFamily="1" charset="-122"/>
                <a:ea typeface="楷体_GB2312" pitchFamily="1" charset="-122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4374" name="Rectangle 78"/>
          <p:cNvSpPr>
            <a:spLocks noGrp="1" noChangeArrowheads="1"/>
          </p:cNvSpPr>
          <p:nvPr/>
        </p:nvSpPr>
        <p:spPr bwMode="auto">
          <a:xfrm>
            <a:off x="604838" y="1905000"/>
            <a:ext cx="8016875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kumimoji="0" lang="en-US" altLang="zh-CN" dirty="0">
                <a:solidFill>
                  <a:srgbClr val="800080"/>
                </a:solidFill>
                <a:latin typeface="楷体_GB2312" pitchFamily="1" charset="-122"/>
                <a:ea typeface="楷体_GB2312" pitchFamily="1" charset="-122"/>
                <a:cs typeface="Times New Roman" panose="02020603050405020304" pitchFamily="18" charset="0"/>
              </a:rPr>
              <a:t>∵</a:t>
            </a:r>
            <a:r>
              <a:rPr kumimoji="0" lang="en-US" altLang="zh-CN" dirty="0">
                <a:solidFill>
                  <a:srgbClr val="800080"/>
                </a:solidFill>
                <a:latin typeface="EU-BX" pitchFamily="65" charset="-122"/>
                <a:ea typeface="EU-BX" pitchFamily="65" charset="-122"/>
                <a:cs typeface="Times New Roman" panose="02020603050405020304" pitchFamily="18" charset="0"/>
              </a:rPr>
              <a:t>a</a:t>
            </a:r>
            <a:r>
              <a:rPr kumimoji="0" lang="en-US" altLang="zh-CN" dirty="0">
                <a:solidFill>
                  <a:srgbClr val="800080"/>
                </a:solidFill>
                <a:latin typeface="楷体_GB2312" pitchFamily="1" charset="-122"/>
                <a:ea typeface="楷体_GB2312" pitchFamily="1" charset="-122"/>
                <a:cs typeface="Times New Roman" panose="02020603050405020304" pitchFamily="18" charset="0"/>
              </a:rPr>
              <a:t>=3&gt;0,∴</a:t>
            </a:r>
            <a:r>
              <a:rPr kumimoji="0" lang="zh-CN" altLang="en-US" dirty="0">
                <a:solidFill>
                  <a:srgbClr val="800080"/>
                </a:solidFill>
                <a:latin typeface="楷体_GB2312" pitchFamily="1" charset="-122"/>
                <a:ea typeface="楷体_GB2312" pitchFamily="1" charset="-122"/>
                <a:cs typeface="Times New Roman" panose="02020603050405020304" pitchFamily="18" charset="0"/>
              </a:rPr>
              <a:t>开口向上</a:t>
            </a:r>
            <a:r>
              <a:rPr kumimoji="0" lang="en-US" altLang="zh-CN" dirty="0">
                <a:solidFill>
                  <a:srgbClr val="800080"/>
                </a:solidFill>
                <a:latin typeface="楷体_GB2312" pitchFamily="1" charset="-122"/>
                <a:ea typeface="楷体_GB2312" pitchFamily="1" charset="-122"/>
                <a:cs typeface="Times New Roman" panose="02020603050405020304" pitchFamily="18" charset="0"/>
              </a:rPr>
              <a:t>;</a:t>
            </a:r>
            <a:r>
              <a:rPr kumimoji="0" lang="zh-CN" altLang="en-US" dirty="0">
                <a:solidFill>
                  <a:srgbClr val="800080"/>
                </a:solidFill>
                <a:latin typeface="楷体_GB2312" pitchFamily="1" charset="-122"/>
                <a:ea typeface="楷体_GB2312" pitchFamily="1" charset="-122"/>
                <a:cs typeface="Times New Roman" panose="02020603050405020304" pitchFamily="18" charset="0"/>
              </a:rPr>
              <a:t>对称轴</a:t>
            </a:r>
            <a:r>
              <a:rPr kumimoji="0" lang="en-US" altLang="zh-CN" dirty="0">
                <a:solidFill>
                  <a:srgbClr val="800080"/>
                </a:solidFill>
                <a:latin typeface="楷体_GB2312" pitchFamily="1" charset="-122"/>
                <a:ea typeface="楷体_GB2312" pitchFamily="1" charset="-122"/>
                <a:cs typeface="Times New Roman" panose="02020603050405020304" pitchFamily="18" charset="0"/>
              </a:rPr>
              <a:t>:</a:t>
            </a:r>
            <a:r>
              <a:rPr kumimoji="0" lang="zh-CN" altLang="en-US" dirty="0">
                <a:solidFill>
                  <a:srgbClr val="800080"/>
                </a:solidFill>
                <a:latin typeface="楷体_GB2312" pitchFamily="1" charset="-122"/>
                <a:ea typeface="楷体_GB2312" pitchFamily="1" charset="-122"/>
                <a:cs typeface="Times New Roman" panose="02020603050405020304" pitchFamily="18" charset="0"/>
              </a:rPr>
              <a:t>直线</a:t>
            </a:r>
            <a:r>
              <a:rPr kumimoji="0" lang="en-US" altLang="zh-CN" dirty="0">
                <a:solidFill>
                  <a:srgbClr val="800080"/>
                </a:solidFill>
                <a:latin typeface="EU-BX" pitchFamily="65" charset="-122"/>
                <a:ea typeface="EU-BX" pitchFamily="65" charset="-122"/>
                <a:cs typeface="Times New Roman" panose="02020603050405020304" pitchFamily="18" charset="0"/>
              </a:rPr>
              <a:t>x=1</a:t>
            </a:r>
            <a:r>
              <a:rPr kumimoji="0" lang="en-US" altLang="zh-CN" dirty="0">
                <a:solidFill>
                  <a:srgbClr val="800080"/>
                </a:solidFill>
                <a:latin typeface="楷体_GB2312" pitchFamily="1" charset="-122"/>
                <a:ea typeface="楷体_GB2312" pitchFamily="1" charset="-122"/>
                <a:cs typeface="Times New Roman" panose="02020603050405020304" pitchFamily="18" charset="0"/>
              </a:rPr>
              <a:t>;</a:t>
            </a:r>
            <a:r>
              <a:rPr kumimoji="0" lang="zh-CN" altLang="en-US" dirty="0">
                <a:solidFill>
                  <a:srgbClr val="800080"/>
                </a:solidFill>
                <a:latin typeface="楷体_GB2312" pitchFamily="1" charset="-122"/>
                <a:ea typeface="楷体_GB2312" pitchFamily="1" charset="-122"/>
                <a:cs typeface="Times New Roman" panose="02020603050405020304" pitchFamily="18" charset="0"/>
              </a:rPr>
              <a:t>顶点坐标</a:t>
            </a:r>
            <a:r>
              <a:rPr kumimoji="0" lang="en-US" altLang="zh-CN" dirty="0">
                <a:solidFill>
                  <a:srgbClr val="800080"/>
                </a:solidFill>
                <a:latin typeface="楷体_GB2312" pitchFamily="1" charset="-122"/>
                <a:ea typeface="楷体_GB2312" pitchFamily="1" charset="-122"/>
                <a:cs typeface="Times New Roman" panose="02020603050405020304" pitchFamily="18" charset="0"/>
              </a:rPr>
              <a:t>:(1,2).</a:t>
            </a:r>
          </a:p>
        </p:txBody>
      </p:sp>
      <p:sp>
        <p:nvSpPr>
          <p:cNvPr id="14375" name="Text Box 42"/>
          <p:cNvSpPr txBox="1">
            <a:spLocks noChangeArrowheads="1"/>
          </p:cNvSpPr>
          <p:nvPr/>
        </p:nvSpPr>
        <p:spPr bwMode="auto">
          <a:xfrm>
            <a:off x="604838" y="1325563"/>
            <a:ext cx="7673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kumimoji="0" lang="zh-CN" altLang="en-US" dirty="0">
                <a:latin typeface="隶书" panose="02010509060101010101" pitchFamily="49" charset="-122"/>
              </a:rPr>
              <a:t>再根据顶点式确定开口方向</a:t>
            </a:r>
            <a:r>
              <a:rPr kumimoji="0" lang="zh-CN" altLang="en-US" dirty="0"/>
              <a:t>、</a:t>
            </a:r>
            <a:r>
              <a:rPr kumimoji="0" lang="zh-CN" altLang="en-US" dirty="0">
                <a:latin typeface="隶书" panose="02010509060101010101" pitchFamily="49" charset="-122"/>
              </a:rPr>
              <a:t>对称轴</a:t>
            </a:r>
            <a:r>
              <a:rPr kumimoji="0" lang="zh-CN" altLang="en-US" dirty="0"/>
              <a:t>、</a:t>
            </a:r>
            <a:r>
              <a:rPr kumimoji="0" lang="zh-CN" altLang="en-US" dirty="0">
                <a:latin typeface="隶书" panose="02010509060101010101" pitchFamily="49" charset="-122"/>
              </a:rPr>
              <a:t>顶点坐标</a:t>
            </a:r>
            <a:r>
              <a:rPr kumimoji="0" lang="en-US" altLang="zh-CN" dirty="0">
                <a:latin typeface="隶书" panose="02010509060101010101" pitchFamily="49" charset="-122"/>
              </a:rPr>
              <a:t>.</a:t>
            </a:r>
            <a:endParaRPr kumimoji="0" lang="zh-CN" altLang="en-US" dirty="0">
              <a:latin typeface="隶书" panose="02010509060101010101" pitchFamily="49" charset="-122"/>
            </a:endParaRPr>
          </a:p>
        </p:txBody>
      </p:sp>
      <p:graphicFrame>
        <p:nvGraphicFramePr>
          <p:cNvPr id="6193" name="Object 49"/>
          <p:cNvGraphicFramePr>
            <a:graphicFrameLocks noChangeAspect="1"/>
          </p:cNvGraphicFramePr>
          <p:nvPr/>
        </p:nvGraphicFramePr>
        <p:xfrm>
          <a:off x="681038" y="3990975"/>
          <a:ext cx="191928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2" name="公式" r:id="rId4" imgW="1346200" imgH="292100" progId="Equation.3">
                  <p:embed/>
                </p:oleObj>
              </mc:Choice>
              <mc:Fallback>
                <p:oleObj name="公式" r:id="rId4" imgW="1346200" imgH="292100" progId="Equation.3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038" y="3990975"/>
                        <a:ext cx="1919287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729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81250" y="795338"/>
            <a:ext cx="5948363" cy="435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47"/>
          <p:cNvGrpSpPr/>
          <p:nvPr/>
        </p:nvGrpSpPr>
        <p:grpSpPr bwMode="auto">
          <a:xfrm>
            <a:off x="3660775" y="769938"/>
            <a:ext cx="1244600" cy="4149725"/>
            <a:chOff x="2832" y="1248"/>
            <a:chExt cx="432" cy="1824"/>
          </a:xfrm>
        </p:grpSpPr>
        <p:sp>
          <p:nvSpPr>
            <p:cNvPr id="16396" name="Line 48"/>
            <p:cNvSpPr>
              <a:spLocks noChangeShapeType="1"/>
            </p:cNvSpPr>
            <p:nvPr/>
          </p:nvSpPr>
          <p:spPr bwMode="auto">
            <a:xfrm>
              <a:off x="3030" y="1248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6397" name="Text Box 49"/>
            <p:cNvSpPr txBox="1">
              <a:spLocks noChangeArrowheads="1"/>
            </p:cNvSpPr>
            <p:nvPr/>
          </p:nvSpPr>
          <p:spPr bwMode="auto">
            <a:xfrm>
              <a:off x="2832" y="2640"/>
              <a:ext cx="432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</a:pPr>
              <a:r>
                <a:rPr lang="en-US" altLang="zh-CN" i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x=</a:t>
              </a:r>
              <a:r>
                <a:rPr lang="en-US" altLang="zh-CN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</p:grpSp>
      <p:sp>
        <p:nvSpPr>
          <p:cNvPr id="438322" name="Text Box 50"/>
          <p:cNvSpPr txBox="1">
            <a:spLocks noChangeArrowheads="1"/>
          </p:cNvSpPr>
          <p:nvPr/>
        </p:nvSpPr>
        <p:spPr bwMode="auto">
          <a:xfrm>
            <a:off x="4081463" y="3108325"/>
            <a:ext cx="1660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zh-CN" sz="1100" b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     </a:t>
            </a:r>
            <a:r>
              <a:rPr lang="en-US" altLang="zh-CN" b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</a:t>
            </a:r>
            <a:r>
              <a:rPr lang="zh-CN" altLang="en-US" b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b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</a:p>
        </p:txBody>
      </p:sp>
      <p:graphicFrame>
        <p:nvGraphicFramePr>
          <p:cNvPr id="438318" name="Object 46"/>
          <p:cNvGraphicFramePr>
            <a:graphicFrameLocks noChangeAspect="1"/>
          </p:cNvGraphicFramePr>
          <p:nvPr/>
        </p:nvGraphicFramePr>
        <p:xfrm>
          <a:off x="4383088" y="774700"/>
          <a:ext cx="2055812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3" name="Equation" r:id="rId5" imgW="1295400" imgH="279400" progId="Equation.3">
                  <p:embed/>
                </p:oleObj>
              </mc:Choice>
              <mc:Fallback>
                <p:oleObj name="Equation" r:id="rId5" imgW="1295400" imgH="279400" progId="Equation.3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3088" y="774700"/>
                        <a:ext cx="2055812" cy="48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8332" name="Text Box 60"/>
          <p:cNvSpPr txBox="1">
            <a:spLocks noChangeArrowheads="1"/>
          </p:cNvSpPr>
          <p:nvPr/>
        </p:nvSpPr>
        <p:spPr bwMode="auto">
          <a:xfrm>
            <a:off x="544255" y="844550"/>
            <a:ext cx="2298700" cy="392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cs typeface="Times New Roman" panose="02020603050405020304" pitchFamily="18" charset="0"/>
              </a:rPr>
              <a:t>通过图象你能看出当</a:t>
            </a:r>
            <a:r>
              <a:rPr kumimoji="0" lang="en-US" altLang="zh-CN" dirty="0">
                <a:latin typeface="EU-BX" pitchFamily="65" charset="-122"/>
                <a:ea typeface="EU-BX" pitchFamily="65" charset="-122"/>
                <a:cs typeface="Times New Roman" panose="02020603050405020304" pitchFamily="18" charset="0"/>
              </a:rPr>
              <a:t>x</a:t>
            </a:r>
            <a:r>
              <a:rPr lang="zh-CN" altLang="en-US" dirty="0">
                <a:cs typeface="Times New Roman" panose="02020603050405020304" pitchFamily="18" charset="0"/>
              </a:rPr>
              <a:t>取何值时</a:t>
            </a:r>
            <a:r>
              <a:rPr kumimoji="0" lang="en-US" altLang="zh-CN" dirty="0">
                <a:latin typeface="EU-BX" pitchFamily="65" charset="-122"/>
                <a:ea typeface="EU-BX" pitchFamily="65" charset="-122"/>
              </a:rPr>
              <a:t>y</a:t>
            </a:r>
            <a:r>
              <a:rPr lang="zh-CN" altLang="en-US" dirty="0">
                <a:cs typeface="Times New Roman" panose="02020603050405020304" pitchFamily="18" charset="0"/>
              </a:rPr>
              <a:t>随</a:t>
            </a:r>
            <a:r>
              <a:rPr kumimoji="0" lang="en-US" altLang="zh-CN" dirty="0">
                <a:latin typeface="EU-BX" pitchFamily="65" charset="-122"/>
                <a:ea typeface="EU-BX" pitchFamily="65" charset="-122"/>
              </a:rPr>
              <a:t>x</a:t>
            </a:r>
            <a:r>
              <a:rPr lang="zh-CN" altLang="en-US" dirty="0">
                <a:cs typeface="Times New Roman" panose="02020603050405020304" pitchFamily="18" charset="0"/>
              </a:rPr>
              <a:t>的增大而减小，</a:t>
            </a:r>
          </a:p>
          <a:p>
            <a:pPr eaLnBrk="1" hangingPunct="1"/>
            <a:r>
              <a:rPr lang="zh-CN" altLang="en-US" dirty="0">
                <a:cs typeface="Times New Roman" panose="02020603050405020304" pitchFamily="18" charset="0"/>
              </a:rPr>
              <a:t>当</a:t>
            </a:r>
            <a:r>
              <a:rPr kumimoji="0" lang="en-US" altLang="zh-CN" dirty="0">
                <a:latin typeface="EU-BX" pitchFamily="65" charset="-122"/>
                <a:ea typeface="EU-BX" pitchFamily="65" charset="-122"/>
              </a:rPr>
              <a:t>x</a:t>
            </a:r>
            <a:r>
              <a:rPr lang="zh-CN" altLang="en-US" dirty="0">
                <a:cs typeface="Times New Roman" panose="02020603050405020304" pitchFamily="18" charset="0"/>
              </a:rPr>
              <a:t>取何值时，</a:t>
            </a:r>
            <a:r>
              <a:rPr kumimoji="0" lang="en-US" altLang="zh-CN" dirty="0">
                <a:latin typeface="EU-BX" pitchFamily="65" charset="-122"/>
                <a:ea typeface="EU-BX" pitchFamily="65" charset="-122"/>
              </a:rPr>
              <a:t>y</a:t>
            </a:r>
            <a:r>
              <a:rPr lang="zh-CN" altLang="en-US" dirty="0">
                <a:cs typeface="Times New Roman" panose="02020603050405020304" pitchFamily="18" charset="0"/>
              </a:rPr>
              <a:t>随</a:t>
            </a:r>
            <a:r>
              <a:rPr kumimoji="0" lang="en-US" altLang="zh-CN" dirty="0">
                <a:latin typeface="EU-BX" pitchFamily="65" charset="-122"/>
                <a:ea typeface="EU-BX" pitchFamily="65" charset="-122"/>
              </a:rPr>
              <a:t>x</a:t>
            </a:r>
            <a:r>
              <a:rPr lang="zh-CN" altLang="en-US" dirty="0">
                <a:cs typeface="Times New Roman" panose="02020603050405020304" pitchFamily="18" charset="0"/>
              </a:rPr>
              <a:t>的增大而增大吗？</a:t>
            </a:r>
          </a:p>
        </p:txBody>
      </p:sp>
      <p:sp>
        <p:nvSpPr>
          <p:cNvPr id="438333" name="Text Box 61"/>
          <p:cNvSpPr txBox="1">
            <a:spLocks noChangeArrowheads="1"/>
          </p:cNvSpPr>
          <p:nvPr/>
        </p:nvSpPr>
        <p:spPr bwMode="auto">
          <a:xfrm>
            <a:off x="6604000" y="1203325"/>
            <a:ext cx="213360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dirty="0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  <a:cs typeface="Times New Roman" panose="02020603050405020304" pitchFamily="18" charset="0"/>
              </a:rPr>
              <a:t>当</a:t>
            </a:r>
            <a:r>
              <a:rPr lang="en-US" altLang="zh-CN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  <a:cs typeface="Times New Roman" panose="02020603050405020304" pitchFamily="18" charset="0"/>
              </a:rPr>
              <a:t>x</a:t>
            </a:r>
            <a:r>
              <a:rPr lang="en-US" altLang="zh-CN" dirty="0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  <a:cs typeface="Times New Roman" panose="02020603050405020304" pitchFamily="18" charset="0"/>
              </a:rPr>
              <a:t>&lt;1</a:t>
            </a:r>
            <a:r>
              <a:rPr lang="zh-CN" altLang="en-US" dirty="0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  <a:cs typeface="Times New Roman" panose="02020603050405020304" pitchFamily="18" charset="0"/>
              </a:rPr>
              <a:t>时</a:t>
            </a:r>
            <a:r>
              <a:rPr lang="en-US" altLang="zh-CN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  <a:cs typeface="Times New Roman" panose="02020603050405020304" pitchFamily="18" charset="0"/>
              </a:rPr>
              <a:t>y</a:t>
            </a:r>
            <a:r>
              <a:rPr lang="zh-CN" altLang="en-US" dirty="0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  <a:cs typeface="Times New Roman" panose="02020603050405020304" pitchFamily="18" charset="0"/>
              </a:rPr>
              <a:t>随</a:t>
            </a:r>
            <a:r>
              <a:rPr lang="en-US" altLang="zh-CN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  <a:cs typeface="Times New Roman" panose="02020603050405020304" pitchFamily="18" charset="0"/>
              </a:rPr>
              <a:t>x</a:t>
            </a:r>
            <a:r>
              <a:rPr lang="zh-CN" altLang="en-US" dirty="0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  <a:cs typeface="Times New Roman" panose="02020603050405020304" pitchFamily="18" charset="0"/>
              </a:rPr>
              <a:t>的增大而减小</a:t>
            </a:r>
            <a:r>
              <a:rPr lang="en-US" altLang="zh-CN" dirty="0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  <a:cs typeface="Times New Roman" panose="02020603050405020304" pitchFamily="18" charset="0"/>
              </a:rPr>
              <a:t>;</a:t>
            </a:r>
            <a:r>
              <a:rPr lang="zh-CN" altLang="en-US" dirty="0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  <a:cs typeface="Times New Roman" panose="02020603050405020304" pitchFamily="18" charset="0"/>
              </a:rPr>
              <a:t>当</a:t>
            </a:r>
            <a:r>
              <a:rPr lang="en-US" altLang="zh-CN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  <a:cs typeface="Times New Roman" panose="02020603050405020304" pitchFamily="18" charset="0"/>
              </a:rPr>
              <a:t>x</a:t>
            </a:r>
            <a:r>
              <a:rPr lang="en-US" altLang="zh-CN" dirty="0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  <a:cs typeface="Times New Roman" panose="02020603050405020304" pitchFamily="18" charset="0"/>
              </a:rPr>
              <a:t>&gt;1</a:t>
            </a:r>
            <a:r>
              <a:rPr lang="zh-CN" altLang="en-US" dirty="0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  <a:cs typeface="Times New Roman" panose="02020603050405020304" pitchFamily="18" charset="0"/>
              </a:rPr>
              <a:t>时，</a:t>
            </a:r>
            <a:r>
              <a:rPr lang="en-US" altLang="zh-CN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  <a:cs typeface="Times New Roman" panose="02020603050405020304" pitchFamily="18" charset="0"/>
              </a:rPr>
              <a:t>y</a:t>
            </a:r>
            <a:r>
              <a:rPr lang="zh-CN" altLang="en-US" dirty="0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  <a:cs typeface="Times New Roman" panose="02020603050405020304" pitchFamily="18" charset="0"/>
              </a:rPr>
              <a:t>随</a:t>
            </a:r>
            <a:r>
              <a:rPr lang="en-US" altLang="zh-CN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  <a:cs typeface="Times New Roman" panose="02020603050405020304" pitchFamily="18" charset="0"/>
              </a:rPr>
              <a:t>x</a:t>
            </a:r>
            <a:r>
              <a:rPr lang="zh-CN" altLang="en-US" dirty="0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  <a:cs typeface="Times New Roman" panose="02020603050405020304" pitchFamily="18" charset="0"/>
              </a:rPr>
              <a:t>的增大而增大</a:t>
            </a:r>
            <a:r>
              <a:rPr lang="en-US" altLang="zh-CN" dirty="0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38334" name="Text Box 62"/>
          <p:cNvSpPr txBox="1">
            <a:spLocks noChangeArrowheads="1"/>
          </p:cNvSpPr>
          <p:nvPr/>
        </p:nvSpPr>
        <p:spPr bwMode="auto">
          <a:xfrm>
            <a:off x="650875" y="5149508"/>
            <a:ext cx="819785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在对称轴的左边图象从左到右斜向下，在对称轴的右边图象从左到右斜向上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同学们，你想到了什么？</a:t>
            </a:r>
          </a:p>
        </p:txBody>
      </p:sp>
      <p:sp>
        <p:nvSpPr>
          <p:cNvPr id="16393" name="Rectangle 12"/>
          <p:cNvSpPr>
            <a:spLocks noChangeArrowheads="1"/>
          </p:cNvSpPr>
          <p:nvPr/>
        </p:nvSpPr>
        <p:spPr bwMode="auto">
          <a:xfrm>
            <a:off x="3568700" y="4562475"/>
            <a:ext cx="100013" cy="3143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1" hangingPunct="1">
              <a:lnSpc>
                <a:spcPct val="150000"/>
              </a:lnSpc>
            </a:pPr>
            <a:endParaRPr lang="zh-CN" altLang="en-US"/>
          </a:p>
        </p:txBody>
      </p:sp>
      <p:sp>
        <p:nvSpPr>
          <p:cNvPr id="16394" name="Rectangle 13"/>
          <p:cNvSpPr>
            <a:spLocks noChangeArrowheads="1"/>
          </p:cNvSpPr>
          <p:nvPr/>
        </p:nvSpPr>
        <p:spPr bwMode="auto">
          <a:xfrm>
            <a:off x="3470275" y="4562475"/>
            <a:ext cx="63500" cy="3143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1" hangingPunct="1">
              <a:lnSpc>
                <a:spcPct val="150000"/>
              </a:lnSpc>
            </a:pPr>
            <a:endParaRPr lang="zh-CN" altLang="en-US"/>
          </a:p>
        </p:txBody>
      </p:sp>
      <p:sp>
        <p:nvSpPr>
          <p:cNvPr id="16395" name="Rectangle 14"/>
          <p:cNvSpPr>
            <a:spLocks noChangeArrowheads="1"/>
          </p:cNvSpPr>
          <p:nvPr/>
        </p:nvSpPr>
        <p:spPr bwMode="auto">
          <a:xfrm>
            <a:off x="3522663" y="4330700"/>
            <a:ext cx="338137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kumimoji="0" lang="en-US" altLang="zh-CN">
                <a:solidFill>
                  <a:srgbClr val="0000FF"/>
                </a:solidFill>
              </a:rPr>
              <a:t>0</a:t>
            </a:r>
            <a:endParaRPr kumimoji="0" lang="zh-CN" altLang="en-US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8322" grpId="0" autoUpdateAnimBg="0"/>
      <p:bldP spid="438332" grpId="0"/>
      <p:bldP spid="438333" grpId="0"/>
      <p:bldP spid="4383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5"/>
          <p:cNvSpPr txBox="1">
            <a:spLocks noChangeArrowheads="1"/>
          </p:cNvSpPr>
          <p:nvPr/>
        </p:nvSpPr>
        <p:spPr bwMode="auto">
          <a:xfrm>
            <a:off x="706438" y="1952625"/>
            <a:ext cx="49037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zh-CN" altLang="en-US" sz="2800"/>
              <a:t>画出</a:t>
            </a:r>
            <a:r>
              <a:rPr kumimoji="0" lang="en-US" altLang="zh-CN">
                <a:latin typeface="EU-BX" pitchFamily="65" charset="-122"/>
                <a:ea typeface="EU-BX" pitchFamily="65" charset="-122"/>
              </a:rPr>
              <a:t>y</a:t>
            </a:r>
            <a:r>
              <a:rPr lang="zh-CN" altLang="en-US" sz="2800">
                <a:latin typeface="Times New Roman" panose="02020603050405020304" pitchFamily="18" charset="0"/>
              </a:rPr>
              <a:t>＝   </a:t>
            </a:r>
            <a:r>
              <a:rPr kumimoji="0" lang="en-US" altLang="zh-CN"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sz="2800" baseline="30000">
                <a:latin typeface="Times New Roman" panose="02020603050405020304" pitchFamily="18" charset="0"/>
              </a:rPr>
              <a:t>2</a:t>
            </a:r>
            <a:r>
              <a:rPr lang="zh-CN" altLang="en-US" sz="2800">
                <a:latin typeface="Times New Roman" panose="02020603050405020304" pitchFamily="18" charset="0"/>
              </a:rPr>
              <a:t>－</a:t>
            </a:r>
            <a:r>
              <a:rPr lang="en-US" altLang="zh-CN" sz="2800" b="0">
                <a:latin typeface="Times New Roman" panose="02020603050405020304" pitchFamily="18" charset="0"/>
              </a:rPr>
              <a:t>6</a:t>
            </a:r>
            <a:r>
              <a:rPr kumimoji="0" lang="en-US" altLang="zh-CN">
                <a:latin typeface="EU-BX" pitchFamily="65" charset="-122"/>
                <a:ea typeface="EU-BX" pitchFamily="65" charset="-122"/>
              </a:rPr>
              <a:t>x</a:t>
            </a:r>
            <a:r>
              <a:rPr lang="zh-CN" altLang="en-US" sz="2800">
                <a:latin typeface="Times New Roman" panose="02020603050405020304" pitchFamily="18" charset="0"/>
              </a:rPr>
              <a:t>＋</a:t>
            </a:r>
            <a:r>
              <a:rPr lang="en-US" altLang="zh-CN" sz="2800" b="0">
                <a:latin typeface="Times New Roman" panose="02020603050405020304" pitchFamily="18" charset="0"/>
              </a:rPr>
              <a:t>21</a:t>
            </a:r>
            <a:r>
              <a:rPr lang="zh-CN" altLang="en-US" sz="2800"/>
              <a:t>的图象</a:t>
            </a:r>
            <a:r>
              <a:rPr lang="en-US" altLang="zh-CN" sz="2800"/>
              <a:t>.</a:t>
            </a:r>
          </a:p>
        </p:txBody>
      </p:sp>
      <p:graphicFrame>
        <p:nvGraphicFramePr>
          <p:cNvPr id="18435" name="Object 6"/>
          <p:cNvGraphicFramePr>
            <a:graphicFrameLocks noChangeAspect="1"/>
          </p:cNvGraphicFramePr>
          <p:nvPr/>
        </p:nvGraphicFramePr>
        <p:xfrm>
          <a:off x="2016125" y="1808163"/>
          <a:ext cx="284163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1" name="公式" r:id="rId4" imgW="177800" imgH="495300" progId="Equation.3">
                  <p:embed/>
                </p:oleObj>
              </mc:Choice>
              <mc:Fallback>
                <p:oleObj name="公式" r:id="rId4" imgW="177800" imgH="4953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6125" y="1808163"/>
                        <a:ext cx="284163" cy="78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1351" name="Text Box 7"/>
          <p:cNvSpPr txBox="1">
            <a:spLocks noChangeArrowheads="1"/>
          </p:cNvSpPr>
          <p:nvPr/>
        </p:nvSpPr>
        <p:spPr bwMode="auto">
          <a:xfrm>
            <a:off x="768350" y="2830513"/>
            <a:ext cx="1776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zh-CN" altLang="en-US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1" charset="-122"/>
                <a:cs typeface="Times New Roman" panose="02020603050405020304" pitchFamily="18" charset="0"/>
              </a:rPr>
              <a:t>配方得：</a:t>
            </a:r>
          </a:p>
        </p:txBody>
      </p:sp>
      <p:sp>
        <p:nvSpPr>
          <p:cNvPr id="5142" name="Rectangle 9"/>
          <p:cNvSpPr>
            <a:spLocks noChangeArrowheads="1"/>
          </p:cNvSpPr>
          <p:nvPr/>
        </p:nvSpPr>
        <p:spPr bwMode="auto">
          <a:xfrm>
            <a:off x="2268538" y="2816225"/>
            <a:ext cx="29638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  <a:latin typeface="EU-BX" pitchFamily="65" charset="-122"/>
                <a:ea typeface="EU-BX" pitchFamily="65" charset="-122"/>
                <a:cs typeface="Times New Roman" panose="02020603050405020304" pitchFamily="18" charset="0"/>
              </a:rPr>
              <a:t>y</a:t>
            </a:r>
            <a:r>
              <a:rPr lang="en-US" altLang="zh-CN">
                <a:solidFill>
                  <a:srgbClr val="FF0000"/>
                </a:solidFill>
                <a:ea typeface="EU-BX" pitchFamily="65" charset="-122"/>
                <a:cs typeface="Times New Roman" panose="02020603050405020304" pitchFamily="18" charset="0"/>
              </a:rPr>
              <a:t>=</a:t>
            </a:r>
            <a:r>
              <a:rPr lang="en-US" altLang="zh-CN" i="1">
                <a:solidFill>
                  <a:srgbClr val="FF0000"/>
                </a:solidFill>
                <a:ea typeface="EU-BX" pitchFamily="65" charset="-122"/>
                <a:cs typeface="Times New Roman" panose="02020603050405020304" pitchFamily="18" charset="0"/>
              </a:rPr>
              <a:t>  </a:t>
            </a:r>
            <a:r>
              <a:rPr lang="en-US" altLang="zh-CN">
                <a:solidFill>
                  <a:srgbClr val="FF0000"/>
                </a:solidFill>
                <a:latin typeface="EU-BX" pitchFamily="65" charset="-122"/>
                <a:ea typeface="EU-BX" pitchFamily="65" charset="-122"/>
                <a:cs typeface="Times New Roman" panose="02020603050405020304" pitchFamily="18" charset="0"/>
              </a:rPr>
              <a:t>x</a:t>
            </a:r>
            <a:r>
              <a:rPr lang="en-US" altLang="zh-CN" baseline="30000">
                <a:solidFill>
                  <a:srgbClr val="FF0000"/>
                </a:solidFill>
                <a:ea typeface="EU-BX" pitchFamily="65" charset="-122"/>
                <a:cs typeface="Times New Roman" panose="02020603050405020304" pitchFamily="18" charset="0"/>
              </a:rPr>
              <a:t>2</a:t>
            </a:r>
            <a:r>
              <a:rPr lang="zh-CN" altLang="en-US">
                <a:solidFill>
                  <a:srgbClr val="FF0000"/>
                </a:solidFill>
                <a:ea typeface="EU-BX" pitchFamily="65" charset="-122"/>
                <a:cs typeface="Times New Roman" panose="02020603050405020304" pitchFamily="18" charset="0"/>
              </a:rPr>
              <a:t>－</a:t>
            </a:r>
            <a:r>
              <a:rPr lang="en-US" altLang="zh-CN">
                <a:solidFill>
                  <a:srgbClr val="FF0000"/>
                </a:solidFill>
                <a:ea typeface="EU-BX" pitchFamily="65" charset="-122"/>
                <a:cs typeface="Times New Roman" panose="02020603050405020304" pitchFamily="18" charset="0"/>
              </a:rPr>
              <a:t>6</a:t>
            </a:r>
            <a:r>
              <a:rPr lang="en-US" altLang="zh-CN">
                <a:solidFill>
                  <a:srgbClr val="FF0000"/>
                </a:solidFill>
                <a:latin typeface="EU-BX" pitchFamily="65" charset="-122"/>
                <a:ea typeface="EU-BX" pitchFamily="65" charset="-122"/>
                <a:cs typeface="Times New Roman" panose="02020603050405020304" pitchFamily="18" charset="0"/>
              </a:rPr>
              <a:t>x</a:t>
            </a:r>
            <a:r>
              <a:rPr lang="zh-CN" altLang="en-US">
                <a:solidFill>
                  <a:srgbClr val="FF0000"/>
                </a:solidFill>
                <a:ea typeface="EU-BX" pitchFamily="65" charset="-122"/>
                <a:cs typeface="Times New Roman" panose="02020603050405020304" pitchFamily="18" charset="0"/>
              </a:rPr>
              <a:t>＋</a:t>
            </a:r>
            <a:r>
              <a:rPr lang="en-US" altLang="zh-CN">
                <a:solidFill>
                  <a:srgbClr val="FF0000"/>
                </a:solidFill>
                <a:ea typeface="EU-BX" pitchFamily="65" charset="-122"/>
                <a:cs typeface="Times New Roman" panose="02020603050405020304" pitchFamily="18" charset="0"/>
              </a:rPr>
              <a:t>21</a:t>
            </a:r>
          </a:p>
        </p:txBody>
      </p:sp>
      <p:graphicFrame>
        <p:nvGraphicFramePr>
          <p:cNvPr id="5125" name="Object 10"/>
          <p:cNvGraphicFramePr>
            <a:graphicFrameLocks noChangeAspect="1"/>
          </p:cNvGraphicFramePr>
          <p:nvPr/>
        </p:nvGraphicFramePr>
        <p:xfrm>
          <a:off x="2659063" y="2679700"/>
          <a:ext cx="284162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2" name="公式" r:id="rId6" imgW="177800" imgH="495300" progId="Equation.3">
                  <p:embed/>
                </p:oleObj>
              </mc:Choice>
              <mc:Fallback>
                <p:oleObj name="公式" r:id="rId6" imgW="177800" imgH="4953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9063" y="2679700"/>
                        <a:ext cx="284162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2"/>
          <p:cNvGrpSpPr/>
          <p:nvPr/>
        </p:nvGrpSpPr>
        <p:grpSpPr bwMode="auto">
          <a:xfrm>
            <a:off x="2411413" y="3617913"/>
            <a:ext cx="3409950" cy="463550"/>
            <a:chOff x="1473" y="3184"/>
            <a:chExt cx="2148" cy="292"/>
          </a:xfrm>
        </p:grpSpPr>
        <p:sp>
          <p:nvSpPr>
            <p:cNvPr id="18445" name="Text Box 13"/>
            <p:cNvSpPr txBox="1">
              <a:spLocks noChangeArrowheads="1"/>
            </p:cNvSpPr>
            <p:nvPr/>
          </p:nvSpPr>
          <p:spPr bwMode="auto">
            <a:xfrm>
              <a:off x="1473" y="3184"/>
              <a:ext cx="214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</a:pPr>
              <a:r>
                <a:rPr lang="en-US" altLang="zh-CN">
                  <a:solidFill>
                    <a:srgbClr val="FF0000"/>
                  </a:solidFill>
                  <a:cs typeface="Times New Roman" panose="02020603050405020304" pitchFamily="18" charset="0"/>
                </a:rPr>
                <a:t>=</a:t>
              </a:r>
              <a:endParaRPr lang="zh-CN" altLang="en-US">
                <a:solidFill>
                  <a:srgbClr val="FF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18446" name="Text Box 14"/>
            <p:cNvSpPr txBox="1">
              <a:spLocks noChangeArrowheads="1"/>
            </p:cNvSpPr>
            <p:nvPr/>
          </p:nvSpPr>
          <p:spPr bwMode="auto">
            <a:xfrm>
              <a:off x="1769" y="3188"/>
              <a:ext cx="17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</a:pPr>
              <a:r>
                <a:rPr lang="en-US" altLang="zh-CN">
                  <a:solidFill>
                    <a:srgbClr val="FF0000"/>
                  </a:solidFill>
                  <a:cs typeface="Times New Roman" panose="02020603050405020304" pitchFamily="18" charset="0"/>
                </a:rPr>
                <a:t> (</a:t>
              </a:r>
              <a:r>
                <a:rPr lang="en-US" altLang="zh-CN">
                  <a:solidFill>
                    <a:srgbClr val="FF0000"/>
                  </a:solidFill>
                  <a:latin typeface="EU-BX" pitchFamily="65" charset="-122"/>
                  <a:ea typeface="EU-BX" pitchFamily="65" charset="-122"/>
                  <a:cs typeface="Times New Roman" panose="02020603050405020304" pitchFamily="18" charset="0"/>
                </a:rPr>
                <a:t>x</a:t>
              </a:r>
              <a:r>
                <a:rPr lang="zh-CN" altLang="en-US">
                  <a:solidFill>
                    <a:srgbClr val="FF0000"/>
                  </a:solidFill>
                  <a:cs typeface="Times New Roman" panose="02020603050405020304" pitchFamily="18" charset="0"/>
                </a:rPr>
                <a:t>－</a:t>
              </a:r>
              <a:r>
                <a:rPr lang="en-US" altLang="zh-CN">
                  <a:solidFill>
                    <a:srgbClr val="FF0000"/>
                  </a:solidFill>
                  <a:cs typeface="Times New Roman" panose="02020603050405020304" pitchFamily="18" charset="0"/>
                </a:rPr>
                <a:t>6)</a:t>
              </a:r>
              <a:r>
                <a:rPr lang="en-US" altLang="zh-CN" baseline="30000">
                  <a:solidFill>
                    <a:srgbClr val="FF0000"/>
                  </a:solidFill>
                  <a:cs typeface="Times New Roman" panose="02020603050405020304" pitchFamily="18" charset="0"/>
                </a:rPr>
                <a:t>2</a:t>
              </a:r>
              <a:r>
                <a:rPr lang="zh-CN" altLang="zh-CN">
                  <a:solidFill>
                    <a:srgbClr val="FF0000"/>
                  </a:solidFill>
                  <a:cs typeface="Times New Roman" panose="02020603050405020304" pitchFamily="18" charset="0"/>
                </a:rPr>
                <a:t>＋</a:t>
              </a:r>
              <a:r>
                <a:rPr lang="en-US" altLang="zh-CN">
                  <a:solidFill>
                    <a:srgbClr val="FF0000"/>
                  </a:solidFill>
                  <a:cs typeface="Times New Roman" panose="02020603050405020304" pitchFamily="18" charset="0"/>
                </a:rPr>
                <a:t>3.</a:t>
              </a:r>
            </a:p>
          </p:txBody>
        </p:sp>
      </p:grpSp>
      <p:sp>
        <p:nvSpPr>
          <p:cNvPr id="5136" name="Text Box 17"/>
          <p:cNvSpPr txBox="1">
            <a:spLocks noChangeArrowheads="1"/>
          </p:cNvSpPr>
          <p:nvPr/>
        </p:nvSpPr>
        <p:spPr bwMode="auto">
          <a:xfrm>
            <a:off x="693738" y="4348163"/>
            <a:ext cx="7602537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zh-CN" altLang="en-US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  <a:cs typeface="Times New Roman" panose="02020603050405020304" pitchFamily="18" charset="0"/>
              </a:rPr>
              <a:t>由此可知，抛物线                的顶点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zh-CN" altLang="en-US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  <a:cs typeface="Times New Roman" panose="02020603050405020304" pitchFamily="18" charset="0"/>
              </a:rPr>
              <a:t>是点（</a:t>
            </a:r>
            <a:r>
              <a:rPr lang="en-US" altLang="zh-CN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  <a:cs typeface="Times New Roman" panose="02020603050405020304" pitchFamily="18" charset="0"/>
              </a:rPr>
              <a:t>6</a:t>
            </a:r>
            <a:r>
              <a:rPr lang="zh-CN" altLang="en-US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  <a:cs typeface="Times New Roman" panose="02020603050405020304" pitchFamily="18" charset="0"/>
              </a:rPr>
              <a:t>，</a:t>
            </a:r>
            <a:r>
              <a:rPr lang="en-US" altLang="zh-CN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  <a:cs typeface="Times New Roman" panose="02020603050405020304" pitchFamily="18" charset="0"/>
              </a:rPr>
              <a:t>3</a:t>
            </a:r>
            <a:r>
              <a:rPr lang="zh-CN" altLang="en-US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  <a:cs typeface="Times New Roman" panose="02020603050405020304" pitchFamily="18" charset="0"/>
              </a:rPr>
              <a:t>），对称轴是直线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  <a:ea typeface="EU-BX" pitchFamily="65" charset="-122"/>
                <a:cs typeface="Times New Roman" panose="02020603050405020304" pitchFamily="18" charset="0"/>
              </a:rPr>
              <a:t>x</a:t>
            </a:r>
            <a:r>
              <a:rPr lang="zh-CN" altLang="en-US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  <a:cs typeface="Times New Roman" panose="02020603050405020304" pitchFamily="18" charset="0"/>
              </a:rPr>
              <a:t>＝</a:t>
            </a:r>
            <a:r>
              <a:rPr lang="en-US" altLang="zh-CN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  <a:cs typeface="Times New Roman" panose="02020603050405020304" pitchFamily="18" charset="0"/>
              </a:rPr>
              <a:t>6.</a:t>
            </a:r>
          </a:p>
        </p:txBody>
      </p:sp>
      <p:sp>
        <p:nvSpPr>
          <p:cNvPr id="5138" name="Rectangle 19"/>
          <p:cNvSpPr>
            <a:spLocks noChangeArrowheads="1"/>
          </p:cNvSpPr>
          <p:nvPr/>
        </p:nvSpPr>
        <p:spPr bwMode="auto">
          <a:xfrm>
            <a:off x="3268663" y="4368800"/>
            <a:ext cx="2503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  <a:latin typeface="EU-BX" pitchFamily="65" charset="-122"/>
                <a:ea typeface="EU-BX" pitchFamily="65" charset="-122"/>
                <a:cs typeface="Times New Roman" panose="02020603050405020304" pitchFamily="18" charset="0"/>
              </a:rPr>
              <a:t>y</a:t>
            </a:r>
            <a:r>
              <a:rPr lang="zh-CN" altLang="en-US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  <a:cs typeface="Times New Roman" panose="02020603050405020304" pitchFamily="18" charset="0"/>
              </a:rPr>
              <a:t>＝  </a:t>
            </a:r>
            <a:r>
              <a:rPr lang="en-US" altLang="zh-CN">
                <a:solidFill>
                  <a:srgbClr val="FF0000"/>
                </a:solidFill>
                <a:latin typeface="EU-BX" pitchFamily="65" charset="-122"/>
                <a:ea typeface="EU-BX" pitchFamily="65" charset="-122"/>
                <a:cs typeface="Times New Roman" panose="02020603050405020304" pitchFamily="18" charset="0"/>
              </a:rPr>
              <a:t>x</a:t>
            </a:r>
            <a:r>
              <a:rPr lang="en-US" altLang="zh-CN" baseline="3000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  <a:cs typeface="Times New Roman" panose="02020603050405020304" pitchFamily="18" charset="0"/>
              </a:rPr>
              <a:t>2</a:t>
            </a:r>
            <a:r>
              <a:rPr lang="zh-CN" altLang="en-US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  <a:cs typeface="Times New Roman" panose="02020603050405020304" pitchFamily="18" charset="0"/>
              </a:rPr>
              <a:t>－</a:t>
            </a:r>
            <a:r>
              <a:rPr lang="en-US" altLang="zh-CN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  <a:cs typeface="Times New Roman" panose="02020603050405020304" pitchFamily="18" charset="0"/>
              </a:rPr>
              <a:t>6</a:t>
            </a:r>
            <a:r>
              <a:rPr lang="en-US" altLang="zh-CN">
                <a:solidFill>
                  <a:srgbClr val="FF0000"/>
                </a:solidFill>
                <a:latin typeface="EU-BX" pitchFamily="65" charset="-122"/>
                <a:ea typeface="EU-BX" pitchFamily="65" charset="-122"/>
                <a:cs typeface="Times New Roman" panose="02020603050405020304" pitchFamily="18" charset="0"/>
              </a:rPr>
              <a:t>x</a:t>
            </a:r>
            <a:r>
              <a:rPr lang="zh-CN" altLang="en-US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  <a:cs typeface="Times New Roman" panose="02020603050405020304" pitchFamily="18" charset="0"/>
              </a:rPr>
              <a:t>＋</a:t>
            </a:r>
            <a:r>
              <a:rPr lang="en-US" altLang="zh-CN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  <a:cs typeface="Times New Roman" panose="02020603050405020304" pitchFamily="18" charset="0"/>
              </a:rPr>
              <a:t>21 </a:t>
            </a:r>
          </a:p>
        </p:txBody>
      </p:sp>
      <p:graphicFrame>
        <p:nvGraphicFramePr>
          <p:cNvPr id="5123" name="Object 20"/>
          <p:cNvGraphicFramePr>
            <a:graphicFrameLocks noChangeAspect="1"/>
          </p:cNvGraphicFramePr>
          <p:nvPr/>
        </p:nvGraphicFramePr>
        <p:xfrm>
          <a:off x="3810000" y="4217988"/>
          <a:ext cx="284163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3" name="公式" r:id="rId8" imgW="177800" imgH="495300" progId="Equation.3">
                  <p:embed/>
                </p:oleObj>
              </mc:Choice>
              <mc:Fallback>
                <p:oleObj name="公式" r:id="rId8" imgW="177800" imgH="4953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4217988"/>
                        <a:ext cx="284163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443" name="Picture 24" descr="图片3"/>
          <p:cNvPicPr>
            <a:picLocks noChangeAspect="1" noChangeArrowheads="1"/>
          </p:cNvPicPr>
          <p:nvPr/>
        </p:nvPicPr>
        <p:blipFill>
          <a:blip r:embed="rId10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150" y="711200"/>
            <a:ext cx="26416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145" name="Object 10"/>
          <p:cNvGraphicFramePr>
            <a:graphicFrameLocks noChangeAspect="1"/>
          </p:cNvGraphicFramePr>
          <p:nvPr/>
        </p:nvGraphicFramePr>
        <p:xfrm>
          <a:off x="2798763" y="3465513"/>
          <a:ext cx="284162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4" name="公式" r:id="rId11" imgW="177800" imgH="495300" progId="Equation.3">
                  <p:embed/>
                </p:oleObj>
              </mc:Choice>
              <mc:Fallback>
                <p:oleObj name="公式" r:id="rId11" imgW="177800" imgH="4953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8763" y="3465513"/>
                        <a:ext cx="284162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1351" grpId="0"/>
      <p:bldP spid="5142" grpId="0"/>
      <p:bldP spid="5136" grpId="0"/>
      <p:bldP spid="51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Line 2"/>
          <p:cNvSpPr>
            <a:spLocks noChangeShapeType="1"/>
          </p:cNvSpPr>
          <p:nvPr/>
        </p:nvSpPr>
        <p:spPr bwMode="auto">
          <a:xfrm flipV="1">
            <a:off x="4510088" y="677863"/>
            <a:ext cx="1587" cy="5586412"/>
          </a:xfrm>
          <a:prstGeom prst="line">
            <a:avLst/>
          </a:prstGeom>
          <a:noFill/>
          <a:ln w="22225">
            <a:solidFill>
              <a:srgbClr val="FF0000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20483" name="Group 3"/>
          <p:cNvGrpSpPr/>
          <p:nvPr/>
        </p:nvGrpSpPr>
        <p:grpSpPr bwMode="auto">
          <a:xfrm>
            <a:off x="2557463" y="512763"/>
            <a:ext cx="4200525" cy="5751512"/>
            <a:chOff x="1611" y="189"/>
            <a:chExt cx="2859" cy="3893"/>
          </a:xfrm>
        </p:grpSpPr>
        <p:grpSp>
          <p:nvGrpSpPr>
            <p:cNvPr id="20525" name="Group 4"/>
            <p:cNvGrpSpPr/>
            <p:nvPr/>
          </p:nvGrpSpPr>
          <p:grpSpPr bwMode="auto">
            <a:xfrm>
              <a:off x="1611" y="189"/>
              <a:ext cx="2859" cy="3893"/>
              <a:chOff x="1611" y="189"/>
              <a:chExt cx="2859" cy="3893"/>
            </a:xfrm>
          </p:grpSpPr>
          <p:sp>
            <p:nvSpPr>
              <p:cNvPr id="20532" name="Text Box 5"/>
              <p:cNvSpPr txBox="1">
                <a:spLocks noChangeArrowheads="1"/>
              </p:cNvSpPr>
              <p:nvPr/>
            </p:nvSpPr>
            <p:spPr bwMode="auto">
              <a:xfrm>
                <a:off x="1746" y="3720"/>
                <a:ext cx="239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150000"/>
                  </a:lnSpc>
                  <a:defRPr kumimoji="1" sz="2400" b="1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defRPr>
                </a:lvl1pPr>
                <a:lvl2pPr marL="742950" indent="-285750">
                  <a:lnSpc>
                    <a:spcPct val="150000"/>
                  </a:lnSpc>
                  <a:defRPr kumimoji="1" sz="2400" b="1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defRPr>
                </a:lvl2pPr>
                <a:lvl3pPr marL="1143000" indent="-228600">
                  <a:lnSpc>
                    <a:spcPct val="150000"/>
                  </a:lnSpc>
                  <a:defRPr kumimoji="1" sz="2400" b="1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defRPr>
                </a:lvl3pPr>
                <a:lvl4pPr marL="1600200" indent="-228600">
                  <a:lnSpc>
                    <a:spcPct val="150000"/>
                  </a:lnSpc>
                  <a:defRPr kumimoji="1" sz="2400" b="1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defRPr>
                </a:lvl4pPr>
                <a:lvl5pPr marL="2057400" indent="-228600">
                  <a:lnSpc>
                    <a:spcPct val="150000"/>
                  </a:lnSpc>
                  <a:defRPr kumimoji="1" sz="2400" b="1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defRPr kumimoji="1" sz="2400" b="1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defRPr kumimoji="1" sz="2400" b="1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defRPr kumimoji="1" sz="2400" b="1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defRPr kumimoji="1" sz="2400" b="1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n-US" altLang="zh-CN" sz="2000" i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O</a:t>
                </a:r>
              </a:p>
            </p:txBody>
          </p:sp>
          <p:grpSp>
            <p:nvGrpSpPr>
              <p:cNvPr id="20533" name="Group 6"/>
              <p:cNvGrpSpPr/>
              <p:nvPr/>
            </p:nvGrpSpPr>
            <p:grpSpPr bwMode="auto">
              <a:xfrm>
                <a:off x="1822" y="189"/>
                <a:ext cx="256" cy="3893"/>
                <a:chOff x="1822" y="189"/>
                <a:chExt cx="256" cy="3893"/>
              </a:xfrm>
            </p:grpSpPr>
            <p:sp>
              <p:nvSpPr>
                <p:cNvPr id="20550" name="Line 7"/>
                <p:cNvSpPr>
                  <a:spLocks noChangeShapeType="1"/>
                </p:cNvSpPr>
                <p:nvPr/>
              </p:nvSpPr>
              <p:spPr bwMode="auto">
                <a:xfrm>
                  <a:off x="1955" y="3602"/>
                  <a:ext cx="99" cy="0"/>
                </a:xfrm>
                <a:prstGeom prst="line">
                  <a:avLst/>
                </a:prstGeom>
                <a:noFill/>
                <a:ln w="25400">
                  <a:solidFill>
                    <a:srgbClr val="0000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grpSp>
              <p:nvGrpSpPr>
                <p:cNvPr id="20551" name="Group 8"/>
                <p:cNvGrpSpPr/>
                <p:nvPr/>
              </p:nvGrpSpPr>
              <p:grpSpPr bwMode="auto">
                <a:xfrm>
                  <a:off x="1822" y="189"/>
                  <a:ext cx="256" cy="3893"/>
                  <a:chOff x="2118" y="85"/>
                  <a:chExt cx="256" cy="3893"/>
                </a:xfrm>
              </p:grpSpPr>
              <p:sp>
                <p:nvSpPr>
                  <p:cNvPr id="20552" name="Line 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259" y="197"/>
                    <a:ext cx="18" cy="3781"/>
                  </a:xfrm>
                  <a:prstGeom prst="line">
                    <a:avLst/>
                  </a:prstGeom>
                  <a:noFill/>
                  <a:ln w="25400">
                    <a:solidFill>
                      <a:srgbClr val="0000FF"/>
                    </a:solidFill>
                    <a:round/>
                    <a:head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0553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18" y="85"/>
                    <a:ext cx="239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lnSpc>
                        <a:spcPct val="150000"/>
                      </a:lnSpc>
                      <a:defRPr kumimoji="1" sz="2400" b="1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defRPr>
                    </a:lvl1pPr>
                    <a:lvl2pPr marL="742950" indent="-285750">
                      <a:lnSpc>
                        <a:spcPct val="150000"/>
                      </a:lnSpc>
                      <a:defRPr kumimoji="1" sz="2400" b="1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defRPr>
                    </a:lvl2pPr>
                    <a:lvl3pPr marL="1143000" indent="-228600">
                      <a:lnSpc>
                        <a:spcPct val="150000"/>
                      </a:lnSpc>
                      <a:defRPr kumimoji="1" sz="2400" b="1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defRPr>
                    </a:lvl3pPr>
                    <a:lvl4pPr marL="1600200" indent="-228600">
                      <a:lnSpc>
                        <a:spcPct val="150000"/>
                      </a:lnSpc>
                      <a:defRPr kumimoji="1" sz="2400" b="1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defRPr>
                    </a:lvl4pPr>
                    <a:lvl5pPr marL="2057400" indent="-228600">
                      <a:lnSpc>
                        <a:spcPct val="150000"/>
                      </a:lnSpc>
                      <a:defRPr kumimoji="1" sz="2400" b="1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lnSpc>
                        <a:spcPct val="15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kumimoji="1" sz="2400" b="1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lnSpc>
                        <a:spcPct val="15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kumimoji="1" sz="2400" b="1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lnSpc>
                        <a:spcPct val="15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kumimoji="1" sz="2400" b="1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lnSpc>
                        <a:spcPct val="15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kumimoji="1" sz="2400" b="1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>
                      <a:lnSpc>
                        <a:spcPct val="100000"/>
                      </a:lnSpc>
                      <a:spcBef>
                        <a:spcPct val="50000"/>
                      </a:spcBef>
                    </a:pPr>
                    <a:r>
                      <a:rPr lang="en-US" altLang="zh-CN" sz="2000" i="1">
                        <a:solidFill>
                          <a:srgbClr val="0000FF"/>
                        </a:solidFill>
                        <a:latin typeface="Times New Roman" panose="02020603050405020304" pitchFamily="18" charset="0"/>
                      </a:rPr>
                      <a:t>y</a:t>
                    </a:r>
                  </a:p>
                </p:txBody>
              </p:sp>
              <p:sp>
                <p:nvSpPr>
                  <p:cNvPr id="20554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2278" y="2899"/>
                    <a:ext cx="79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0000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0555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2278" y="2752"/>
                    <a:ext cx="79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0000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0556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2278" y="2604"/>
                    <a:ext cx="79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0000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0557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2281" y="2447"/>
                    <a:ext cx="79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0000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0558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2281" y="2289"/>
                    <a:ext cx="79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0000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0559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2285" y="2141"/>
                    <a:ext cx="79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0000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0560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2277" y="1982"/>
                    <a:ext cx="79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0000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0561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2277" y="1826"/>
                    <a:ext cx="79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0000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0562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2265" y="1670"/>
                    <a:ext cx="99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0000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0563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2275" y="1514"/>
                    <a:ext cx="99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0000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0564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2275" y="1359"/>
                    <a:ext cx="99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0000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0565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2275" y="1204"/>
                    <a:ext cx="99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0000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0566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2273" y="1065"/>
                    <a:ext cx="99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0000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0567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2275" y="925"/>
                    <a:ext cx="99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0000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0568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2259" y="3342"/>
                    <a:ext cx="97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0000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0569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2258" y="3195"/>
                    <a:ext cx="98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0000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0570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2257" y="3047"/>
                    <a:ext cx="99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0000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0571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2269" y="782"/>
                    <a:ext cx="99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0000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0572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2269" y="620"/>
                    <a:ext cx="99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0000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0573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2272" y="462"/>
                    <a:ext cx="99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0000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0574" name="Line 31"/>
                  <p:cNvSpPr>
                    <a:spLocks noChangeShapeType="1"/>
                  </p:cNvSpPr>
                  <p:nvPr/>
                </p:nvSpPr>
                <p:spPr bwMode="auto">
                  <a:xfrm>
                    <a:off x="2272" y="320"/>
                    <a:ext cx="99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0000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zh-CN" altLang="en-US"/>
                  </a:p>
                </p:txBody>
              </p:sp>
            </p:grpSp>
          </p:grpSp>
          <p:grpSp>
            <p:nvGrpSpPr>
              <p:cNvPr id="20534" name="Group 32"/>
              <p:cNvGrpSpPr/>
              <p:nvPr/>
            </p:nvGrpSpPr>
            <p:grpSpPr bwMode="auto">
              <a:xfrm>
                <a:off x="1611" y="3651"/>
                <a:ext cx="2859" cy="346"/>
                <a:chOff x="1611" y="3651"/>
                <a:chExt cx="2859" cy="346"/>
              </a:xfrm>
            </p:grpSpPr>
            <p:sp>
              <p:nvSpPr>
                <p:cNvPr id="20535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4231" y="3728"/>
                  <a:ext cx="239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lnSpc>
                      <a:spcPct val="150000"/>
                    </a:lnSpc>
                    <a:defRPr kumimoji="1" sz="2400" b="1">
                      <a:solidFill>
                        <a:schemeClr val="tx1"/>
                      </a:solidFill>
                      <a:latin typeface="宋体" panose="02010600030101010101" pitchFamily="2" charset="-122"/>
                      <a:ea typeface="宋体" panose="02010600030101010101" pitchFamily="2" charset="-122"/>
                    </a:defRPr>
                  </a:lvl1pPr>
                  <a:lvl2pPr marL="742950" indent="-285750">
                    <a:lnSpc>
                      <a:spcPct val="150000"/>
                    </a:lnSpc>
                    <a:defRPr kumimoji="1" sz="2400" b="1">
                      <a:solidFill>
                        <a:schemeClr val="tx1"/>
                      </a:solidFill>
                      <a:latin typeface="宋体" panose="02010600030101010101" pitchFamily="2" charset="-122"/>
                      <a:ea typeface="宋体" panose="02010600030101010101" pitchFamily="2" charset="-122"/>
                    </a:defRPr>
                  </a:lvl2pPr>
                  <a:lvl3pPr marL="1143000" indent="-228600">
                    <a:lnSpc>
                      <a:spcPct val="150000"/>
                    </a:lnSpc>
                    <a:defRPr kumimoji="1" sz="2400" b="1">
                      <a:solidFill>
                        <a:schemeClr val="tx1"/>
                      </a:solidFill>
                      <a:latin typeface="宋体" panose="02010600030101010101" pitchFamily="2" charset="-122"/>
                      <a:ea typeface="宋体" panose="02010600030101010101" pitchFamily="2" charset="-122"/>
                    </a:defRPr>
                  </a:lvl3pPr>
                  <a:lvl4pPr marL="1600200" indent="-228600">
                    <a:lnSpc>
                      <a:spcPct val="150000"/>
                    </a:lnSpc>
                    <a:defRPr kumimoji="1" sz="2400" b="1">
                      <a:solidFill>
                        <a:schemeClr val="tx1"/>
                      </a:solidFill>
                      <a:latin typeface="宋体" panose="02010600030101010101" pitchFamily="2" charset="-122"/>
                      <a:ea typeface="宋体" panose="02010600030101010101" pitchFamily="2" charset="-122"/>
                    </a:defRPr>
                  </a:lvl4pPr>
                  <a:lvl5pPr marL="2057400" indent="-228600">
                    <a:lnSpc>
                      <a:spcPct val="150000"/>
                    </a:lnSpc>
                    <a:defRPr kumimoji="1" sz="2400" b="1">
                      <a:solidFill>
                        <a:schemeClr val="tx1"/>
                      </a:solidFill>
                      <a:latin typeface="宋体" panose="02010600030101010101" pitchFamily="2" charset="-122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lnSpc>
                      <a:spcPct val="150000"/>
                    </a:lnSpc>
                    <a:spcBef>
                      <a:spcPct val="0"/>
                    </a:spcBef>
                    <a:spcAft>
                      <a:spcPct val="0"/>
                    </a:spcAft>
                    <a:defRPr kumimoji="1" sz="2400" b="1">
                      <a:solidFill>
                        <a:schemeClr val="tx1"/>
                      </a:solidFill>
                      <a:latin typeface="宋体" panose="02010600030101010101" pitchFamily="2" charset="-122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lnSpc>
                      <a:spcPct val="150000"/>
                    </a:lnSpc>
                    <a:spcBef>
                      <a:spcPct val="0"/>
                    </a:spcBef>
                    <a:spcAft>
                      <a:spcPct val="0"/>
                    </a:spcAft>
                    <a:defRPr kumimoji="1" sz="2400" b="1">
                      <a:solidFill>
                        <a:schemeClr val="tx1"/>
                      </a:solidFill>
                      <a:latin typeface="宋体" panose="02010600030101010101" pitchFamily="2" charset="-122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lnSpc>
                      <a:spcPct val="150000"/>
                    </a:lnSpc>
                    <a:spcBef>
                      <a:spcPct val="0"/>
                    </a:spcBef>
                    <a:spcAft>
                      <a:spcPct val="0"/>
                    </a:spcAft>
                    <a:defRPr kumimoji="1" sz="2400" b="1">
                      <a:solidFill>
                        <a:schemeClr val="tx1"/>
                      </a:solidFill>
                      <a:latin typeface="宋体" panose="02010600030101010101" pitchFamily="2" charset="-122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lnSpc>
                      <a:spcPct val="150000"/>
                    </a:lnSpc>
                    <a:spcBef>
                      <a:spcPct val="0"/>
                    </a:spcBef>
                    <a:spcAft>
                      <a:spcPct val="0"/>
                    </a:spcAft>
                    <a:defRPr kumimoji="1" sz="2400" b="1">
                      <a:solidFill>
                        <a:schemeClr val="tx1"/>
                      </a:solidFill>
                      <a:latin typeface="宋体" panose="02010600030101010101" pitchFamily="2" charset="-122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50000"/>
                    </a:spcBef>
                  </a:pPr>
                  <a:r>
                    <a:rPr lang="en-US" altLang="zh-CN" sz="2000" i="1">
                      <a:solidFill>
                        <a:srgbClr val="0000FF"/>
                      </a:solidFill>
                      <a:latin typeface="Times New Roman" panose="02020603050405020304" pitchFamily="18" charset="0"/>
                    </a:rPr>
                    <a:t>x</a:t>
                  </a:r>
                </a:p>
              </p:txBody>
            </p:sp>
            <p:grpSp>
              <p:nvGrpSpPr>
                <p:cNvPr id="20536" name="Group 34"/>
                <p:cNvGrpSpPr/>
                <p:nvPr/>
              </p:nvGrpSpPr>
              <p:grpSpPr bwMode="auto">
                <a:xfrm>
                  <a:off x="1611" y="3651"/>
                  <a:ext cx="2765" cy="109"/>
                  <a:chOff x="1611" y="3651"/>
                  <a:chExt cx="2765" cy="109"/>
                </a:xfrm>
              </p:grpSpPr>
              <p:sp>
                <p:nvSpPr>
                  <p:cNvPr id="20537" name="Line 35"/>
                  <p:cNvSpPr>
                    <a:spLocks noChangeShapeType="1"/>
                  </p:cNvSpPr>
                  <p:nvPr/>
                </p:nvSpPr>
                <p:spPr bwMode="auto">
                  <a:xfrm>
                    <a:off x="1611" y="3752"/>
                    <a:ext cx="2765" cy="8"/>
                  </a:xfrm>
                  <a:prstGeom prst="line">
                    <a:avLst/>
                  </a:prstGeom>
                  <a:noFill/>
                  <a:ln w="25400">
                    <a:solidFill>
                      <a:srgbClr val="0000FF"/>
                    </a:solidFill>
                    <a:round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0538" name="Line 3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118" y="3653"/>
                    <a:ext cx="0" cy="99"/>
                  </a:xfrm>
                  <a:prstGeom prst="line">
                    <a:avLst/>
                  </a:prstGeom>
                  <a:noFill/>
                  <a:ln w="25400">
                    <a:solidFill>
                      <a:srgbClr val="0000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0539" name="Line 3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278" y="3653"/>
                    <a:ext cx="0" cy="99"/>
                  </a:xfrm>
                  <a:prstGeom prst="line">
                    <a:avLst/>
                  </a:prstGeom>
                  <a:noFill/>
                  <a:ln w="25400">
                    <a:solidFill>
                      <a:srgbClr val="0000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0540" name="Line 3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451" y="3653"/>
                    <a:ext cx="0" cy="99"/>
                  </a:xfrm>
                  <a:prstGeom prst="line">
                    <a:avLst/>
                  </a:prstGeom>
                  <a:noFill/>
                  <a:ln w="25400">
                    <a:solidFill>
                      <a:srgbClr val="0000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0541" name="Line 3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618" y="3653"/>
                    <a:ext cx="0" cy="99"/>
                  </a:xfrm>
                  <a:prstGeom prst="line">
                    <a:avLst/>
                  </a:prstGeom>
                  <a:noFill/>
                  <a:ln w="25400">
                    <a:solidFill>
                      <a:srgbClr val="0000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0542" name="Line 4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776" y="3653"/>
                    <a:ext cx="0" cy="99"/>
                  </a:xfrm>
                  <a:prstGeom prst="line">
                    <a:avLst/>
                  </a:prstGeom>
                  <a:noFill/>
                  <a:ln w="25400">
                    <a:solidFill>
                      <a:srgbClr val="0000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0543" name="Line 4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940" y="3653"/>
                    <a:ext cx="0" cy="99"/>
                  </a:xfrm>
                  <a:prstGeom prst="line">
                    <a:avLst/>
                  </a:prstGeom>
                  <a:noFill/>
                  <a:ln w="25400">
                    <a:solidFill>
                      <a:srgbClr val="0000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0544" name="Line 4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121" y="3651"/>
                    <a:ext cx="0" cy="99"/>
                  </a:xfrm>
                  <a:prstGeom prst="line">
                    <a:avLst/>
                  </a:prstGeom>
                  <a:noFill/>
                  <a:ln w="25400">
                    <a:solidFill>
                      <a:srgbClr val="0000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0545" name="Line 4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297" y="3651"/>
                    <a:ext cx="0" cy="99"/>
                  </a:xfrm>
                  <a:prstGeom prst="line">
                    <a:avLst/>
                  </a:prstGeom>
                  <a:noFill/>
                  <a:ln w="25400">
                    <a:solidFill>
                      <a:srgbClr val="0000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0546" name="Line 4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470" y="3651"/>
                    <a:ext cx="0" cy="99"/>
                  </a:xfrm>
                  <a:prstGeom prst="line">
                    <a:avLst/>
                  </a:prstGeom>
                  <a:noFill/>
                  <a:ln w="25400">
                    <a:solidFill>
                      <a:srgbClr val="0000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0547" name="Line 4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645" y="3651"/>
                    <a:ext cx="0" cy="99"/>
                  </a:xfrm>
                  <a:prstGeom prst="line">
                    <a:avLst/>
                  </a:prstGeom>
                  <a:noFill/>
                  <a:ln w="25400">
                    <a:solidFill>
                      <a:srgbClr val="0000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0548" name="Line 4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803" y="3651"/>
                    <a:ext cx="0" cy="99"/>
                  </a:xfrm>
                  <a:prstGeom prst="line">
                    <a:avLst/>
                  </a:prstGeom>
                  <a:noFill/>
                  <a:ln w="25400">
                    <a:solidFill>
                      <a:srgbClr val="0000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0549" name="Line 4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959" y="3651"/>
                    <a:ext cx="0" cy="99"/>
                  </a:xfrm>
                  <a:prstGeom prst="line">
                    <a:avLst/>
                  </a:prstGeom>
                  <a:noFill/>
                  <a:ln w="25400">
                    <a:solidFill>
                      <a:srgbClr val="0000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zh-CN" altLang="en-US"/>
                  </a:p>
                </p:txBody>
              </p:sp>
            </p:grpSp>
          </p:grpSp>
        </p:grpSp>
        <p:sp>
          <p:nvSpPr>
            <p:cNvPr id="20526" name="Text Box 48"/>
            <p:cNvSpPr txBox="1">
              <a:spLocks noChangeArrowheads="1"/>
            </p:cNvSpPr>
            <p:nvPr/>
          </p:nvSpPr>
          <p:spPr bwMode="auto">
            <a:xfrm>
              <a:off x="2684" y="3744"/>
              <a:ext cx="231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</a:pPr>
              <a:r>
                <a:rPr lang="en-US" altLang="zh-CN" sz="1600">
                  <a:solidFill>
                    <a:srgbClr val="0000FF"/>
                  </a:solidFill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20527" name="Text Box 49"/>
            <p:cNvSpPr txBox="1">
              <a:spLocks noChangeArrowheads="1"/>
            </p:cNvSpPr>
            <p:nvPr/>
          </p:nvSpPr>
          <p:spPr bwMode="auto">
            <a:xfrm>
              <a:off x="1742" y="2139"/>
              <a:ext cx="462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</a:pPr>
              <a:r>
                <a:rPr lang="en-US" altLang="zh-CN" sz="1600">
                  <a:solidFill>
                    <a:srgbClr val="0000FF"/>
                  </a:solidFill>
                  <a:latin typeface="Times New Roman" panose="02020603050405020304" pitchFamily="18" charset="0"/>
                </a:rPr>
                <a:t>10</a:t>
              </a:r>
            </a:p>
          </p:txBody>
        </p:sp>
        <p:sp>
          <p:nvSpPr>
            <p:cNvPr id="20528" name="Text Box 50"/>
            <p:cNvSpPr txBox="1">
              <a:spLocks noChangeArrowheads="1"/>
            </p:cNvSpPr>
            <p:nvPr/>
          </p:nvSpPr>
          <p:spPr bwMode="auto">
            <a:xfrm>
              <a:off x="1805" y="2905"/>
              <a:ext cx="232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</a:pPr>
              <a:r>
                <a:rPr lang="en-US" altLang="zh-CN" sz="1600">
                  <a:solidFill>
                    <a:srgbClr val="0000FF"/>
                  </a:solidFill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20529" name="Text Box 51"/>
            <p:cNvSpPr txBox="1">
              <a:spLocks noChangeArrowheads="1"/>
            </p:cNvSpPr>
            <p:nvPr/>
          </p:nvSpPr>
          <p:spPr bwMode="auto">
            <a:xfrm>
              <a:off x="3521" y="3736"/>
              <a:ext cx="462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</a:pPr>
              <a:r>
                <a:rPr lang="en-US" altLang="zh-CN" sz="1600">
                  <a:solidFill>
                    <a:srgbClr val="0000FF"/>
                  </a:solidFill>
                  <a:latin typeface="Times New Roman" panose="02020603050405020304" pitchFamily="18" charset="0"/>
                </a:rPr>
                <a:t>10</a:t>
              </a:r>
            </a:p>
          </p:txBody>
        </p:sp>
        <p:sp>
          <p:nvSpPr>
            <p:cNvPr id="20530" name="Text Box 52"/>
            <p:cNvSpPr txBox="1">
              <a:spLocks noChangeArrowheads="1"/>
            </p:cNvSpPr>
            <p:nvPr/>
          </p:nvSpPr>
          <p:spPr bwMode="auto">
            <a:xfrm>
              <a:off x="1771" y="634"/>
              <a:ext cx="502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</a:pPr>
              <a:r>
                <a:rPr lang="en-US" altLang="zh-CN" sz="1600">
                  <a:solidFill>
                    <a:srgbClr val="0000FF"/>
                  </a:solidFill>
                  <a:latin typeface="Times New Roman" panose="02020603050405020304" pitchFamily="18" charset="0"/>
                </a:rPr>
                <a:t>20</a:t>
              </a:r>
            </a:p>
          </p:txBody>
        </p:sp>
        <p:sp>
          <p:nvSpPr>
            <p:cNvPr id="20531" name="Text Box 53"/>
            <p:cNvSpPr txBox="1">
              <a:spLocks noChangeArrowheads="1"/>
            </p:cNvSpPr>
            <p:nvPr/>
          </p:nvSpPr>
          <p:spPr bwMode="auto">
            <a:xfrm>
              <a:off x="1762" y="1365"/>
              <a:ext cx="502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</a:pPr>
              <a:r>
                <a:rPr lang="en-US" altLang="zh-CN" sz="1600">
                  <a:solidFill>
                    <a:srgbClr val="0000FF"/>
                  </a:solidFill>
                  <a:latin typeface="Times New Roman" panose="02020603050405020304" pitchFamily="18" charset="0"/>
                </a:rPr>
                <a:t>15</a:t>
              </a:r>
            </a:p>
          </p:txBody>
        </p:sp>
      </p:grpSp>
      <p:sp>
        <p:nvSpPr>
          <p:cNvPr id="442422" name="Text Box 54"/>
          <p:cNvSpPr txBox="1">
            <a:spLocks noChangeArrowheads="1"/>
          </p:cNvSpPr>
          <p:nvPr/>
        </p:nvSpPr>
        <p:spPr bwMode="auto">
          <a:xfrm>
            <a:off x="4213225" y="5859463"/>
            <a:ext cx="1327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  <a:latin typeface="EU-BX" pitchFamily="65" charset="-122"/>
                <a:ea typeface="EU-BX" pitchFamily="65" charset="-122"/>
                <a:cs typeface="Times New Roman" panose="02020603050405020304" pitchFamily="18" charset="0"/>
              </a:rPr>
              <a:t>x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EU-BX" pitchFamily="65" charset="-122"/>
                <a:cs typeface="Times New Roman" panose="02020603050405020304" pitchFamily="18" charset="0"/>
              </a:rPr>
              <a:t> </a:t>
            </a: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  <a:ea typeface="EU-BX" pitchFamily="65" charset="-122"/>
                <a:cs typeface="Times New Roman" panose="02020603050405020304" pitchFamily="18" charset="0"/>
              </a:rPr>
              <a:t>＝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EU-BX" pitchFamily="65" charset="-122"/>
                <a:cs typeface="Times New Roman" panose="02020603050405020304" pitchFamily="18" charset="0"/>
              </a:rPr>
              <a:t>6</a:t>
            </a:r>
          </a:p>
        </p:txBody>
      </p:sp>
      <p:grpSp>
        <p:nvGrpSpPr>
          <p:cNvPr id="8" name="Group 55"/>
          <p:cNvGrpSpPr/>
          <p:nvPr/>
        </p:nvGrpSpPr>
        <p:grpSpPr bwMode="auto">
          <a:xfrm>
            <a:off x="3082925" y="5099050"/>
            <a:ext cx="1427163" cy="666750"/>
            <a:chOff x="1969" y="3179"/>
            <a:chExt cx="971" cy="451"/>
          </a:xfrm>
        </p:grpSpPr>
        <p:sp>
          <p:nvSpPr>
            <p:cNvPr id="20523" name="Line 56"/>
            <p:cNvSpPr>
              <a:spLocks noChangeShapeType="1"/>
            </p:cNvSpPr>
            <p:nvPr/>
          </p:nvSpPr>
          <p:spPr bwMode="auto">
            <a:xfrm flipH="1" flipV="1">
              <a:off x="2936" y="3179"/>
              <a:ext cx="4" cy="451"/>
            </a:xfrm>
            <a:prstGeom prst="line">
              <a:avLst/>
            </a:prstGeom>
            <a:noFill/>
            <a:ln w="22225">
              <a:solidFill>
                <a:srgbClr val="FF00FF"/>
              </a:solidFill>
              <a:prstDash val="lg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0524" name="Line 57"/>
            <p:cNvSpPr>
              <a:spLocks noChangeShapeType="1"/>
            </p:cNvSpPr>
            <p:nvPr/>
          </p:nvSpPr>
          <p:spPr bwMode="auto">
            <a:xfrm>
              <a:off x="1969" y="3179"/>
              <a:ext cx="971" cy="0"/>
            </a:xfrm>
            <a:prstGeom prst="line">
              <a:avLst/>
            </a:prstGeom>
            <a:noFill/>
            <a:ln w="22225">
              <a:solidFill>
                <a:srgbClr val="FF00FF"/>
              </a:solidFill>
              <a:prstDash val="lg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9" name="Group 61"/>
          <p:cNvGrpSpPr/>
          <p:nvPr/>
        </p:nvGrpSpPr>
        <p:grpSpPr bwMode="auto">
          <a:xfrm>
            <a:off x="3079750" y="1060450"/>
            <a:ext cx="2914650" cy="4695825"/>
            <a:chOff x="1976" y="446"/>
            <a:chExt cx="1984" cy="3178"/>
          </a:xfrm>
        </p:grpSpPr>
        <p:sp>
          <p:nvSpPr>
            <p:cNvPr id="20521" name="Line 62"/>
            <p:cNvSpPr>
              <a:spLocks noChangeShapeType="1"/>
            </p:cNvSpPr>
            <p:nvPr/>
          </p:nvSpPr>
          <p:spPr bwMode="auto">
            <a:xfrm>
              <a:off x="1976" y="446"/>
              <a:ext cx="1983" cy="0"/>
            </a:xfrm>
            <a:prstGeom prst="line">
              <a:avLst/>
            </a:prstGeom>
            <a:noFill/>
            <a:ln w="22225">
              <a:solidFill>
                <a:srgbClr val="FF00FF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0522" name="Line 63"/>
            <p:cNvSpPr>
              <a:spLocks noChangeShapeType="1"/>
            </p:cNvSpPr>
            <p:nvPr/>
          </p:nvSpPr>
          <p:spPr bwMode="auto">
            <a:xfrm flipV="1">
              <a:off x="3960" y="446"/>
              <a:ext cx="0" cy="3178"/>
            </a:xfrm>
            <a:prstGeom prst="line">
              <a:avLst/>
            </a:prstGeom>
            <a:noFill/>
            <a:ln w="22225">
              <a:solidFill>
                <a:srgbClr val="FF00FF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10" name="Group 76"/>
          <p:cNvGrpSpPr/>
          <p:nvPr/>
        </p:nvGrpSpPr>
        <p:grpSpPr bwMode="auto">
          <a:xfrm>
            <a:off x="3079750" y="4670425"/>
            <a:ext cx="1957388" cy="1119188"/>
            <a:chOff x="1961" y="2883"/>
            <a:chExt cx="1333" cy="757"/>
          </a:xfrm>
        </p:grpSpPr>
        <p:sp>
          <p:nvSpPr>
            <p:cNvPr id="20518" name="Line 77"/>
            <p:cNvSpPr>
              <a:spLocks noChangeShapeType="1"/>
            </p:cNvSpPr>
            <p:nvPr/>
          </p:nvSpPr>
          <p:spPr bwMode="auto">
            <a:xfrm flipV="1">
              <a:off x="2610" y="2891"/>
              <a:ext cx="0" cy="749"/>
            </a:xfrm>
            <a:prstGeom prst="line">
              <a:avLst/>
            </a:prstGeom>
            <a:noFill/>
            <a:ln w="22225">
              <a:solidFill>
                <a:srgbClr val="FF00FF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0519" name="Line 78"/>
            <p:cNvSpPr>
              <a:spLocks noChangeShapeType="1"/>
            </p:cNvSpPr>
            <p:nvPr/>
          </p:nvSpPr>
          <p:spPr bwMode="auto">
            <a:xfrm>
              <a:off x="1961" y="2883"/>
              <a:ext cx="1333" cy="8"/>
            </a:xfrm>
            <a:prstGeom prst="line">
              <a:avLst/>
            </a:prstGeom>
            <a:noFill/>
            <a:ln w="22225">
              <a:solidFill>
                <a:srgbClr val="FF00FF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0520" name="Line 79"/>
            <p:cNvSpPr>
              <a:spLocks noChangeShapeType="1"/>
            </p:cNvSpPr>
            <p:nvPr/>
          </p:nvSpPr>
          <p:spPr bwMode="auto">
            <a:xfrm flipV="1">
              <a:off x="3294" y="2883"/>
              <a:ext cx="0" cy="749"/>
            </a:xfrm>
            <a:prstGeom prst="line">
              <a:avLst/>
            </a:prstGeom>
            <a:noFill/>
            <a:ln w="22225">
              <a:solidFill>
                <a:srgbClr val="FF00FF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442448" name="Freeform 80"/>
          <p:cNvSpPr/>
          <p:nvPr/>
        </p:nvSpPr>
        <p:spPr bwMode="auto">
          <a:xfrm>
            <a:off x="3087688" y="804863"/>
            <a:ext cx="2962275" cy="4295775"/>
          </a:xfrm>
          <a:custGeom>
            <a:avLst/>
            <a:gdLst>
              <a:gd name="T0" fmla="*/ 0 w 1430"/>
              <a:gd name="T1" fmla="*/ 0 h 2306"/>
              <a:gd name="T2" fmla="*/ 2147483646 w 1430"/>
              <a:gd name="T3" fmla="*/ 2147483646 h 2306"/>
              <a:gd name="T4" fmla="*/ 2147483646 w 1430"/>
              <a:gd name="T5" fmla="*/ 2147483646 h 2306"/>
              <a:gd name="T6" fmla="*/ 2147483646 w 1430"/>
              <a:gd name="T7" fmla="*/ 2147483646 h 2306"/>
              <a:gd name="T8" fmla="*/ 2147483646 w 1430"/>
              <a:gd name="T9" fmla="*/ 2147483646 h 2306"/>
              <a:gd name="T10" fmla="*/ 2147483646 w 1430"/>
              <a:gd name="T11" fmla="*/ 2147483646 h 2306"/>
              <a:gd name="T12" fmla="*/ 2147483646 w 1430"/>
              <a:gd name="T13" fmla="*/ 2147483646 h 2306"/>
              <a:gd name="T14" fmla="*/ 2147483646 w 1430"/>
              <a:gd name="T15" fmla="*/ 2147483646 h 2306"/>
              <a:gd name="T16" fmla="*/ 2147483646 w 1430"/>
              <a:gd name="T17" fmla="*/ 2147483646 h 230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430"/>
              <a:gd name="T28" fmla="*/ 0 h 2306"/>
              <a:gd name="T29" fmla="*/ 1430 w 1430"/>
              <a:gd name="T30" fmla="*/ 2306 h 230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430" h="2306">
                <a:moveTo>
                  <a:pt x="0" y="0"/>
                </a:moveTo>
                <a:cubicBezTo>
                  <a:pt x="8" y="48"/>
                  <a:pt x="0" y="55"/>
                  <a:pt x="39" y="288"/>
                </a:cubicBezTo>
                <a:cubicBezTo>
                  <a:pt x="78" y="521"/>
                  <a:pt x="163" y="1100"/>
                  <a:pt x="233" y="1401"/>
                </a:cubicBezTo>
                <a:cubicBezTo>
                  <a:pt x="303" y="1702"/>
                  <a:pt x="382" y="1945"/>
                  <a:pt x="461" y="2096"/>
                </a:cubicBezTo>
                <a:cubicBezTo>
                  <a:pt x="540" y="2247"/>
                  <a:pt x="630" y="2302"/>
                  <a:pt x="708" y="2304"/>
                </a:cubicBezTo>
                <a:cubicBezTo>
                  <a:pt x="786" y="2306"/>
                  <a:pt x="853" y="2258"/>
                  <a:pt x="927" y="2106"/>
                </a:cubicBezTo>
                <a:cubicBezTo>
                  <a:pt x="1001" y="1954"/>
                  <a:pt x="1076" y="1698"/>
                  <a:pt x="1152" y="1394"/>
                </a:cubicBezTo>
                <a:cubicBezTo>
                  <a:pt x="1228" y="1090"/>
                  <a:pt x="1340" y="508"/>
                  <a:pt x="1385" y="280"/>
                </a:cubicBezTo>
                <a:cubicBezTo>
                  <a:pt x="1430" y="52"/>
                  <a:pt x="1416" y="77"/>
                  <a:pt x="1424" y="24"/>
                </a:cubicBezTo>
              </a:path>
            </a:pathLst>
          </a:custGeom>
          <a:noFill/>
          <a:ln w="381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1" name="Group 82"/>
          <p:cNvGrpSpPr/>
          <p:nvPr/>
        </p:nvGrpSpPr>
        <p:grpSpPr bwMode="auto">
          <a:xfrm>
            <a:off x="6070600" y="1384300"/>
            <a:ext cx="2538413" cy="655638"/>
            <a:chOff x="3982" y="152"/>
            <a:chExt cx="1728" cy="375"/>
          </a:xfrm>
        </p:grpSpPr>
        <p:sp>
          <p:nvSpPr>
            <p:cNvPr id="20516" name="Text Box 83"/>
            <p:cNvSpPr txBox="1">
              <a:spLocks noChangeArrowheads="1"/>
            </p:cNvSpPr>
            <p:nvPr/>
          </p:nvSpPr>
          <p:spPr bwMode="auto">
            <a:xfrm>
              <a:off x="3982" y="190"/>
              <a:ext cx="1728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</a:pPr>
              <a:r>
                <a:rPr lang="en-US" altLang="zh-CN">
                  <a:solidFill>
                    <a:srgbClr val="FF0000"/>
                  </a:solidFill>
                  <a:latin typeface="EU-BX" pitchFamily="65" charset="-122"/>
                  <a:ea typeface="EU-BX" pitchFamily="65" charset="-122"/>
                  <a:cs typeface="Times New Roman" panose="02020603050405020304" pitchFamily="18" charset="0"/>
                </a:rPr>
                <a:t>y</a:t>
              </a:r>
              <a:r>
                <a:rPr lang="zh-CN" altLang="en-US">
                  <a:solidFill>
                    <a:srgbClr val="FF0000"/>
                  </a:solidFill>
                  <a:latin typeface="Times New Roman" panose="02020603050405020304" pitchFamily="18" charset="0"/>
                  <a:ea typeface="EU-BX" pitchFamily="65" charset="-122"/>
                  <a:cs typeface="Times New Roman" panose="02020603050405020304" pitchFamily="18" charset="0"/>
                </a:rPr>
                <a:t>＝    </a:t>
              </a:r>
              <a:r>
                <a:rPr lang="en-US" altLang="zh-CN">
                  <a:solidFill>
                    <a:srgbClr val="FF0000"/>
                  </a:solidFill>
                  <a:ea typeface="EU-BX" pitchFamily="65" charset="-122"/>
                  <a:cs typeface="Times New Roman" panose="02020603050405020304" pitchFamily="18" charset="0"/>
                </a:rPr>
                <a:t>(</a:t>
              </a:r>
              <a:r>
                <a:rPr lang="en-US" altLang="zh-CN">
                  <a:solidFill>
                    <a:srgbClr val="FF0000"/>
                  </a:solidFill>
                  <a:latin typeface="EU-BX" pitchFamily="65" charset="-122"/>
                  <a:ea typeface="EU-BX" pitchFamily="65" charset="-122"/>
                  <a:cs typeface="Times New Roman" panose="02020603050405020304" pitchFamily="18" charset="0"/>
                </a:rPr>
                <a:t>x</a:t>
              </a:r>
              <a:r>
                <a:rPr lang="zh-CN" altLang="en-US">
                  <a:solidFill>
                    <a:srgbClr val="FF0000"/>
                  </a:solidFill>
                  <a:ea typeface="EU-BX" pitchFamily="65" charset="-122"/>
                  <a:cs typeface="Times New Roman" panose="02020603050405020304" pitchFamily="18" charset="0"/>
                </a:rPr>
                <a:t>－</a:t>
              </a:r>
              <a:r>
                <a:rPr lang="en-US" altLang="zh-CN">
                  <a:solidFill>
                    <a:srgbClr val="FF0000"/>
                  </a:solidFill>
                  <a:ea typeface="EU-BX" pitchFamily="65" charset="-122"/>
                  <a:cs typeface="Times New Roman" panose="02020603050405020304" pitchFamily="18" charset="0"/>
                </a:rPr>
                <a:t>6)</a:t>
              </a:r>
              <a:r>
                <a:rPr lang="en-US" altLang="zh-CN" baseline="30000">
                  <a:solidFill>
                    <a:srgbClr val="FF0000"/>
                  </a:solidFill>
                  <a:ea typeface="EU-BX" pitchFamily="65" charset="-122"/>
                  <a:cs typeface="Times New Roman" panose="02020603050405020304" pitchFamily="18" charset="0"/>
                </a:rPr>
                <a:t>2</a:t>
              </a:r>
              <a:r>
                <a:rPr lang="zh-CN" altLang="zh-CN">
                  <a:solidFill>
                    <a:srgbClr val="FF0000"/>
                  </a:solidFill>
                  <a:ea typeface="EU-BX" pitchFamily="65" charset="-122"/>
                  <a:cs typeface="Times New Roman" panose="02020603050405020304" pitchFamily="18" charset="0"/>
                </a:rPr>
                <a:t>＋</a:t>
              </a:r>
              <a:r>
                <a:rPr lang="en-US" altLang="zh-CN">
                  <a:solidFill>
                    <a:srgbClr val="FF0000"/>
                  </a:solidFill>
                  <a:ea typeface="EU-BX" pitchFamily="65" charset="-122"/>
                  <a:cs typeface="Times New Roman" panose="02020603050405020304" pitchFamily="18" charset="0"/>
                </a:rPr>
                <a:t>3</a:t>
              </a:r>
            </a:p>
          </p:txBody>
        </p:sp>
        <p:graphicFrame>
          <p:nvGraphicFramePr>
            <p:cNvPr id="20517" name="Object 84"/>
            <p:cNvGraphicFramePr>
              <a:graphicFrameLocks noChangeAspect="1"/>
            </p:cNvGraphicFramePr>
            <p:nvPr/>
          </p:nvGraphicFramePr>
          <p:xfrm>
            <a:off x="4303" y="152"/>
            <a:ext cx="244" cy="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89" name="公式" r:id="rId4" imgW="177800" imgH="495300" progId="Equation.3">
                    <p:embed/>
                  </p:oleObj>
                </mc:Choice>
                <mc:Fallback>
                  <p:oleObj name="公式" r:id="rId4" imgW="177800" imgH="495300" progId="Equation.3">
                    <p:embed/>
                    <p:pic>
                      <p:nvPicPr>
                        <p:cNvPr id="0" name="Object 8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03" y="152"/>
                          <a:ext cx="244" cy="3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" name="Group 85"/>
          <p:cNvGrpSpPr/>
          <p:nvPr/>
        </p:nvGrpSpPr>
        <p:grpSpPr bwMode="auto">
          <a:xfrm>
            <a:off x="622300" y="1565275"/>
            <a:ext cx="2295525" cy="614363"/>
            <a:chOff x="107" y="111"/>
            <a:chExt cx="1562" cy="416"/>
          </a:xfrm>
        </p:grpSpPr>
        <p:sp>
          <p:nvSpPr>
            <p:cNvPr id="20514" name="Rectangle 86"/>
            <p:cNvSpPr>
              <a:spLocks noChangeArrowheads="1"/>
            </p:cNvSpPr>
            <p:nvPr/>
          </p:nvSpPr>
          <p:spPr bwMode="auto">
            <a:xfrm>
              <a:off x="107" y="169"/>
              <a:ext cx="1562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>
                  <a:solidFill>
                    <a:srgbClr val="FF0000"/>
                  </a:solidFill>
                  <a:latin typeface="EU-BX" pitchFamily="65" charset="-122"/>
                  <a:ea typeface="EU-BX" pitchFamily="65" charset="-122"/>
                  <a:cs typeface="Times New Roman" panose="02020603050405020304" pitchFamily="18" charset="0"/>
                </a:rPr>
                <a:t>y</a:t>
              </a:r>
              <a:r>
                <a:rPr lang="zh-CN" altLang="en-US">
                  <a:solidFill>
                    <a:srgbClr val="FF0000"/>
                  </a:solidFill>
                  <a:latin typeface="Times New Roman" panose="02020603050405020304" pitchFamily="18" charset="0"/>
                  <a:ea typeface="EU-BX" pitchFamily="65" charset="-122"/>
                  <a:cs typeface="Times New Roman" panose="02020603050405020304" pitchFamily="18" charset="0"/>
                </a:rPr>
                <a:t>＝   </a:t>
              </a:r>
              <a:r>
                <a:rPr lang="en-US" altLang="zh-CN">
                  <a:solidFill>
                    <a:srgbClr val="FF0000"/>
                  </a:solidFill>
                  <a:latin typeface="EU-BX" pitchFamily="65" charset="-122"/>
                  <a:ea typeface="EU-BX" pitchFamily="65" charset="-122"/>
                  <a:cs typeface="Times New Roman" panose="02020603050405020304" pitchFamily="18" charset="0"/>
                </a:rPr>
                <a:t>x</a:t>
              </a:r>
              <a:r>
                <a:rPr lang="en-US" altLang="zh-CN" baseline="30000">
                  <a:solidFill>
                    <a:srgbClr val="FF0000"/>
                  </a:solidFill>
                  <a:ea typeface="EU-BX" pitchFamily="65" charset="-122"/>
                  <a:cs typeface="Times New Roman" panose="02020603050405020304" pitchFamily="18" charset="0"/>
                </a:rPr>
                <a:t>2</a:t>
              </a:r>
              <a:r>
                <a:rPr lang="zh-CN" altLang="en-US">
                  <a:solidFill>
                    <a:srgbClr val="FF0000"/>
                  </a:solidFill>
                  <a:ea typeface="EU-BX" pitchFamily="65" charset="-122"/>
                  <a:cs typeface="Times New Roman" panose="02020603050405020304" pitchFamily="18" charset="0"/>
                </a:rPr>
                <a:t>－</a:t>
              </a:r>
              <a:r>
                <a:rPr lang="en-US" altLang="zh-CN">
                  <a:solidFill>
                    <a:srgbClr val="FF0000"/>
                  </a:solidFill>
                  <a:latin typeface="Times New Roman" panose="02020603050405020304" pitchFamily="18" charset="0"/>
                  <a:ea typeface="EU-BX" pitchFamily="65" charset="-122"/>
                  <a:cs typeface="Times New Roman" panose="02020603050405020304" pitchFamily="18" charset="0"/>
                </a:rPr>
                <a:t>6</a:t>
              </a:r>
              <a:r>
                <a:rPr lang="en-US" altLang="zh-CN">
                  <a:solidFill>
                    <a:srgbClr val="FF0000"/>
                  </a:solidFill>
                  <a:latin typeface="EU-BX" pitchFamily="65" charset="-122"/>
                  <a:ea typeface="EU-BX" pitchFamily="65" charset="-122"/>
                  <a:cs typeface="Times New Roman" panose="02020603050405020304" pitchFamily="18" charset="0"/>
                </a:rPr>
                <a:t>x</a:t>
              </a:r>
              <a:r>
                <a:rPr lang="zh-CN" altLang="en-US">
                  <a:solidFill>
                    <a:srgbClr val="FF0000"/>
                  </a:solidFill>
                  <a:ea typeface="EU-BX" pitchFamily="65" charset="-122"/>
                  <a:cs typeface="Times New Roman" panose="02020603050405020304" pitchFamily="18" charset="0"/>
                </a:rPr>
                <a:t>＋</a:t>
              </a:r>
              <a:r>
                <a:rPr lang="en-US" altLang="zh-CN">
                  <a:solidFill>
                    <a:srgbClr val="FF0000"/>
                  </a:solidFill>
                  <a:ea typeface="EU-BX" pitchFamily="65" charset="-122"/>
                  <a:cs typeface="Times New Roman" panose="02020603050405020304" pitchFamily="18" charset="0"/>
                </a:rPr>
                <a:t>21</a:t>
              </a:r>
            </a:p>
          </p:txBody>
        </p:sp>
        <p:graphicFrame>
          <p:nvGraphicFramePr>
            <p:cNvPr id="20515" name="Object 87"/>
            <p:cNvGraphicFramePr>
              <a:graphicFrameLocks noChangeAspect="1"/>
            </p:cNvGraphicFramePr>
            <p:nvPr/>
          </p:nvGraphicFramePr>
          <p:xfrm>
            <a:off x="455" y="111"/>
            <a:ext cx="179" cy="4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90" name="公式" r:id="rId6" imgW="177800" imgH="495300" progId="Equation.3">
                    <p:embed/>
                  </p:oleObj>
                </mc:Choice>
                <mc:Fallback>
                  <p:oleObj name="公式" r:id="rId6" imgW="177800" imgH="495300" progId="Equation.3">
                    <p:embed/>
                    <p:pic>
                      <p:nvPicPr>
                        <p:cNvPr id="0" name="Object 8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5" y="111"/>
                          <a:ext cx="179" cy="4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171" name="Text Box 90"/>
          <p:cNvSpPr txBox="1">
            <a:spLocks noChangeArrowheads="1"/>
          </p:cNvSpPr>
          <p:nvPr/>
        </p:nvSpPr>
        <p:spPr bwMode="auto">
          <a:xfrm>
            <a:off x="6057900" y="2176463"/>
            <a:ext cx="3152775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zh-CN" altLang="en-US" sz="2000">
                <a:solidFill>
                  <a:srgbClr val="0000FF"/>
                </a:solidFill>
                <a:latin typeface="Times New Roman" panose="02020603050405020304" pitchFamily="18" charset="0"/>
              </a:rPr>
              <a:t>怎样平移抛物线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zh-CN" sz="2000" i="1">
                <a:solidFill>
                  <a:srgbClr val="0000FF"/>
                </a:solidFill>
                <a:latin typeface="EU-BX" pitchFamily="65" charset="-122"/>
                <a:ea typeface="EU-BX" pitchFamily="65" charset="-122"/>
                <a:cs typeface="Times New Roman" panose="02020603050405020304" pitchFamily="18" charset="0"/>
              </a:rPr>
              <a:t>y</a:t>
            </a:r>
            <a:r>
              <a:rPr lang="zh-CN" altLang="en-US" sz="2000">
                <a:solidFill>
                  <a:srgbClr val="0000FF"/>
                </a:solidFill>
                <a:latin typeface="Times New Roman" panose="02020603050405020304" pitchFamily="18" charset="0"/>
              </a:rPr>
              <a:t>＝     </a:t>
            </a:r>
            <a:r>
              <a:rPr lang="en-US" altLang="zh-CN" sz="2000" i="1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sz="2000" baseline="3000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000">
                <a:solidFill>
                  <a:srgbClr val="0000FF"/>
                </a:solidFill>
                <a:latin typeface="Times New Roman" panose="02020603050405020304" pitchFamily="18" charset="0"/>
              </a:rPr>
              <a:t>得到抛物线</a:t>
            </a:r>
          </a:p>
        </p:txBody>
      </p:sp>
      <p:graphicFrame>
        <p:nvGraphicFramePr>
          <p:cNvPr id="6146" name="Object 91"/>
          <p:cNvGraphicFramePr>
            <a:graphicFrameLocks noChangeAspect="1"/>
          </p:cNvGraphicFramePr>
          <p:nvPr/>
        </p:nvGraphicFramePr>
        <p:xfrm>
          <a:off x="6584950" y="2611438"/>
          <a:ext cx="201613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1" name="公式" r:id="rId8" imgW="177800" imgH="495300" progId="Equation.3">
                  <p:embed/>
                </p:oleObj>
              </mc:Choice>
              <mc:Fallback>
                <p:oleObj name="公式" r:id="rId8" imgW="177800" imgH="495300" progId="Equation.3">
                  <p:embed/>
                  <p:pic>
                    <p:nvPicPr>
                      <p:cNvPr id="0" name="Object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25533"/>
                      <a:stretch>
                        <a:fillRect/>
                      </a:stretch>
                    </p:blipFill>
                    <p:spPr bwMode="auto">
                      <a:xfrm>
                        <a:off x="6584950" y="2611438"/>
                        <a:ext cx="201613" cy="395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73" name="Text Box 93"/>
          <p:cNvSpPr txBox="1">
            <a:spLocks noChangeArrowheads="1"/>
          </p:cNvSpPr>
          <p:nvPr/>
        </p:nvSpPr>
        <p:spPr bwMode="auto">
          <a:xfrm>
            <a:off x="6015038" y="3151188"/>
            <a:ext cx="2857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zh-CN" sz="2000" i="1">
                <a:solidFill>
                  <a:srgbClr val="0000FF"/>
                </a:solidFill>
                <a:latin typeface="EU-BX" pitchFamily="65" charset="-122"/>
                <a:ea typeface="EU-BX" pitchFamily="65" charset="-122"/>
                <a:cs typeface="Times New Roman" panose="02020603050405020304" pitchFamily="18" charset="0"/>
              </a:rPr>
              <a:t>y</a:t>
            </a:r>
            <a:r>
              <a:rPr lang="zh-CN" altLang="en-US">
                <a:solidFill>
                  <a:srgbClr val="0000FF"/>
                </a:solidFill>
                <a:latin typeface="Times New Roman" panose="02020603050405020304" pitchFamily="18" charset="0"/>
                <a:ea typeface="EU-BX" pitchFamily="65" charset="-122"/>
                <a:cs typeface="Times New Roman" panose="02020603050405020304" pitchFamily="18" charset="0"/>
              </a:rPr>
              <a:t>＝    </a:t>
            </a:r>
            <a:r>
              <a:rPr lang="en-US" altLang="zh-CN">
                <a:solidFill>
                  <a:srgbClr val="0000FF"/>
                </a:solidFill>
                <a:latin typeface="Times New Roman" panose="02020603050405020304" pitchFamily="18" charset="0"/>
                <a:ea typeface="EU-BX" pitchFamily="65" charset="-122"/>
                <a:cs typeface="Times New Roman" panose="02020603050405020304" pitchFamily="18" charset="0"/>
              </a:rPr>
              <a:t>(</a:t>
            </a:r>
            <a:r>
              <a:rPr lang="en-US" altLang="zh-CN" sz="2000" i="1">
                <a:solidFill>
                  <a:srgbClr val="0000FF"/>
                </a:solidFill>
                <a:latin typeface="EU-BX" pitchFamily="65" charset="-122"/>
                <a:ea typeface="EU-BX" pitchFamily="65" charset="-122"/>
                <a:cs typeface="Times New Roman" panose="02020603050405020304" pitchFamily="18" charset="0"/>
              </a:rPr>
              <a:t>x</a:t>
            </a:r>
            <a:r>
              <a:rPr lang="zh-CN" altLang="en-US">
                <a:solidFill>
                  <a:srgbClr val="0000FF"/>
                </a:solidFill>
                <a:ea typeface="EU-BX" pitchFamily="65" charset="-122"/>
                <a:cs typeface="Times New Roman" panose="02020603050405020304" pitchFamily="18" charset="0"/>
              </a:rPr>
              <a:t>－</a:t>
            </a:r>
            <a:r>
              <a:rPr lang="en-US" altLang="zh-CN">
                <a:solidFill>
                  <a:srgbClr val="0000FF"/>
                </a:solidFill>
                <a:ea typeface="EU-BX" pitchFamily="65" charset="-122"/>
                <a:cs typeface="Times New Roman" panose="02020603050405020304" pitchFamily="18" charset="0"/>
              </a:rPr>
              <a:t>6)</a:t>
            </a:r>
            <a:r>
              <a:rPr lang="en-US" altLang="zh-CN" baseline="30000">
                <a:solidFill>
                  <a:srgbClr val="0000FF"/>
                </a:solidFill>
                <a:ea typeface="EU-BX" pitchFamily="65" charset="-122"/>
                <a:cs typeface="Times New Roman" panose="02020603050405020304" pitchFamily="18" charset="0"/>
              </a:rPr>
              <a:t>2</a:t>
            </a:r>
            <a:r>
              <a:rPr lang="zh-CN" altLang="zh-CN">
                <a:solidFill>
                  <a:srgbClr val="0000FF"/>
                </a:solidFill>
                <a:ea typeface="EU-BX" pitchFamily="65" charset="-122"/>
                <a:cs typeface="Times New Roman" panose="02020603050405020304" pitchFamily="18" charset="0"/>
              </a:rPr>
              <a:t>＋</a:t>
            </a:r>
            <a:r>
              <a:rPr lang="en-US" altLang="zh-CN">
                <a:solidFill>
                  <a:srgbClr val="0000FF"/>
                </a:solidFill>
                <a:ea typeface="EU-BX" pitchFamily="65" charset="-122"/>
                <a:cs typeface="Times New Roman" panose="02020603050405020304" pitchFamily="18" charset="0"/>
              </a:rPr>
              <a:t>3</a:t>
            </a:r>
            <a:r>
              <a:rPr lang="zh-CN" altLang="en-US">
                <a:solidFill>
                  <a:srgbClr val="0000FF"/>
                </a:solidFill>
                <a:ea typeface="EU-BX" pitchFamily="65" charset="-122"/>
                <a:cs typeface="Times New Roman" panose="02020603050405020304" pitchFamily="18" charset="0"/>
              </a:rPr>
              <a:t>？</a:t>
            </a:r>
          </a:p>
        </p:txBody>
      </p:sp>
      <p:graphicFrame>
        <p:nvGraphicFramePr>
          <p:cNvPr id="6147" name="Object 94"/>
          <p:cNvGraphicFramePr>
            <a:graphicFrameLocks noChangeAspect="1"/>
          </p:cNvGraphicFramePr>
          <p:nvPr/>
        </p:nvGraphicFramePr>
        <p:xfrm>
          <a:off x="6573838" y="3067050"/>
          <a:ext cx="266700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2" name="公式" r:id="rId10" imgW="177800" imgH="495300" progId="Equation.3">
                  <p:embed/>
                </p:oleObj>
              </mc:Choice>
              <mc:Fallback>
                <p:oleObj name="公式" r:id="rId10" imgW="177800" imgH="495300" progId="Equation.3">
                  <p:embed/>
                  <p:pic>
                    <p:nvPicPr>
                      <p:cNvPr id="0" name="Object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28064" b="-1892"/>
                      <a:stretch>
                        <a:fillRect/>
                      </a:stretch>
                    </p:blipFill>
                    <p:spPr bwMode="auto">
                      <a:xfrm>
                        <a:off x="6573838" y="3067050"/>
                        <a:ext cx="266700" cy="55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2468" name="Text Box 100"/>
          <p:cNvSpPr txBox="1">
            <a:spLocks noChangeArrowheads="1"/>
          </p:cNvSpPr>
          <p:nvPr/>
        </p:nvSpPr>
        <p:spPr bwMode="auto">
          <a:xfrm>
            <a:off x="411163" y="4908550"/>
            <a:ext cx="2062162" cy="1016000"/>
          </a:xfrm>
          <a:prstGeom prst="rect">
            <a:avLst/>
          </a:prstGeom>
          <a:noFill/>
          <a:ln w="9525" algn="ctr">
            <a:solidFill>
              <a:srgbClr val="FF33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</a:t>
            </a:r>
            <a:r>
              <a:rPr lang="en-US" altLang="zh-CN" sz="2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</a:t>
            </a:r>
            <a:r>
              <a:rPr lang="zh-CN" altLang="en-US" sz="2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en-US" altLang="zh-CN" sz="2000" i="1">
                <a:solidFill>
                  <a:srgbClr val="0000FF"/>
                </a:solidFill>
                <a:latin typeface="Times New Roman" panose="02020603050405020304" pitchFamily="18" charset="0"/>
                <a:ea typeface="EU-BX" pitchFamily="65" charset="-122"/>
                <a:cs typeface="Times New Roman" panose="02020603050405020304" pitchFamily="18" charset="0"/>
              </a:rPr>
              <a:t>y</a:t>
            </a:r>
            <a:r>
              <a:rPr lang="zh-CN" altLang="en-US" sz="2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随</a:t>
            </a:r>
            <a:r>
              <a:rPr lang="en-US" altLang="zh-CN" sz="2000" i="1">
                <a:solidFill>
                  <a:srgbClr val="0000FF"/>
                </a:solidFill>
                <a:latin typeface="Times New Roman" panose="02020603050405020304" pitchFamily="18" charset="0"/>
                <a:ea typeface="EU-BX" pitchFamily="65" charset="-122"/>
              </a:rPr>
              <a:t>x</a:t>
            </a:r>
            <a:r>
              <a:rPr lang="zh-CN" altLang="en-US" sz="2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的增大而增大</a:t>
            </a:r>
          </a:p>
        </p:txBody>
      </p:sp>
      <p:sp>
        <p:nvSpPr>
          <p:cNvPr id="442469" name="Text Box 101"/>
          <p:cNvSpPr txBox="1">
            <a:spLocks noChangeArrowheads="1"/>
          </p:cNvSpPr>
          <p:nvPr/>
        </p:nvSpPr>
        <p:spPr bwMode="auto">
          <a:xfrm>
            <a:off x="6727825" y="4902200"/>
            <a:ext cx="2235200" cy="1016000"/>
          </a:xfrm>
          <a:prstGeom prst="rect">
            <a:avLst/>
          </a:prstGeom>
          <a:noFill/>
          <a:ln w="9525" algn="ctr">
            <a:solidFill>
              <a:srgbClr val="FF33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</a:t>
            </a:r>
            <a:r>
              <a:rPr lang="en-US" altLang="zh-CN" sz="2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</a:t>
            </a:r>
            <a:r>
              <a:rPr lang="zh-CN" altLang="en-US" sz="2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en-US" altLang="zh-CN" sz="2000" i="1">
                <a:solidFill>
                  <a:srgbClr val="0000FF"/>
                </a:solidFill>
                <a:latin typeface="Times New Roman" panose="02020603050405020304" pitchFamily="18" charset="0"/>
                <a:ea typeface="EU-BX" pitchFamily="65" charset="-122"/>
                <a:cs typeface="Times New Roman" panose="02020603050405020304" pitchFamily="18" charset="0"/>
              </a:rPr>
              <a:t>y</a:t>
            </a:r>
            <a:r>
              <a:rPr lang="zh-CN" altLang="en-US" sz="2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随</a:t>
            </a:r>
            <a:r>
              <a:rPr lang="en-US" altLang="zh-CN" sz="2000" i="1">
                <a:solidFill>
                  <a:srgbClr val="0000FF"/>
                </a:solidFill>
                <a:latin typeface="Times New Roman" panose="02020603050405020304" pitchFamily="18" charset="0"/>
                <a:ea typeface="EU-BX" pitchFamily="65" charset="-122"/>
              </a:rPr>
              <a:t>x</a:t>
            </a:r>
            <a:r>
              <a:rPr lang="zh-CN" altLang="en-US" sz="2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的增大而减小</a:t>
            </a:r>
          </a:p>
        </p:txBody>
      </p:sp>
      <p:sp>
        <p:nvSpPr>
          <p:cNvPr id="442470" name="Text Box 102"/>
          <p:cNvSpPr txBox="1">
            <a:spLocks noChangeArrowheads="1"/>
          </p:cNvSpPr>
          <p:nvPr/>
        </p:nvSpPr>
        <p:spPr bwMode="auto">
          <a:xfrm>
            <a:off x="744538" y="4833938"/>
            <a:ext cx="1090612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  <a:latin typeface="EU-BX" pitchFamily="65" charset="-122"/>
                <a:ea typeface="EU-BX" pitchFamily="65" charset="-122"/>
                <a:cs typeface="Times New Roman" panose="02020603050405020304" pitchFamily="18" charset="0"/>
              </a:rPr>
              <a:t>x</a:t>
            </a:r>
            <a:r>
              <a:rPr lang="en-US" altLang="zh-CN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  <a:cs typeface="Times New Roman" panose="02020603050405020304" pitchFamily="18" charset="0"/>
              </a:rPr>
              <a:t>&gt;6</a:t>
            </a:r>
          </a:p>
        </p:txBody>
      </p:sp>
      <p:sp>
        <p:nvSpPr>
          <p:cNvPr id="442471" name="Text Box 103"/>
          <p:cNvSpPr txBox="1">
            <a:spLocks noChangeArrowheads="1"/>
          </p:cNvSpPr>
          <p:nvPr/>
        </p:nvSpPr>
        <p:spPr bwMode="auto">
          <a:xfrm>
            <a:off x="7015163" y="4810125"/>
            <a:ext cx="1090612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  <a:latin typeface="EU-BX" pitchFamily="65" charset="-122"/>
                <a:ea typeface="EU-BX" pitchFamily="65" charset="-122"/>
                <a:cs typeface="Times New Roman" panose="02020603050405020304" pitchFamily="18" charset="0"/>
              </a:rPr>
              <a:t>x</a:t>
            </a:r>
            <a:r>
              <a:rPr lang="en-US" altLang="zh-CN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  <a:cs typeface="Times New Roman" panose="02020603050405020304" pitchFamily="18" charset="0"/>
              </a:rPr>
              <a:t>&lt;6</a:t>
            </a:r>
          </a:p>
        </p:txBody>
      </p:sp>
      <p:grpSp>
        <p:nvGrpSpPr>
          <p:cNvPr id="13" name="Group 64"/>
          <p:cNvGrpSpPr/>
          <p:nvPr/>
        </p:nvGrpSpPr>
        <p:grpSpPr bwMode="auto">
          <a:xfrm>
            <a:off x="4867275" y="4276725"/>
            <a:ext cx="1555750" cy="762000"/>
            <a:chOff x="552" y="2019"/>
            <a:chExt cx="1059" cy="515"/>
          </a:xfrm>
        </p:grpSpPr>
        <p:sp>
          <p:nvSpPr>
            <p:cNvPr id="20512" name="Text Box 65"/>
            <p:cNvSpPr txBox="1">
              <a:spLocks noChangeArrowheads="1"/>
            </p:cNvSpPr>
            <p:nvPr/>
          </p:nvSpPr>
          <p:spPr bwMode="auto">
            <a:xfrm>
              <a:off x="552" y="2019"/>
              <a:ext cx="423" cy="5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</a:pPr>
              <a:r>
                <a:rPr lang="en-US" altLang="zh-CN" sz="4400" b="0">
                  <a:solidFill>
                    <a:srgbClr val="FF0000"/>
                  </a:solidFill>
                  <a:latin typeface="Times New Roman" panose="02020603050405020304" pitchFamily="18" charset="0"/>
                </a:rPr>
                <a:t>·</a:t>
              </a:r>
            </a:p>
          </p:txBody>
        </p:sp>
        <p:sp>
          <p:nvSpPr>
            <p:cNvPr id="20513" name="Text Box 66"/>
            <p:cNvSpPr txBox="1">
              <a:spLocks noChangeArrowheads="1"/>
            </p:cNvSpPr>
            <p:nvPr/>
          </p:nvSpPr>
          <p:spPr bwMode="auto">
            <a:xfrm>
              <a:off x="554" y="2266"/>
              <a:ext cx="1057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</a:pPr>
              <a:r>
                <a:rPr lang="zh-CN" altLang="en-US" sz="1800">
                  <a:solidFill>
                    <a:srgbClr val="FF0000"/>
                  </a:solidFill>
                  <a:latin typeface="Times New Roman" panose="02020603050405020304" pitchFamily="18" charset="0"/>
                </a:rPr>
                <a:t>（</a:t>
              </a:r>
              <a:r>
                <a:rPr lang="en-US" altLang="zh-CN" sz="1800">
                  <a:solidFill>
                    <a:srgbClr val="FF0000"/>
                  </a:solidFill>
                  <a:latin typeface="Times New Roman" panose="02020603050405020304" pitchFamily="18" charset="0"/>
                </a:rPr>
                <a:t>8</a:t>
              </a:r>
              <a:r>
                <a:rPr lang="zh-CN" altLang="en-US" sz="1800">
                  <a:solidFill>
                    <a:srgbClr val="FF0000"/>
                  </a:solidFill>
                  <a:latin typeface="Times New Roman" panose="02020603050405020304" pitchFamily="18" charset="0"/>
                </a:rPr>
                <a:t>，</a:t>
              </a:r>
              <a:r>
                <a:rPr lang="en-US" altLang="zh-CN" sz="1800">
                  <a:solidFill>
                    <a:srgbClr val="FF0000"/>
                  </a:solidFill>
                  <a:latin typeface="Times New Roman" panose="02020603050405020304" pitchFamily="18" charset="0"/>
                </a:rPr>
                <a:t>5</a:t>
              </a:r>
              <a:r>
                <a:rPr lang="zh-CN" altLang="en-US" sz="1800">
                  <a:solidFill>
                    <a:srgbClr val="FF0000"/>
                  </a:solidFill>
                  <a:latin typeface="Times New Roman" panose="02020603050405020304" pitchFamily="18" charset="0"/>
                </a:rPr>
                <a:t>）</a:t>
              </a:r>
            </a:p>
          </p:txBody>
        </p:sp>
      </p:grpSp>
      <p:grpSp>
        <p:nvGrpSpPr>
          <p:cNvPr id="14" name="Group 67"/>
          <p:cNvGrpSpPr/>
          <p:nvPr/>
        </p:nvGrpSpPr>
        <p:grpSpPr bwMode="auto">
          <a:xfrm>
            <a:off x="3146425" y="4276725"/>
            <a:ext cx="1552575" cy="762000"/>
            <a:chOff x="2014" y="2642"/>
            <a:chExt cx="1057" cy="515"/>
          </a:xfrm>
        </p:grpSpPr>
        <p:sp>
          <p:nvSpPr>
            <p:cNvPr id="20510" name="Text Box 68"/>
            <p:cNvSpPr txBox="1">
              <a:spLocks noChangeArrowheads="1"/>
            </p:cNvSpPr>
            <p:nvPr/>
          </p:nvSpPr>
          <p:spPr bwMode="auto">
            <a:xfrm>
              <a:off x="2504" y="2642"/>
              <a:ext cx="422" cy="5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</a:pPr>
              <a:r>
                <a:rPr lang="en-US" altLang="zh-CN" sz="4400" b="0">
                  <a:solidFill>
                    <a:srgbClr val="FF0000"/>
                  </a:solidFill>
                  <a:latin typeface="Times New Roman" panose="02020603050405020304" pitchFamily="18" charset="0"/>
                </a:rPr>
                <a:t>·</a:t>
              </a:r>
            </a:p>
          </p:txBody>
        </p:sp>
        <p:sp>
          <p:nvSpPr>
            <p:cNvPr id="20511" name="Text Box 69"/>
            <p:cNvSpPr txBox="1">
              <a:spLocks noChangeArrowheads="1"/>
            </p:cNvSpPr>
            <p:nvPr/>
          </p:nvSpPr>
          <p:spPr bwMode="auto">
            <a:xfrm>
              <a:off x="2014" y="2891"/>
              <a:ext cx="1057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</a:pPr>
              <a:r>
                <a:rPr lang="zh-CN" altLang="en-US" sz="1800">
                  <a:solidFill>
                    <a:srgbClr val="FF66CC"/>
                  </a:solidFill>
                  <a:latin typeface="Times New Roman" panose="02020603050405020304" pitchFamily="18" charset="0"/>
                </a:rPr>
                <a:t>（</a:t>
              </a:r>
              <a:r>
                <a:rPr lang="en-US" altLang="zh-CN" sz="1800">
                  <a:solidFill>
                    <a:srgbClr val="FF66CC"/>
                  </a:solidFill>
                  <a:latin typeface="Times New Roman" panose="02020603050405020304" pitchFamily="18" charset="0"/>
                </a:rPr>
                <a:t>4</a:t>
              </a:r>
              <a:r>
                <a:rPr lang="zh-CN" altLang="en-US" sz="1800">
                  <a:solidFill>
                    <a:srgbClr val="FF66CC"/>
                  </a:solidFill>
                  <a:latin typeface="Times New Roman" panose="02020603050405020304" pitchFamily="18" charset="0"/>
                </a:rPr>
                <a:t>，</a:t>
              </a:r>
              <a:r>
                <a:rPr lang="en-US" altLang="zh-CN" sz="1800">
                  <a:solidFill>
                    <a:srgbClr val="FF66CC"/>
                  </a:solidFill>
                  <a:latin typeface="Times New Roman" panose="02020603050405020304" pitchFamily="18" charset="0"/>
                </a:rPr>
                <a:t>5</a:t>
              </a:r>
              <a:r>
                <a:rPr lang="zh-CN" altLang="en-US" sz="1800">
                  <a:solidFill>
                    <a:srgbClr val="FF66CC"/>
                  </a:solidFill>
                  <a:latin typeface="Times New Roman" panose="02020603050405020304" pitchFamily="18" charset="0"/>
                </a:rPr>
                <a:t>）</a:t>
              </a:r>
            </a:p>
          </p:txBody>
        </p:sp>
      </p:grpSp>
      <p:grpSp>
        <p:nvGrpSpPr>
          <p:cNvPr id="15" name="Group 58"/>
          <p:cNvGrpSpPr/>
          <p:nvPr/>
        </p:nvGrpSpPr>
        <p:grpSpPr bwMode="auto">
          <a:xfrm>
            <a:off x="4346575" y="4703763"/>
            <a:ext cx="1019175" cy="762000"/>
            <a:chOff x="2832" y="2928"/>
            <a:chExt cx="694" cy="515"/>
          </a:xfrm>
        </p:grpSpPr>
        <p:sp>
          <p:nvSpPr>
            <p:cNvPr id="20508" name="Text Box 59"/>
            <p:cNvSpPr txBox="1">
              <a:spLocks noChangeArrowheads="1"/>
            </p:cNvSpPr>
            <p:nvPr/>
          </p:nvSpPr>
          <p:spPr bwMode="auto">
            <a:xfrm>
              <a:off x="2832" y="2928"/>
              <a:ext cx="422" cy="5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</a:pPr>
              <a:r>
                <a:rPr lang="en-US" altLang="zh-CN" sz="4400" b="0">
                  <a:solidFill>
                    <a:srgbClr val="FF0000"/>
                  </a:solidFill>
                  <a:latin typeface="Times New Roman" panose="02020603050405020304" pitchFamily="18" charset="0"/>
                </a:rPr>
                <a:t>·</a:t>
              </a:r>
            </a:p>
          </p:txBody>
        </p:sp>
        <p:sp>
          <p:nvSpPr>
            <p:cNvPr id="20509" name="Text Box 60"/>
            <p:cNvSpPr txBox="1">
              <a:spLocks noChangeArrowheads="1"/>
            </p:cNvSpPr>
            <p:nvPr/>
          </p:nvSpPr>
          <p:spPr bwMode="auto">
            <a:xfrm>
              <a:off x="2834" y="3175"/>
              <a:ext cx="692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</a:pPr>
              <a:r>
                <a:rPr lang="en-US" altLang="zh-CN" sz="1800">
                  <a:solidFill>
                    <a:srgbClr val="FF0000"/>
                  </a:solidFill>
                  <a:latin typeface="Times New Roman" panose="02020603050405020304" pitchFamily="18" charset="0"/>
                </a:rPr>
                <a:t>   (6</a:t>
              </a:r>
              <a:r>
                <a:rPr lang="zh-CN" altLang="en-US" sz="1800">
                  <a:solidFill>
                    <a:srgbClr val="FF0000"/>
                  </a:solidFill>
                  <a:latin typeface="Times New Roman" panose="02020603050405020304" pitchFamily="18" charset="0"/>
                </a:rPr>
                <a:t>，</a:t>
              </a:r>
              <a:r>
                <a:rPr lang="en-US" altLang="zh-CN" sz="1800">
                  <a:solidFill>
                    <a:srgbClr val="FF0000"/>
                  </a:solidFill>
                  <a:latin typeface="Times New Roman" panose="02020603050405020304" pitchFamily="18" charset="0"/>
                </a:rPr>
                <a:t>3)</a:t>
              </a:r>
              <a:endParaRPr lang="zh-CN" altLang="en-US" sz="180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6" name="Group 73"/>
          <p:cNvGrpSpPr/>
          <p:nvPr/>
        </p:nvGrpSpPr>
        <p:grpSpPr bwMode="auto">
          <a:xfrm>
            <a:off x="5846763" y="657225"/>
            <a:ext cx="1611312" cy="762000"/>
            <a:chOff x="3876" y="206"/>
            <a:chExt cx="1097" cy="515"/>
          </a:xfrm>
        </p:grpSpPr>
        <p:sp>
          <p:nvSpPr>
            <p:cNvPr id="20506" name="Text Box 74"/>
            <p:cNvSpPr txBox="1">
              <a:spLocks noChangeArrowheads="1"/>
            </p:cNvSpPr>
            <p:nvPr/>
          </p:nvSpPr>
          <p:spPr bwMode="auto">
            <a:xfrm>
              <a:off x="3876" y="206"/>
              <a:ext cx="422" cy="5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</a:pPr>
              <a:r>
                <a:rPr lang="en-US" altLang="zh-CN" sz="4400" b="0">
                  <a:solidFill>
                    <a:srgbClr val="FF0000"/>
                  </a:solidFill>
                  <a:latin typeface="Times New Roman" panose="02020603050405020304" pitchFamily="18" charset="0"/>
                </a:rPr>
                <a:t>·</a:t>
              </a:r>
            </a:p>
          </p:txBody>
        </p:sp>
        <p:sp>
          <p:nvSpPr>
            <p:cNvPr id="20507" name="Text Box 75"/>
            <p:cNvSpPr txBox="1">
              <a:spLocks noChangeArrowheads="1"/>
            </p:cNvSpPr>
            <p:nvPr/>
          </p:nvSpPr>
          <p:spPr bwMode="auto">
            <a:xfrm>
              <a:off x="3916" y="332"/>
              <a:ext cx="1057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</a:pPr>
              <a:r>
                <a:rPr lang="zh-CN" altLang="en-US" sz="1800">
                  <a:solidFill>
                    <a:srgbClr val="FF66CC"/>
                  </a:solidFill>
                  <a:latin typeface="Times New Roman" panose="02020603050405020304" pitchFamily="18" charset="0"/>
                </a:rPr>
                <a:t>（</a:t>
              </a:r>
              <a:r>
                <a:rPr lang="en-US" altLang="zh-CN" sz="1800">
                  <a:solidFill>
                    <a:srgbClr val="FF66CC"/>
                  </a:solidFill>
                  <a:latin typeface="Times New Roman" panose="02020603050405020304" pitchFamily="18" charset="0"/>
                </a:rPr>
                <a:t>12</a:t>
              </a:r>
              <a:r>
                <a:rPr lang="zh-CN" altLang="en-US" sz="1800">
                  <a:solidFill>
                    <a:srgbClr val="FF66CC"/>
                  </a:solidFill>
                  <a:latin typeface="Times New Roman" panose="02020603050405020304" pitchFamily="18" charset="0"/>
                </a:rPr>
                <a:t>，</a:t>
              </a:r>
              <a:r>
                <a:rPr lang="en-US" altLang="zh-CN" sz="1800">
                  <a:solidFill>
                    <a:srgbClr val="FF66CC"/>
                  </a:solidFill>
                  <a:latin typeface="Times New Roman" panose="02020603050405020304" pitchFamily="18" charset="0"/>
                </a:rPr>
                <a:t>21</a:t>
              </a:r>
              <a:r>
                <a:rPr lang="zh-CN" altLang="en-US" sz="1800">
                  <a:solidFill>
                    <a:srgbClr val="FF66CC"/>
                  </a:solidFill>
                  <a:latin typeface="Times New Roman" panose="02020603050405020304" pitchFamily="18" charset="0"/>
                </a:rPr>
                <a:t>）</a:t>
              </a:r>
            </a:p>
          </p:txBody>
        </p:sp>
      </p:grpSp>
      <p:grpSp>
        <p:nvGrpSpPr>
          <p:cNvPr id="17" name="Group 70"/>
          <p:cNvGrpSpPr/>
          <p:nvPr/>
        </p:nvGrpSpPr>
        <p:grpSpPr bwMode="auto">
          <a:xfrm>
            <a:off x="2019300" y="654050"/>
            <a:ext cx="1552575" cy="762000"/>
            <a:chOff x="1254" y="197"/>
            <a:chExt cx="1057" cy="515"/>
          </a:xfrm>
        </p:grpSpPr>
        <p:sp>
          <p:nvSpPr>
            <p:cNvPr id="20504" name="Text Box 71"/>
            <p:cNvSpPr txBox="1">
              <a:spLocks noChangeArrowheads="1"/>
            </p:cNvSpPr>
            <p:nvPr/>
          </p:nvSpPr>
          <p:spPr bwMode="auto">
            <a:xfrm>
              <a:off x="1877" y="197"/>
              <a:ext cx="421" cy="5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</a:pPr>
              <a:r>
                <a:rPr lang="en-US" altLang="zh-CN" sz="4400" b="0">
                  <a:solidFill>
                    <a:srgbClr val="FF0000"/>
                  </a:solidFill>
                  <a:latin typeface="Times New Roman" panose="02020603050405020304" pitchFamily="18" charset="0"/>
                </a:rPr>
                <a:t>·</a:t>
              </a:r>
            </a:p>
          </p:txBody>
        </p:sp>
        <p:sp>
          <p:nvSpPr>
            <p:cNvPr id="20505" name="Text Box 72"/>
            <p:cNvSpPr txBox="1">
              <a:spLocks noChangeArrowheads="1"/>
            </p:cNvSpPr>
            <p:nvPr/>
          </p:nvSpPr>
          <p:spPr bwMode="auto">
            <a:xfrm>
              <a:off x="1254" y="330"/>
              <a:ext cx="1057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</a:pPr>
              <a:r>
                <a:rPr lang="zh-CN" altLang="en-US" sz="1800">
                  <a:solidFill>
                    <a:srgbClr val="FF66CC"/>
                  </a:solidFill>
                  <a:latin typeface="Times New Roman" panose="02020603050405020304" pitchFamily="18" charset="0"/>
                </a:rPr>
                <a:t>（</a:t>
              </a:r>
              <a:r>
                <a:rPr lang="en-US" altLang="zh-CN" sz="1800">
                  <a:solidFill>
                    <a:srgbClr val="FF66CC"/>
                  </a:solidFill>
                  <a:latin typeface="Times New Roman" panose="02020603050405020304" pitchFamily="18" charset="0"/>
                </a:rPr>
                <a:t>0</a:t>
              </a:r>
              <a:r>
                <a:rPr lang="zh-CN" altLang="en-US" sz="1800">
                  <a:solidFill>
                    <a:srgbClr val="FF66CC"/>
                  </a:solidFill>
                  <a:latin typeface="Times New Roman" panose="02020603050405020304" pitchFamily="18" charset="0"/>
                </a:rPr>
                <a:t>，</a:t>
              </a:r>
              <a:r>
                <a:rPr lang="en-US" altLang="zh-CN" sz="1800">
                  <a:solidFill>
                    <a:srgbClr val="FF66CC"/>
                  </a:solidFill>
                  <a:latin typeface="Times New Roman" panose="02020603050405020304" pitchFamily="18" charset="0"/>
                </a:rPr>
                <a:t>21</a:t>
              </a:r>
              <a:r>
                <a:rPr lang="zh-CN" altLang="en-US" sz="1800">
                  <a:solidFill>
                    <a:srgbClr val="FF66CC"/>
                  </a:solidFill>
                  <a:latin typeface="Times New Roman" panose="02020603050405020304" pitchFamily="18" charset="0"/>
                </a:rPr>
                <a:t>）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2370" grpId="0" animBg="1"/>
      <p:bldP spid="442422" grpId="0"/>
      <p:bldP spid="442448" grpId="0" animBg="1"/>
      <p:bldP spid="6171" grpId="0"/>
      <p:bldP spid="6173" grpId="0"/>
      <p:bldP spid="442468" grpId="0" animBg="1"/>
      <p:bldP spid="442469" grpId="0" animBg="1"/>
      <p:bldP spid="442470" grpId="0"/>
      <p:bldP spid="442471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5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宋体" panose="02010600030101010101" pitchFamily="2" charset="-122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5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宋体" panose="02010600030101010101" pitchFamily="2" charset="-122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1679</Words>
  <Application>Microsoft Office PowerPoint</Application>
  <PresentationFormat>全屏显示(4:3)</PresentationFormat>
  <Paragraphs>284</Paragraphs>
  <Slides>23</Slides>
  <Notes>23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23</vt:i4>
      </vt:variant>
    </vt:vector>
  </HeadingPairs>
  <TitlesOfParts>
    <vt:vector size="36" baseType="lpstr">
      <vt:lpstr>EU-BX</vt:lpstr>
      <vt:lpstr>楷体_GB2312</vt:lpstr>
      <vt:lpstr>隶书</vt:lpstr>
      <vt:lpstr>宋体</vt:lpstr>
      <vt:lpstr>微软雅黑</vt:lpstr>
      <vt:lpstr>Arial</vt:lpstr>
      <vt:lpstr>Symbol</vt:lpstr>
      <vt:lpstr>Tahoma</vt:lpstr>
      <vt:lpstr>Times New Roman</vt:lpstr>
      <vt:lpstr>Wingdings</vt:lpstr>
      <vt:lpstr>WWW.2PPT.COM
</vt:lpstr>
      <vt:lpstr>公式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二次函数y=ax2+bx+c(a≠0)与y=ax²的关系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2015-01-21T09:15:00Z</dcterms:created>
  <dcterms:modified xsi:type="dcterms:W3CDTF">2023-01-16T17:01:04Z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A6316E88E1584978BE969A062555118D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