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8" r:id="rId23"/>
    <p:sldId id="369" r:id="rId24"/>
    <p:sldId id="370" r:id="rId25"/>
    <p:sldId id="371" r:id="rId26"/>
    <p:sldId id="372" r:id="rId27"/>
    <p:sldId id="373" r:id="rId28"/>
    <p:sldId id="374" r:id="rId29"/>
    <p:sldId id="375" r:id="rId30"/>
    <p:sldId id="376" r:id="rId31"/>
    <p:sldId id="377" r:id="rId32"/>
    <p:sldId id="378" r:id="rId33"/>
    <p:sldId id="379" r:id="rId34"/>
    <p:sldId id="380" r:id="rId35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1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新课标第一网" initials="新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80"/>
    <a:srgbClr val="9900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/>
    <p:restoredTop sz="94660"/>
  </p:normalViewPr>
  <p:slideViewPr>
    <p:cSldViewPr showGuides="1">
      <p:cViewPr>
        <p:scale>
          <a:sx n="100" d="100"/>
          <a:sy n="100" d="100"/>
        </p:scale>
        <p:origin x="-366" y="-264"/>
      </p:cViewPr>
      <p:guideLst>
        <p:guide orient="horz" pos="2160"/>
        <p:guide pos="291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033A5-575C-466D-B9C4-F90A392A367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06E80-C37E-4392-9C05-EE37A2448F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06E80-C37E-4392-9C05-EE37A2448F2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EC1691-04C8-4B7B-A965-F6BBA4C15F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EC1691-04C8-4B7B-A965-F6BBA4C15F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EC1691-04C8-4B7B-A965-F6BBA4C15F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EC1691-04C8-4B7B-A965-F6BBA4C15F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EC1691-04C8-4B7B-A965-F6BBA4C15F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EC1691-04C8-4B7B-A965-F6BBA4C15F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EC1691-04C8-4B7B-A965-F6BBA4C15F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EC1691-04C8-4B7B-A965-F6BBA4C15F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EC1691-04C8-4B7B-A965-F6BBA4C15F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EC1691-04C8-4B7B-A965-F6BBA4C15F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EC1691-04C8-4B7B-A965-F6BBA4C15F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Freeform 5"/>
          <p:cNvSpPr/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anose="020F0502020204030204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anose="020F050202020403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anose="020F050202020403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file:///C:\Documents%20and%20Settings\Administrator\&#26700;&#38754;\&#20864;&#25945;7&#19979;Unit%207&#35838;&#20214;&#65288;&#35201;&#36716;&#25104;1+1&#26684;&#24335;&#65289;\Lesson%2040\L40-No.1.mp3" TargetMode="External"/><Relationship Id="rId1" Type="http://schemas.microsoft.com/office/2007/relationships/media" Target="file:///C:\Documents%20and%20Settings\Administrator\&#26700;&#38754;\&#20864;&#25945;7&#19979;Unit%207&#35838;&#20214;&#65288;&#35201;&#36716;&#25104;1+1&#26684;&#24335;&#65289;\Lesson%2040\L40-No.1.mp3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1"/>
          <p:cNvSpPr txBox="1"/>
          <p:nvPr/>
        </p:nvSpPr>
        <p:spPr>
          <a:xfrm>
            <a:off x="0" y="2667000"/>
            <a:ext cx="9144000" cy="1034147"/>
          </a:xfrm>
          <a:prstGeom prst="rect">
            <a:avLst/>
          </a:prstGeom>
          <a:solidFill>
            <a:schemeClr val="bg1">
              <a:alpha val="39998"/>
            </a:schemeClr>
          </a:solidFill>
          <a:ln w="9525">
            <a:noFill/>
          </a:ln>
        </p:spPr>
        <p:txBody>
          <a:bodyPr wrap="square" lIns="109746" tIns="54873" rIns="109746" bIns="54873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6000" b="1" dirty="0" smtClean="0">
                <a:solidFill>
                  <a:srgbClr val="0000FF"/>
                </a:solidFill>
                <a:latin typeface="Times New Roman" panose="02020603050405020304" pitchFamily="18" charset="0"/>
                <a:sym typeface="+mn-ea"/>
              </a:rPr>
              <a:t>Move </a:t>
            </a:r>
            <a:r>
              <a:rPr lang="en-US" altLang="zh-CN" sz="6000" b="1" dirty="0">
                <a:solidFill>
                  <a:srgbClr val="0000FF"/>
                </a:solidFill>
                <a:latin typeface="Times New Roman" panose="02020603050405020304" pitchFamily="18" charset="0"/>
                <a:sym typeface="+mn-ea"/>
              </a:rPr>
              <a:t>Your </a:t>
            </a:r>
            <a:r>
              <a:rPr lang="en-US" altLang="zh-CN" sz="6000" b="1" dirty="0" smtClean="0">
                <a:solidFill>
                  <a:srgbClr val="0000FF"/>
                </a:solidFill>
                <a:latin typeface="Times New Roman" panose="02020603050405020304" pitchFamily="18" charset="0"/>
                <a:sym typeface="+mn-ea"/>
              </a:rPr>
              <a:t>Body</a:t>
            </a:r>
            <a:endParaRPr lang="zh-CN" altLang="en-US" sz="6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文本框 5"/>
          <p:cNvSpPr txBox="1"/>
          <p:nvPr/>
        </p:nvSpPr>
        <p:spPr>
          <a:xfrm>
            <a:off x="1146952" y="990600"/>
            <a:ext cx="6720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Unit 7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Sports and Good Health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53330" y="55626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内容占位符 2"/>
          <p:cNvSpPr>
            <a:spLocks noGrp="1"/>
          </p:cNvSpPr>
          <p:nvPr>
            <p:ph idx="4294967295"/>
          </p:nvPr>
        </p:nvSpPr>
        <p:spPr>
          <a:xfrm>
            <a:off x="4232275" y="52388"/>
            <a:ext cx="4911725" cy="6591300"/>
          </a:xfrm>
        </p:spPr>
        <p:txBody>
          <a:bodyPr vert="horz" wrap="square" lIns="91435" tIns="45717" rIns="91435" bIns="45717" anchor="t">
            <a:normAutofit fontScale="92500"/>
          </a:bodyPr>
          <a:lstStyle/>
          <a:p>
            <a:pPr>
              <a:lnSpc>
                <a:spcPct val="13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lang="zh-CN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过去常常                       </a:t>
            </a:r>
          </a:p>
          <a:p>
            <a:pPr>
              <a:lnSpc>
                <a:spcPct val="13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lang="zh-CN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做游戏</a:t>
            </a:r>
          </a:p>
          <a:p>
            <a:pPr>
              <a:lnSpc>
                <a:spcPct val="13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lang="zh-CN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担心</a:t>
            </a: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                         </a:t>
            </a:r>
          </a:p>
          <a:p>
            <a:pPr>
              <a:lnSpc>
                <a:spcPct val="13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lang="zh-CN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整天</a:t>
            </a:r>
            <a:r>
              <a:rPr lang="en-US" altLang="zh-CN" sz="3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lang="zh-CN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不再</a:t>
            </a: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  <a:p>
            <a:pPr>
              <a:lnSpc>
                <a:spcPct val="13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lang="zh-CN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体重增加；长胖</a:t>
            </a:r>
          </a:p>
          <a:p>
            <a:pPr>
              <a:lnSpc>
                <a:spcPct val="110000"/>
              </a:lnSpc>
              <a:buNone/>
            </a:pPr>
            <a:r>
              <a:rPr lang="zh-CN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出去</a:t>
            </a:r>
            <a:endParaRPr lang="zh-CN" alt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沙发土豆          </a:t>
            </a:r>
            <a:endParaRPr lang="zh-CN" alt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在阳光下</a:t>
            </a:r>
            <a:endParaRPr lang="zh-CN" alt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站在某人一边；支持某人</a:t>
            </a:r>
            <a:endParaRPr lang="zh-CN" alt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Text Box 4"/>
          <p:cNvSpPr txBox="1"/>
          <p:nvPr/>
        </p:nvSpPr>
        <p:spPr>
          <a:xfrm>
            <a:off x="2449578" y="-61993"/>
            <a:ext cx="1651514" cy="895648"/>
          </a:xfrm>
          <a:prstGeom prst="rect">
            <a:avLst/>
          </a:prstGeom>
          <a:noFill/>
          <a:ln w="9525">
            <a:noFill/>
          </a:ln>
        </p:spPr>
        <p:txBody>
          <a:bodyPr wrap="none" lIns="109746" tIns="54873" rIns="109746" bIns="54873">
            <a:spAutoFit/>
          </a:bodyPr>
          <a:lstStyle/>
          <a:p>
            <a:pPr algn="r">
              <a:lnSpc>
                <a:spcPct val="150000"/>
              </a:lnSpc>
              <a:buNone/>
            </a:pPr>
            <a:r>
              <a:rPr lang="en-US" altLang="zh-CN" sz="3400" dirty="0">
                <a:solidFill>
                  <a:srgbClr val="0000FF"/>
                </a:solidFill>
                <a:cs typeface="Times New Roman" panose="02020603050405020304" pitchFamily="18" charset="0"/>
              </a:rPr>
              <a:t>used to</a:t>
            </a:r>
          </a:p>
        </p:txBody>
      </p:sp>
      <p:sp>
        <p:nvSpPr>
          <p:cNvPr id="8197" name="Text Box 5"/>
          <p:cNvSpPr txBox="1"/>
          <p:nvPr/>
        </p:nvSpPr>
        <p:spPr>
          <a:xfrm>
            <a:off x="1601408" y="1211708"/>
            <a:ext cx="2499502" cy="895648"/>
          </a:xfrm>
          <a:prstGeom prst="rect">
            <a:avLst/>
          </a:prstGeom>
          <a:noFill/>
          <a:ln w="9525">
            <a:noFill/>
          </a:ln>
        </p:spPr>
        <p:txBody>
          <a:bodyPr wrap="none" lIns="109746" tIns="54873" rIns="109746" bIns="54873">
            <a:spAutoFit/>
          </a:bodyPr>
          <a:lstStyle/>
          <a:p>
            <a:pPr algn="r">
              <a:lnSpc>
                <a:spcPct val="150000"/>
              </a:lnSpc>
              <a:buNone/>
            </a:pPr>
            <a:r>
              <a:rPr lang="en-US" altLang="zh-CN" sz="3400" dirty="0">
                <a:solidFill>
                  <a:srgbClr val="0000FF"/>
                </a:solidFill>
                <a:cs typeface="Times New Roman" panose="02020603050405020304" pitchFamily="18" charset="0"/>
              </a:rPr>
              <a:t>worry about</a:t>
            </a:r>
          </a:p>
        </p:txBody>
      </p:sp>
      <p:sp>
        <p:nvSpPr>
          <p:cNvPr id="8198" name="Text Box 6"/>
          <p:cNvSpPr txBox="1"/>
          <p:nvPr/>
        </p:nvSpPr>
        <p:spPr>
          <a:xfrm>
            <a:off x="935169" y="2627344"/>
            <a:ext cx="3166007" cy="895648"/>
          </a:xfrm>
          <a:prstGeom prst="rect">
            <a:avLst/>
          </a:prstGeom>
          <a:noFill/>
          <a:ln w="9525">
            <a:noFill/>
          </a:ln>
        </p:spPr>
        <p:txBody>
          <a:bodyPr wrap="square" lIns="109746" tIns="54873" rIns="109746" bIns="54873">
            <a:spAutoFit/>
          </a:bodyPr>
          <a:lstStyle/>
          <a:p>
            <a:pPr algn="r">
              <a:lnSpc>
                <a:spcPct val="150000"/>
              </a:lnSpc>
              <a:buNone/>
            </a:pPr>
            <a:r>
              <a:rPr lang="en-US" altLang="zh-CN" sz="3400" dirty="0">
                <a:solidFill>
                  <a:srgbClr val="0000FF"/>
                </a:solidFill>
                <a:cs typeface="Times New Roman" panose="02020603050405020304" pitchFamily="18" charset="0"/>
              </a:rPr>
              <a:t>not…any more</a:t>
            </a:r>
          </a:p>
        </p:txBody>
      </p:sp>
      <p:sp>
        <p:nvSpPr>
          <p:cNvPr id="8199" name="Text Box 7"/>
          <p:cNvSpPr txBox="1"/>
          <p:nvPr/>
        </p:nvSpPr>
        <p:spPr>
          <a:xfrm>
            <a:off x="1287454" y="3291281"/>
            <a:ext cx="2813692" cy="895648"/>
          </a:xfrm>
          <a:prstGeom prst="rect">
            <a:avLst/>
          </a:prstGeom>
          <a:noFill/>
          <a:ln w="9525">
            <a:noFill/>
          </a:ln>
        </p:spPr>
        <p:txBody>
          <a:bodyPr wrap="none" lIns="109746" tIns="54873" rIns="109746" bIns="54873">
            <a:spAutoFit/>
          </a:bodyPr>
          <a:lstStyle/>
          <a:p>
            <a:pPr algn="r">
              <a:lnSpc>
                <a:spcPct val="150000"/>
              </a:lnSpc>
              <a:buNone/>
            </a:pPr>
            <a:r>
              <a:rPr lang="en-US" altLang="zh-CN" sz="3400" dirty="0">
                <a:solidFill>
                  <a:srgbClr val="0000FF"/>
                </a:solidFill>
                <a:cs typeface="Times New Roman" panose="02020603050405020304" pitchFamily="18" charset="0"/>
              </a:rPr>
              <a:t>put on weight</a:t>
            </a:r>
          </a:p>
        </p:txBody>
      </p:sp>
      <p:sp>
        <p:nvSpPr>
          <p:cNvPr id="8204" name="Text Box 11"/>
          <p:cNvSpPr txBox="1"/>
          <p:nvPr/>
        </p:nvSpPr>
        <p:spPr>
          <a:xfrm>
            <a:off x="1651204" y="485208"/>
            <a:ext cx="2449810" cy="895648"/>
          </a:xfrm>
          <a:prstGeom prst="rect">
            <a:avLst/>
          </a:prstGeom>
          <a:noFill/>
          <a:ln w="9525">
            <a:noFill/>
          </a:ln>
        </p:spPr>
        <p:txBody>
          <a:bodyPr wrap="none" lIns="109746" tIns="54873" rIns="109746" bIns="54873">
            <a:spAutoFit/>
          </a:bodyPr>
          <a:lstStyle/>
          <a:p>
            <a:pPr algn="r">
              <a:lnSpc>
                <a:spcPct val="150000"/>
              </a:lnSpc>
              <a:buNone/>
            </a:pPr>
            <a:r>
              <a:rPr lang="en-US" altLang="zh-CN" sz="3400" dirty="0">
                <a:solidFill>
                  <a:srgbClr val="0000FF"/>
                </a:solidFill>
                <a:cs typeface="Times New Roman" panose="02020603050405020304" pitchFamily="18" charset="0"/>
              </a:rPr>
              <a:t>play games</a:t>
            </a:r>
          </a:p>
        </p:txBody>
      </p:sp>
      <p:sp>
        <p:nvSpPr>
          <p:cNvPr id="8205" name="Text Box 11"/>
          <p:cNvSpPr txBox="1"/>
          <p:nvPr/>
        </p:nvSpPr>
        <p:spPr>
          <a:xfrm>
            <a:off x="2429763" y="1963458"/>
            <a:ext cx="1671414" cy="895648"/>
          </a:xfrm>
          <a:prstGeom prst="rect">
            <a:avLst/>
          </a:prstGeom>
          <a:noFill/>
          <a:ln w="9525">
            <a:noFill/>
          </a:ln>
        </p:spPr>
        <p:txBody>
          <a:bodyPr wrap="square" lIns="109746" tIns="54873" rIns="109746" bIns="54873">
            <a:spAutoFit/>
          </a:bodyPr>
          <a:lstStyle/>
          <a:p>
            <a:pPr algn="r">
              <a:lnSpc>
                <a:spcPct val="150000"/>
              </a:lnSpc>
              <a:buNone/>
            </a:pPr>
            <a:r>
              <a:rPr lang="en-US" altLang="zh-CN" sz="3400" dirty="0">
                <a:solidFill>
                  <a:srgbClr val="0000FF"/>
                </a:solidFill>
                <a:cs typeface="Times New Roman" panose="02020603050405020304" pitchFamily="18" charset="0"/>
              </a:rPr>
              <a:t>all day</a:t>
            </a:r>
          </a:p>
        </p:txBody>
      </p:sp>
      <p:sp>
        <p:nvSpPr>
          <p:cNvPr id="8200" name="Text Box 8"/>
          <p:cNvSpPr txBox="1"/>
          <p:nvPr/>
        </p:nvSpPr>
        <p:spPr>
          <a:xfrm>
            <a:off x="1383360" y="3905488"/>
            <a:ext cx="2717512" cy="895648"/>
          </a:xfrm>
          <a:prstGeom prst="rect">
            <a:avLst/>
          </a:prstGeom>
          <a:noFill/>
          <a:ln w="9525">
            <a:noFill/>
          </a:ln>
        </p:spPr>
        <p:txBody>
          <a:bodyPr wrap="none" lIns="109746" tIns="54873" rIns="109746" bIns="54873">
            <a:spAutoFit/>
          </a:bodyPr>
          <a:lstStyle/>
          <a:p>
            <a:pPr algn="r">
              <a:lnSpc>
                <a:spcPct val="150000"/>
              </a:lnSpc>
              <a:buNone/>
            </a:pPr>
            <a:r>
              <a:rPr lang="en-US" altLang="zh-CN" sz="3400" dirty="0">
                <a:solidFill>
                  <a:srgbClr val="0000FF"/>
                </a:solidFill>
                <a:cs typeface="Times New Roman" panose="02020603050405020304" pitchFamily="18" charset="0"/>
              </a:rPr>
              <a:t>couch potato</a:t>
            </a:r>
          </a:p>
        </p:txBody>
      </p:sp>
      <p:sp>
        <p:nvSpPr>
          <p:cNvPr id="8201" name="Text Box 9"/>
          <p:cNvSpPr txBox="1"/>
          <p:nvPr/>
        </p:nvSpPr>
        <p:spPr>
          <a:xfrm>
            <a:off x="2272708" y="5223996"/>
            <a:ext cx="1828774" cy="895648"/>
          </a:xfrm>
          <a:prstGeom prst="rect">
            <a:avLst/>
          </a:prstGeom>
          <a:noFill/>
          <a:ln w="9525">
            <a:noFill/>
          </a:ln>
        </p:spPr>
        <p:txBody>
          <a:bodyPr lIns="109746" tIns="54873" rIns="109746" bIns="54873">
            <a:spAutoFit/>
          </a:bodyPr>
          <a:lstStyle/>
          <a:p>
            <a:pPr algn="r">
              <a:lnSpc>
                <a:spcPct val="150000"/>
              </a:lnSpc>
              <a:buNone/>
            </a:pPr>
            <a:r>
              <a:rPr lang="en-US" altLang="zh-CN" sz="3400" dirty="0">
                <a:solidFill>
                  <a:srgbClr val="0000FF"/>
                </a:solidFill>
                <a:cs typeface="Times New Roman" panose="02020603050405020304" pitchFamily="18" charset="0"/>
              </a:rPr>
              <a:t>get out</a:t>
            </a:r>
          </a:p>
        </p:txBody>
      </p:sp>
      <p:sp>
        <p:nvSpPr>
          <p:cNvPr id="8202" name="Text Box 10"/>
          <p:cNvSpPr txBox="1"/>
          <p:nvPr/>
        </p:nvSpPr>
        <p:spPr>
          <a:xfrm>
            <a:off x="1989346" y="4557671"/>
            <a:ext cx="2111576" cy="895648"/>
          </a:xfrm>
          <a:prstGeom prst="rect">
            <a:avLst/>
          </a:prstGeom>
          <a:noFill/>
          <a:ln w="9525">
            <a:noFill/>
          </a:ln>
        </p:spPr>
        <p:txBody>
          <a:bodyPr wrap="none" lIns="109746" tIns="54873" rIns="109746" bIns="54873">
            <a:spAutoFit/>
          </a:bodyPr>
          <a:lstStyle/>
          <a:p>
            <a:pPr algn="r">
              <a:lnSpc>
                <a:spcPct val="150000"/>
              </a:lnSpc>
              <a:buNone/>
            </a:pPr>
            <a:r>
              <a:rPr lang="en-US" altLang="zh-CN" sz="3400" dirty="0">
                <a:solidFill>
                  <a:srgbClr val="0000FF"/>
                </a:solidFill>
                <a:cs typeface="Times New Roman" panose="02020603050405020304" pitchFamily="18" charset="0"/>
              </a:rPr>
              <a:t>in the sun</a:t>
            </a:r>
          </a:p>
        </p:txBody>
      </p:sp>
      <p:sp>
        <p:nvSpPr>
          <p:cNvPr id="8203" name="Text Box 11"/>
          <p:cNvSpPr txBox="1"/>
          <p:nvPr/>
        </p:nvSpPr>
        <p:spPr>
          <a:xfrm>
            <a:off x="1320868" y="5875416"/>
            <a:ext cx="2780156" cy="895648"/>
          </a:xfrm>
          <a:prstGeom prst="rect">
            <a:avLst/>
          </a:prstGeom>
          <a:noFill/>
          <a:ln w="9525">
            <a:noFill/>
          </a:ln>
        </p:spPr>
        <p:txBody>
          <a:bodyPr wrap="none" lIns="109746" tIns="54873" rIns="109746" bIns="54873">
            <a:spAutoFit/>
          </a:bodyPr>
          <a:lstStyle/>
          <a:p>
            <a:pPr algn="r">
              <a:lnSpc>
                <a:spcPct val="150000"/>
              </a:lnSpc>
              <a:buNone/>
            </a:pPr>
            <a:r>
              <a:rPr lang="en-US" altLang="zh-CN" sz="3400" dirty="0">
                <a:solidFill>
                  <a:srgbClr val="0000FF"/>
                </a:solidFill>
                <a:cs typeface="Times New Roman" panose="02020603050405020304" pitchFamily="18" charset="0"/>
              </a:rPr>
              <a:t>on one’s side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6" name="Text Box 123"/>
          <p:cNvSpPr txBox="1">
            <a:spLocks noChangeArrowheads="1"/>
          </p:cNvSpPr>
          <p:nvPr/>
        </p:nvSpPr>
        <p:spPr bwMode="auto">
          <a:xfrm>
            <a:off x="786168" y="1162373"/>
            <a:ext cx="7993140" cy="126190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10000"/>
              </a:lnSpc>
              <a:spcBef>
                <a:spcPct val="50000"/>
              </a:spcBef>
              <a:defRPr/>
            </a:pPr>
            <a:r>
              <a:rPr kumimoji="1" lang="en-US" altLang="zh-CN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to the statements and number the pictures.</a:t>
            </a:r>
          </a:p>
        </p:txBody>
      </p:sp>
      <p:pic>
        <p:nvPicPr>
          <p:cNvPr id="84995" name="Picture 15" descr="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9208" y="2709663"/>
            <a:ext cx="4750155" cy="1438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4996" name="Picture 16" descr="7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8993" y="4527920"/>
            <a:ext cx="7019482" cy="152061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8440" name="组合 13"/>
          <p:cNvGrpSpPr/>
          <p:nvPr/>
        </p:nvGrpSpPr>
        <p:grpSpPr>
          <a:xfrm>
            <a:off x="138713" y="1116641"/>
            <a:ext cx="1084171" cy="737440"/>
            <a:chOff x="3132610" y="5588000"/>
            <a:chExt cx="902097" cy="612834"/>
          </a:xfrm>
        </p:grpSpPr>
        <p:sp>
          <p:nvSpPr>
            <p:cNvPr id="18442" name="椭圆 9"/>
            <p:cNvSpPr/>
            <p:nvPr/>
          </p:nvSpPr>
          <p:spPr>
            <a:xfrm>
              <a:off x="3132610" y="5626105"/>
              <a:ext cx="626141" cy="574729"/>
            </a:xfrm>
            <a:prstGeom prst="ellipse">
              <a:avLst/>
            </a:prstGeom>
            <a:solidFill>
              <a:srgbClr val="92D050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zh-CN" alt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18443" name="文本框 10"/>
            <p:cNvSpPr txBox="1"/>
            <p:nvPr/>
          </p:nvSpPr>
          <p:spPr>
            <a:xfrm>
              <a:off x="3242545" y="5588000"/>
              <a:ext cx="792162" cy="4859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r>
                <a:rPr lang="en-US" altLang="zh-CN" b="1" dirty="0">
                  <a:solidFill>
                    <a:srgbClr val="7030A0"/>
                  </a:solidFill>
                </a:rPr>
                <a:t>1</a:t>
              </a:r>
              <a:endParaRPr lang="zh-CN" altLang="en-US" b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636900" y="323178"/>
            <a:ext cx="3870583" cy="926426"/>
          </a:xfrm>
          <a:prstGeom prst="rect">
            <a:avLst/>
          </a:prstGeom>
          <a:noFill/>
          <a:ln>
            <a:noFill/>
          </a:ln>
        </p:spPr>
        <p:txBody>
          <a:bodyPr wrap="none" lIns="109746" tIns="54873" rIns="109746" bIns="54873" rtlCol="0" anchor="t">
            <a:spAutoFit/>
          </a:bodyPr>
          <a:lstStyle/>
          <a:p>
            <a:pPr algn="ctr"/>
            <a:r>
              <a:rPr lang="en-US" altLang="zh-CN" sz="53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</a:p>
        </p:txBody>
      </p:sp>
      <p:pic>
        <p:nvPicPr>
          <p:cNvPr id="2" name="L40-No.1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222931" y="160827"/>
            <a:ext cx="743105" cy="743156"/>
          </a:xfrm>
          <a:prstGeom prst="rect">
            <a:avLst/>
          </a:prstGeom>
        </p:spPr>
      </p:pic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4888487" y="5163984"/>
            <a:ext cx="430620" cy="89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7384556" y="5163984"/>
            <a:ext cx="430620" cy="89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052303" y="3353732"/>
            <a:ext cx="430620" cy="89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299433" y="5228010"/>
            <a:ext cx="430620" cy="89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434288" y="3353732"/>
            <a:ext cx="430620" cy="89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8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2232" grpId="0"/>
      <p:bldP spid="3" grpId="0"/>
      <p:bldP spid="4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23"/>
          <p:cNvSpPr txBox="1">
            <a:spLocks noChangeArrowheads="1"/>
          </p:cNvSpPr>
          <p:nvPr/>
        </p:nvSpPr>
        <p:spPr bwMode="auto">
          <a:xfrm>
            <a:off x="856667" y="558702"/>
            <a:ext cx="8216833" cy="634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spcBef>
                <a:spcPct val="50000"/>
              </a:spcBef>
              <a:defRPr/>
            </a:pPr>
            <a:r>
              <a:rPr kumimoji="1" lang="en-US" altLang="zh-CN" sz="3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the lesson and write true (T) or false (F).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75744" y="1548815"/>
            <a:ext cx="8604772" cy="3456630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731520" indent="-731520" algn="just" defTabSz="1097280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zh-C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Tim used to be very active.   (   )</a:t>
            </a:r>
          </a:p>
          <a:p>
            <a:pPr marL="731520" indent="-731520" algn="just" defTabSz="1097280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zh-C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Ben watches too much TV and plays too much computer games.    (   )</a:t>
            </a:r>
          </a:p>
          <a:p>
            <a:pPr marL="731520" indent="-731520" algn="just" defTabSz="1097280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zh-C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Ben and Tim are both putting on weight.   (   )</a:t>
            </a:r>
          </a:p>
          <a:p>
            <a:pPr marL="731520" indent="-731520" algn="just" defTabSz="1097280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zh-C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Tim finds a letter at his desk.   (   )</a:t>
            </a:r>
          </a:p>
          <a:p>
            <a:pPr marL="731520" indent="-731520" algn="just" defTabSz="1097280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zh-C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Ben and Tim will meet and go for a good walk.  (   )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6098795" y="1443629"/>
            <a:ext cx="430620" cy="89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5943314" y="2673077"/>
            <a:ext cx="430620" cy="89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3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272806" y="3830876"/>
            <a:ext cx="432526" cy="89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3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529034" y="4501623"/>
            <a:ext cx="430620" cy="89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443863" y="5786711"/>
            <a:ext cx="432526" cy="89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grpSp>
        <p:nvGrpSpPr>
          <p:cNvPr id="18440" name="组合 13"/>
          <p:cNvGrpSpPr/>
          <p:nvPr/>
        </p:nvGrpSpPr>
        <p:grpSpPr>
          <a:xfrm>
            <a:off x="189016" y="487054"/>
            <a:ext cx="1084171" cy="737440"/>
            <a:chOff x="3132610" y="5588000"/>
            <a:chExt cx="902097" cy="612834"/>
          </a:xfrm>
        </p:grpSpPr>
        <p:sp>
          <p:nvSpPr>
            <p:cNvPr id="18442" name="椭圆 9"/>
            <p:cNvSpPr/>
            <p:nvPr/>
          </p:nvSpPr>
          <p:spPr>
            <a:xfrm>
              <a:off x="3132610" y="5626105"/>
              <a:ext cx="626141" cy="574729"/>
            </a:xfrm>
            <a:prstGeom prst="ellipse">
              <a:avLst/>
            </a:prstGeom>
            <a:solidFill>
              <a:srgbClr val="92D050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zh-CN" alt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18443" name="文本框 10"/>
            <p:cNvSpPr txBox="1"/>
            <p:nvPr/>
          </p:nvSpPr>
          <p:spPr>
            <a:xfrm>
              <a:off x="3242545" y="5588000"/>
              <a:ext cx="792162" cy="4859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r>
                <a:rPr lang="en-US" altLang="zh-CN" b="1" dirty="0">
                  <a:solidFill>
                    <a:srgbClr val="7030A0"/>
                  </a:solidFill>
                </a:rPr>
                <a:t>2</a:t>
              </a:r>
              <a:endParaRPr lang="zh-CN" altLang="en-US" b="1" dirty="0">
                <a:solidFill>
                  <a:srgbClr val="7030A0"/>
                </a:solidFill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  <p:bldP spid="52232" grpId="0"/>
      <p:bldP spid="2" grpId="0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23"/>
          <p:cNvSpPr txBox="1">
            <a:spLocks noChangeArrowheads="1"/>
          </p:cNvSpPr>
          <p:nvPr/>
        </p:nvSpPr>
        <p:spPr bwMode="auto">
          <a:xfrm>
            <a:off x="198161" y="421503"/>
            <a:ext cx="8722145" cy="1157258"/>
          </a:xfrm>
          <a:prstGeom prst="rect">
            <a:avLst/>
          </a:prstGeom>
          <a:noFill/>
          <a:ln>
            <a:noFill/>
          </a:ln>
        </p:spPr>
        <p:txBody>
          <a:bodyPr wrap="square"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spcBef>
                <a:spcPts val="0"/>
              </a:spcBef>
              <a:defRPr/>
            </a:pPr>
            <a:r>
              <a:rPr kumimoji="1" lang="en-US" altLang="zh-CN" sz="3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Fill in the blanks with the correct forms of the phrases in the box.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04236" y="1500983"/>
            <a:ext cx="8335951" cy="1218014"/>
          </a:xfrm>
          <a:prstGeom prst="rect">
            <a:avLst/>
          </a:prstGeom>
          <a:gradFill rotWithShape="1">
            <a:gsLst>
              <a:gs pos="0">
                <a:srgbClr val="008000">
                  <a:alpha val="50000"/>
                </a:srgbClr>
              </a:gs>
              <a:gs pos="50000">
                <a:srgbClr val="FFFFFF"/>
              </a:gs>
              <a:gs pos="100000">
                <a:srgbClr val="008000">
                  <a:alpha val="50000"/>
                </a:srgb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lIns="109746" tIns="54873" rIns="109746" bIns="54873">
            <a:spAutoFit/>
          </a:bodyPr>
          <a:lstStyle/>
          <a:p>
            <a:pPr algn="ctr" defTabSz="1097280" eaLnBrk="1" hangingPunct="1">
              <a:spcBef>
                <a:spcPct val="50000"/>
              </a:spcBef>
              <a:defRPr/>
            </a:pP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worry about    go for a walk    put on weight  </a:t>
            </a:r>
          </a:p>
          <a:p>
            <a:pPr algn="ctr" defTabSz="1097280" eaLnBrk="1" hangingPunct="1">
              <a:spcBef>
                <a:spcPct val="50000"/>
              </a:spcBef>
              <a:defRPr/>
            </a:pP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to     any more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198162" y="2528638"/>
            <a:ext cx="8892488" cy="4139572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11480" indent="-411480" algn="just" defTabSz="1097280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A: How do you go to school, Mike?</a:t>
            </a:r>
          </a:p>
          <a:p>
            <a:pPr marL="411480" indent="-411480" algn="just" defTabSz="1097280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B: I __________ walk to school, but now I ride a bike.</a:t>
            </a:r>
          </a:p>
          <a:p>
            <a:pPr marL="411480" indent="-411480" algn="just" defTabSz="1097280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A: Be careful and don’t stay out too late.</a:t>
            </a:r>
          </a:p>
          <a:p>
            <a:pPr marL="411480" indent="-411480" algn="just" defTabSz="1097280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B: Don’t ______________ me, Mum! I will be OK!</a:t>
            </a:r>
          </a:p>
          <a:p>
            <a:pPr marL="411480" indent="-411480" algn="just" defTabSz="1097280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A: How is Tom these days?</a:t>
            </a:r>
          </a:p>
          <a:p>
            <a:pPr marL="411480" indent="-411480" algn="just" defTabSz="1097280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B: He doesn’t get any exercise and he is not eating healthy food. He is  ______________  .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1514601" y="3108681"/>
            <a:ext cx="1419140" cy="64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zh-CN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to 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2139137" y="4278295"/>
            <a:ext cx="2121194" cy="6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zh-CN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worry about </a:t>
            </a: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3699297" y="6027570"/>
            <a:ext cx="2935520" cy="6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zh-CN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putting on weight </a:t>
            </a:r>
          </a:p>
        </p:txBody>
      </p:sp>
      <p:grpSp>
        <p:nvGrpSpPr>
          <p:cNvPr id="18440" name="组合 13"/>
          <p:cNvGrpSpPr/>
          <p:nvPr/>
        </p:nvGrpSpPr>
        <p:grpSpPr>
          <a:xfrm>
            <a:off x="198161" y="359765"/>
            <a:ext cx="1084171" cy="737440"/>
            <a:chOff x="3132610" y="5588000"/>
            <a:chExt cx="902097" cy="612834"/>
          </a:xfrm>
        </p:grpSpPr>
        <p:sp>
          <p:nvSpPr>
            <p:cNvPr id="18442" name="椭圆 9"/>
            <p:cNvSpPr/>
            <p:nvPr/>
          </p:nvSpPr>
          <p:spPr>
            <a:xfrm>
              <a:off x="3132610" y="5626105"/>
              <a:ext cx="626141" cy="574729"/>
            </a:xfrm>
            <a:prstGeom prst="ellipse">
              <a:avLst/>
            </a:prstGeom>
            <a:solidFill>
              <a:srgbClr val="92D050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zh-CN" alt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18443" name="文本框 10"/>
            <p:cNvSpPr txBox="1"/>
            <p:nvPr/>
          </p:nvSpPr>
          <p:spPr>
            <a:xfrm>
              <a:off x="3242545" y="5588000"/>
              <a:ext cx="792162" cy="4859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r>
                <a:rPr lang="en-US" altLang="zh-CN" b="1" dirty="0">
                  <a:solidFill>
                    <a:srgbClr val="7030A0"/>
                  </a:solidFill>
                </a:rPr>
                <a:t>3</a:t>
              </a:r>
              <a:endParaRPr lang="zh-CN" altLang="en-US" b="1" dirty="0">
                <a:solidFill>
                  <a:srgbClr val="7030A0"/>
                </a:solidFill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81" grpId="0"/>
      <p:bldP spid="75782" grpId="0"/>
      <p:bldP spid="75784" grpId="0"/>
      <p:bldP spid="757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294193" y="788128"/>
            <a:ext cx="8842566" cy="3511749"/>
          </a:xfrm>
          <a:prstGeom prst="rect">
            <a:avLst/>
          </a:prstGeom>
          <a:noFill/>
          <a:ln>
            <a:noFill/>
          </a:ln>
        </p:spPr>
        <p:txBody>
          <a:bodyPr wrap="square" lIns="109746" tIns="54873" rIns="109746" bIns="54873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11480" indent="-411480" algn="just" defTabSz="1097280" eaLnBrk="1" hangingPunct="1">
              <a:lnSpc>
                <a:spcPct val="130000"/>
              </a:lnSpc>
              <a:defRPr/>
            </a:pPr>
            <a:r>
              <a:rPr lang="en-US" altLang="zh-CN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A: You and Jason are </a:t>
            </a:r>
            <a:r>
              <a:rPr lang="en-US" altLang="zh-CN" sz="3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neighbours</a:t>
            </a:r>
            <a:r>
              <a:rPr lang="en-US" altLang="zh-CN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right?</a:t>
            </a:r>
          </a:p>
          <a:p>
            <a:pPr marL="411480" indent="-411480" algn="just" defTabSz="1097280" eaLnBrk="1" hangingPunct="1">
              <a:lnSpc>
                <a:spcPct val="130000"/>
              </a:lnSpc>
              <a:defRPr/>
            </a:pPr>
            <a:r>
              <a:rPr lang="en-US" altLang="zh-CN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B: No. He moved to a new house. He is not my </a:t>
            </a:r>
            <a:r>
              <a:rPr lang="en-US" altLang="zh-CN" sz="3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neighbour</a:t>
            </a:r>
            <a:r>
              <a:rPr lang="en-US" altLang="zh-CN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______________.</a:t>
            </a:r>
          </a:p>
          <a:p>
            <a:pPr marL="411480" indent="-411480" algn="just" defTabSz="1097280" eaLnBrk="1" hangingPunct="1">
              <a:lnSpc>
                <a:spcPct val="130000"/>
              </a:lnSpc>
              <a:defRPr/>
            </a:pPr>
            <a:r>
              <a:rPr lang="en-US" altLang="zh-CN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	A: What do you like to do after supper?</a:t>
            </a:r>
          </a:p>
          <a:p>
            <a:pPr marL="411480" indent="-411480" algn="just" defTabSz="1097280" eaLnBrk="1" hangingPunct="1">
              <a:lnSpc>
                <a:spcPct val="130000"/>
              </a:lnSpc>
              <a:defRPr/>
            </a:pPr>
            <a:r>
              <a:rPr lang="en-US" altLang="zh-CN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B: I like to ______________.</a:t>
            </a:r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3439353" y="2080076"/>
            <a:ext cx="1858302" cy="89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defRPr/>
            </a:pPr>
            <a:r>
              <a:rPr lang="en-US" altLang="zh-CN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more</a:t>
            </a:r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2678736" y="3371644"/>
            <a:ext cx="2626140" cy="89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for a walk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" name="图片 1" descr="图片kkk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3750" y="3591541"/>
            <a:ext cx="1808603" cy="311134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  <p:bldP spid="79880" grpId="0"/>
      <p:bldP spid="798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/>
          </p:cNvSpPr>
          <p:nvPr>
            <p:ph type="title" idx="4294967295"/>
          </p:nvPr>
        </p:nvSpPr>
        <p:spPr>
          <a:xfrm>
            <a:off x="0" y="1447800"/>
            <a:ext cx="4191000" cy="533400"/>
          </a:xfrm>
        </p:spPr>
        <p:txBody>
          <a:bodyPr vert="horz" wrap="square" lIns="91435" tIns="45717" rIns="91435" bIns="45717" anchor="ctr"/>
          <a:lstStyle/>
          <a:p>
            <a:pPr eaLnBrk="1" hangingPunct="1"/>
            <a:r>
              <a:rPr lang="en-US" altLang="zh-CN" sz="4000" dirty="0">
                <a:solidFill>
                  <a:srgbClr val="D60093"/>
                </a:solidFill>
              </a:rPr>
              <a:t/>
            </a:r>
            <a:br>
              <a:rPr lang="en-US" altLang="zh-CN" sz="4000" dirty="0">
                <a:solidFill>
                  <a:srgbClr val="D60093"/>
                </a:solidFill>
              </a:rPr>
            </a:br>
            <a:r>
              <a:rPr lang="en-US" altLang="zh-CN" sz="4000" dirty="0">
                <a:solidFill>
                  <a:srgbClr val="D60093"/>
                </a:solidFill>
              </a:rPr>
              <a:t/>
            </a:r>
            <a:br>
              <a:rPr lang="en-US" altLang="zh-CN" sz="4000" dirty="0">
                <a:solidFill>
                  <a:srgbClr val="D60093"/>
                </a:solidFill>
              </a:rPr>
            </a:br>
            <a:endParaRPr lang="en-US" altLang="zh-CN" sz="4000" dirty="0">
              <a:solidFill>
                <a:srgbClr val="D60093"/>
              </a:solidFill>
            </a:endParaRPr>
          </a:p>
        </p:txBody>
      </p:sp>
      <p:sp>
        <p:nvSpPr>
          <p:cNvPr id="21507" name="Rectangle 4"/>
          <p:cNvSpPr>
            <a:spLocks noGrp="1"/>
          </p:cNvSpPr>
          <p:nvPr>
            <p:ph type="body" idx="4294967295"/>
          </p:nvPr>
        </p:nvSpPr>
        <p:spPr>
          <a:xfrm>
            <a:off x="180975" y="652463"/>
            <a:ext cx="8963025" cy="2082800"/>
          </a:xfrm>
        </p:spPr>
        <p:txBody>
          <a:bodyPr vert="horz" wrap="square" lIns="91435" tIns="45717" rIns="91435" bIns="45717" anchor="ctr" anchorCtr="0">
            <a:normAutofit lnSpcReduction="10000"/>
          </a:bodyPr>
          <a:lstStyle/>
          <a:p>
            <a:pPr marL="731520" indent="-731520" eaLnBrk="1" hangingPunct="1">
              <a:buNone/>
            </a:pPr>
            <a:r>
              <a:rPr lang="en-US" altLang="zh-CN" sz="3400" b="1" dirty="0">
                <a:solidFill>
                  <a:srgbClr val="0000FF"/>
                </a:solidFill>
              </a:rPr>
              <a:t>    Work in groups. Good friends are important. They help each other. Did a friend ever help you? Did you ever help a friend? What happened? Talk about it .</a:t>
            </a:r>
            <a:endParaRPr lang="en-US" altLang="zh-CN" sz="3400" b="1" i="1" dirty="0">
              <a:solidFill>
                <a:schemeClr val="accent2"/>
              </a:solidFill>
            </a:endParaRPr>
          </a:p>
        </p:txBody>
      </p:sp>
      <p:grpSp>
        <p:nvGrpSpPr>
          <p:cNvPr id="21512" name="组合 13"/>
          <p:cNvGrpSpPr/>
          <p:nvPr/>
        </p:nvGrpSpPr>
        <p:grpSpPr>
          <a:xfrm>
            <a:off x="179602" y="801736"/>
            <a:ext cx="1085314" cy="774407"/>
            <a:chOff x="3118909" y="5522616"/>
            <a:chExt cx="1083899" cy="772437"/>
          </a:xfrm>
        </p:grpSpPr>
        <p:sp>
          <p:nvSpPr>
            <p:cNvPr id="21513" name="椭圆 9"/>
            <p:cNvSpPr/>
            <p:nvPr/>
          </p:nvSpPr>
          <p:spPr>
            <a:xfrm>
              <a:off x="3132610" y="5626105"/>
              <a:ext cx="626141" cy="574729"/>
            </a:xfrm>
            <a:prstGeom prst="ellipse">
              <a:avLst/>
            </a:prstGeom>
            <a:solidFill>
              <a:srgbClr val="92D050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zh-CN" altLang="en-US" sz="2000" b="1" dirty="0">
                <a:solidFill>
                  <a:srgbClr val="000000"/>
                </a:solidFill>
              </a:endParaRPr>
            </a:p>
          </p:txBody>
        </p:sp>
        <p:sp>
          <p:nvSpPr>
            <p:cNvPr id="21514" name="文本框 10"/>
            <p:cNvSpPr txBox="1"/>
            <p:nvPr/>
          </p:nvSpPr>
          <p:spPr>
            <a:xfrm>
              <a:off x="3118909" y="5522616"/>
              <a:ext cx="1083899" cy="77243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r>
                <a:rPr lang="en-US" sz="4300" b="1" dirty="0">
                  <a:solidFill>
                    <a:srgbClr val="7030A0"/>
                  </a:solidFill>
                </a:rPr>
                <a:t>4</a:t>
              </a:r>
            </a:p>
          </p:txBody>
        </p:sp>
      </p:grpSp>
      <p:pic>
        <p:nvPicPr>
          <p:cNvPr id="2" name="图片 1" descr="91 截屏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63188" y="3171563"/>
            <a:ext cx="5286333" cy="2892593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0783" name="Text Box 15"/>
          <p:cNvSpPr txBox="1">
            <a:spLocks noChangeArrowheads="1"/>
          </p:cNvSpPr>
          <p:nvPr/>
        </p:nvSpPr>
        <p:spPr bwMode="auto">
          <a:xfrm>
            <a:off x="253037" y="1278991"/>
            <a:ext cx="9012527" cy="5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46" tIns="54873" rIns="109746" bIns="54873">
            <a:spAutoFit/>
          </a:bodyPr>
          <a:lstStyle/>
          <a:p>
            <a:pPr defTabSz="1097280" eaLnBrk="1" hangingPunct="1">
              <a:lnSpc>
                <a:spcPct val="140000"/>
              </a:lnSpc>
              <a:defRPr/>
            </a:pPr>
            <a:r>
              <a:rPr lang="en-US" altLang="zh-CN" sz="3400" b="1" dirty="0">
                <a:latin typeface="Times New Roman" panose="02020603050405020304" pitchFamily="18" charset="0"/>
              </a:rPr>
              <a:t>1. They </a:t>
            </a: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used to </a:t>
            </a:r>
            <a:r>
              <a:rPr lang="en-US" altLang="zh-CN" sz="3400" b="1" dirty="0">
                <a:latin typeface="Times New Roman" panose="02020603050405020304" pitchFamily="18" charset="0"/>
              </a:rPr>
              <a:t>be very active together.　</a:t>
            </a:r>
          </a:p>
          <a:p>
            <a:pPr defTabSz="1097280" eaLnBrk="1" hangingPunct="1">
              <a:lnSpc>
                <a:spcPct val="140000"/>
              </a:lnSpc>
              <a:defRPr/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used to</a:t>
            </a:r>
            <a:r>
              <a:rPr lang="en-US" altLang="zh-CN" sz="3400" b="1" dirty="0">
                <a:latin typeface="Times New Roman" panose="02020603050405020304" pitchFamily="18" charset="0"/>
              </a:rPr>
              <a:t>是一个固定结构，意为“过去经常，以前常常”，其后用动词原形。它表示过去存在某种状态或者过去的某种经常性、习惯性的行为或者动作，并意味着这种动作目前已经不存在，所以它只表示过去，不表示现在。含used to的句式结构如下：</a:t>
            </a:r>
          </a:p>
        </p:txBody>
      </p:sp>
      <p:sp>
        <p:nvSpPr>
          <p:cNvPr id="5" name="矩形 4"/>
          <p:cNvSpPr/>
          <p:nvPr/>
        </p:nvSpPr>
        <p:spPr>
          <a:xfrm>
            <a:off x="2479812" y="492152"/>
            <a:ext cx="4183489" cy="786602"/>
          </a:xfrm>
          <a:prstGeom prst="rect">
            <a:avLst/>
          </a:prstGeom>
          <a:noFill/>
          <a:ln>
            <a:noFill/>
          </a:ln>
        </p:spPr>
        <p:txBody>
          <a:bodyPr wrap="none" lIns="109746" tIns="54873" rIns="109746" bIns="54873" rtlCol="0" anchor="t">
            <a:spAutoFit/>
          </a:bodyPr>
          <a:lstStyle/>
          <a:p>
            <a:pPr algn="ctr"/>
            <a:r>
              <a:rPr lang="en-US" altLang="zh-CN" sz="44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0783" name="Text Box 15"/>
          <p:cNvSpPr txBox="1">
            <a:spLocks noChangeArrowheads="1"/>
          </p:cNvSpPr>
          <p:nvPr/>
        </p:nvSpPr>
        <p:spPr bwMode="auto">
          <a:xfrm>
            <a:off x="185205" y="756115"/>
            <a:ext cx="9012527" cy="5692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46" tIns="54873" rIns="109746" bIns="54873">
            <a:spAutoFit/>
          </a:bodyPr>
          <a:lstStyle/>
          <a:p>
            <a:pPr defTabSz="1097280" eaLnBrk="1" hangingPunct="1">
              <a:lnSpc>
                <a:spcPct val="140000"/>
              </a:lnSpc>
              <a:defRPr/>
            </a:pPr>
            <a:r>
              <a:rPr lang="en-US" altLang="zh-CN" sz="2900" b="1" dirty="0">
                <a:latin typeface="Times New Roman" panose="02020603050405020304" pitchFamily="18" charset="0"/>
              </a:rPr>
              <a:t>①</a:t>
            </a:r>
            <a:r>
              <a:rPr lang="en-US" altLang="zh-CN" sz="29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肯定句</a:t>
            </a:r>
            <a:r>
              <a:rPr lang="en-US" altLang="zh-CN" sz="2900" b="1" dirty="0">
                <a:latin typeface="Times New Roman" panose="02020603050405020304" pitchFamily="18" charset="0"/>
              </a:rPr>
              <a:t>：</a:t>
            </a:r>
            <a:r>
              <a: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主语＋used to＋动词原形＋其他。</a:t>
            </a:r>
            <a:r>
              <a:rPr lang="en-US" altLang="zh-CN" sz="2900" b="1" dirty="0">
                <a:latin typeface="Times New Roman" panose="02020603050405020304" pitchFamily="18" charset="0"/>
              </a:rPr>
              <a:t>如：I used to play with my friends after school.过去放学后我常常和朋友们一起玩。</a:t>
            </a:r>
          </a:p>
          <a:p>
            <a:pPr defTabSz="1097280" eaLnBrk="1" hangingPunct="1">
              <a:lnSpc>
                <a:spcPct val="140000"/>
              </a:lnSpc>
              <a:defRPr/>
            </a:pPr>
            <a:r>
              <a:rPr lang="en-US" altLang="zh-CN" sz="2900" b="1" dirty="0">
                <a:latin typeface="Times New Roman" panose="02020603050405020304" pitchFamily="18" charset="0"/>
              </a:rPr>
              <a:t>②</a:t>
            </a:r>
            <a:r>
              <a:rPr lang="en-US" altLang="zh-CN" sz="29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否定句</a:t>
            </a:r>
            <a:r>
              <a:rPr lang="en-US" altLang="zh-CN" sz="2900" b="1" dirty="0">
                <a:latin typeface="Times New Roman" panose="02020603050405020304" pitchFamily="18" charset="0"/>
              </a:rPr>
              <a:t>：</a:t>
            </a:r>
            <a:r>
              <a: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主语＋didn't＋use/usedn't to＋动词原形＋其他。</a:t>
            </a:r>
            <a:r>
              <a:rPr lang="en-US" altLang="zh-CN" sz="2900" b="1" dirty="0">
                <a:latin typeface="Times New Roman" panose="02020603050405020304" pitchFamily="18" charset="0"/>
              </a:rPr>
              <a:t>如：You didn't use to like pop songs.你过去不喜欢流行歌曲。</a:t>
            </a:r>
          </a:p>
          <a:p>
            <a:pPr defTabSz="1097280" eaLnBrk="1" hangingPunct="1">
              <a:lnSpc>
                <a:spcPct val="140000"/>
              </a:lnSpc>
              <a:defRPr/>
            </a:pPr>
            <a:r>
              <a:rPr lang="en-US" altLang="zh-CN" sz="2900" b="1" dirty="0">
                <a:latin typeface="Times New Roman" panose="02020603050405020304" pitchFamily="18" charset="0"/>
              </a:rPr>
              <a:t>③</a:t>
            </a:r>
            <a:r>
              <a:rPr lang="en-US" altLang="zh-CN" sz="29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一般疑问句</a:t>
            </a:r>
            <a:r>
              <a:rPr lang="en-US" altLang="zh-CN" sz="2900" b="1" dirty="0">
                <a:latin typeface="Times New Roman" panose="02020603050405020304" pitchFamily="18" charset="0"/>
              </a:rPr>
              <a:t>：</a:t>
            </a:r>
            <a:r>
              <a: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Did＋主语＋use to＋动词原形＋其他？</a:t>
            </a:r>
            <a:r>
              <a:rPr lang="en-US" altLang="zh-CN" sz="2900" b="1" dirty="0">
                <a:latin typeface="Times New Roman" panose="02020603050405020304" pitchFamily="18" charset="0"/>
              </a:rPr>
              <a:t>如：Did your sister use to be quiet？你的妹妹过去很安静吗？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97243" y="544220"/>
            <a:ext cx="8239698" cy="4034969"/>
          </a:xfrm>
          <a:prstGeom prst="rect">
            <a:avLst/>
          </a:prstGeom>
          <a:noFill/>
          <a:ln w="9525">
            <a:noFill/>
          </a:ln>
        </p:spPr>
        <p:txBody>
          <a:bodyPr wrap="square" lIns="109746" tIns="54873" rIns="109746" bIns="54873">
            <a:spAutoFit/>
          </a:bodyPr>
          <a:lstStyle/>
          <a:p>
            <a:pPr indent="320040">
              <a:lnSpc>
                <a:spcPct val="150000"/>
              </a:lnSpc>
            </a:pPr>
            <a:r>
              <a:rPr lang="en-US" altLang="zh-CN" sz="3400" dirty="0">
                <a:solidFill>
                  <a:srgbClr val="0000FF"/>
                </a:solidFill>
              </a:rPr>
              <a:t>【</a:t>
            </a:r>
            <a:r>
              <a:rPr lang="zh-CN" altLang="en-US" sz="3400" dirty="0">
                <a:solidFill>
                  <a:srgbClr val="0000FF"/>
                </a:solidFill>
                <a:sym typeface="+mn-ea"/>
              </a:rPr>
              <a:t>温馨提示</a:t>
            </a:r>
            <a:r>
              <a:rPr lang="en-US" altLang="zh-CN" sz="3400" dirty="0">
                <a:solidFill>
                  <a:srgbClr val="0000FF"/>
                </a:solidFill>
              </a:rPr>
              <a:t>】</a:t>
            </a:r>
          </a:p>
          <a:p>
            <a:pPr indent="320040">
              <a:lnSpc>
                <a:spcPct val="150000"/>
              </a:lnSpc>
            </a:pP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</a:rPr>
              <a:t>used to</a:t>
            </a:r>
            <a:r>
              <a:rPr lang="zh-CN" altLang="en-US" sz="3400" dirty="0"/>
              <a:t>可以和副词</a:t>
            </a:r>
            <a:r>
              <a:rPr lang="en-US" sz="3400" dirty="0">
                <a:latin typeface="Times New Roman" panose="02020603050405020304" pitchFamily="18" charset="0"/>
              </a:rPr>
              <a:t>always</a:t>
            </a:r>
            <a:r>
              <a:rPr lang="zh-CN" altLang="en-US" sz="3400" dirty="0"/>
              <a:t>、</a:t>
            </a:r>
            <a:r>
              <a:rPr lang="en-US" sz="3400" dirty="0">
                <a:latin typeface="Times New Roman" panose="02020603050405020304" pitchFamily="18" charset="0"/>
              </a:rPr>
              <a:t>often</a:t>
            </a:r>
            <a:r>
              <a:rPr lang="zh-CN" altLang="en-US" sz="3400" dirty="0"/>
              <a:t>、</a:t>
            </a:r>
            <a:r>
              <a:rPr lang="en-US" sz="3400" dirty="0">
                <a:latin typeface="Times New Roman" panose="02020603050405020304" pitchFamily="18" charset="0"/>
              </a:rPr>
              <a:t>sometimes</a:t>
            </a:r>
            <a:r>
              <a:rPr lang="zh-CN" altLang="en-US" sz="3400" dirty="0"/>
              <a:t>等连用，但是仍然是指过去的习惯。如：</a:t>
            </a:r>
            <a:r>
              <a:rPr lang="en-US" sz="3400" dirty="0">
                <a:latin typeface="Times New Roman" panose="02020603050405020304" pitchFamily="18" charset="0"/>
              </a:rPr>
              <a:t>He always used to be late for class.</a:t>
            </a:r>
            <a:r>
              <a:rPr lang="zh-CN" altLang="en-US" sz="3400" dirty="0"/>
              <a:t>他过去总是上课迟到。</a:t>
            </a:r>
          </a:p>
        </p:txBody>
      </p:sp>
      <p:pic>
        <p:nvPicPr>
          <p:cNvPr id="3" name="图片 2" descr="图片0000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51746" y="3572486"/>
            <a:ext cx="3348163" cy="3167752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203" name="Text Box 11"/>
          <p:cNvSpPr txBox="1">
            <a:spLocks noChangeArrowheads="1"/>
          </p:cNvSpPr>
          <p:nvPr/>
        </p:nvSpPr>
        <p:spPr bwMode="auto">
          <a:xfrm>
            <a:off x="724051" y="575470"/>
            <a:ext cx="7697803" cy="1260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/>
          <a:p>
            <a:pPr algn="just" defTabSz="1097280" eaLnBrk="1" hangingPunct="1">
              <a:lnSpc>
                <a:spcPct val="130000"/>
              </a:lnSpc>
              <a:defRPr/>
            </a:pPr>
            <a:r>
              <a:rPr lang="en-US" altLang="zh-CN" sz="2900">
                <a:solidFill>
                  <a:srgbClr val="0000FF"/>
                </a:solidFill>
                <a:ea typeface="+mn-ea"/>
                <a:cs typeface="Times New Roman" panose="02020603050405020304" pitchFamily="18" charset="0"/>
              </a:rPr>
              <a:t>【</a:t>
            </a:r>
            <a:r>
              <a:rPr lang="zh-CN" altLang="en-US" sz="2900">
                <a:solidFill>
                  <a:srgbClr val="0000FF"/>
                </a:solidFill>
                <a:ea typeface="+mn-ea"/>
                <a:cs typeface="Times New Roman" panose="02020603050405020304" pitchFamily="18" charset="0"/>
              </a:rPr>
              <a:t>用法辨析</a:t>
            </a:r>
            <a:r>
              <a:rPr lang="en-US" altLang="zh-CN" sz="2900">
                <a:solidFill>
                  <a:srgbClr val="0000FF"/>
                </a:solidFill>
                <a:ea typeface="+mn-ea"/>
                <a:cs typeface="Times New Roman" panose="02020603050405020304" pitchFamily="18" charset="0"/>
              </a:rPr>
              <a:t>】</a:t>
            </a:r>
            <a:endParaRPr lang="en-US" altLang="zh-CN" sz="2900">
              <a:solidFill>
                <a:srgbClr val="FF0000"/>
              </a:solidFill>
              <a:ea typeface="+mn-ea"/>
              <a:cs typeface="Times New Roman" panose="02020603050405020304" pitchFamily="18" charset="0"/>
            </a:endParaRPr>
          </a:p>
          <a:p>
            <a:pPr algn="just" defTabSz="1097280" eaLnBrk="1" hangingPunct="1">
              <a:lnSpc>
                <a:spcPct val="130000"/>
              </a:lnSpc>
              <a:defRPr/>
            </a:pPr>
            <a:r>
              <a:rPr lang="zh-CN" altLang="en-US" sz="290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与</a:t>
            </a:r>
            <a:r>
              <a:rPr lang="en-US" altLang="zh-CN" sz="290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used to</a:t>
            </a:r>
            <a:r>
              <a:rPr lang="zh-CN" altLang="en-US" sz="290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不同搭配的用法</a:t>
            </a:r>
          </a:p>
        </p:txBody>
      </p:sp>
      <p:graphicFrame>
        <p:nvGraphicFramePr>
          <p:cNvPr id="392252" name="Group 60"/>
          <p:cNvGraphicFramePr>
            <a:graphicFrameLocks noGrp="1"/>
          </p:cNvGraphicFramePr>
          <p:nvPr/>
        </p:nvGraphicFramePr>
        <p:xfrm>
          <a:off x="227885" y="1747752"/>
          <a:ext cx="8319725" cy="4548093"/>
        </p:xfrm>
        <a:graphic>
          <a:graphicData uri="http://schemas.openxmlformats.org/drawingml/2006/table">
            <a:tbl>
              <a:tblPr/>
              <a:tblGrid>
                <a:gridCol w="1804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2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3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785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be used to doing sth.</a:t>
                      </a:r>
                    </a:p>
                  </a:txBody>
                  <a:tcPr marT="45721" marB="4572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意为“习惯于做某事”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其中的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是介词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后接动词要用</a:t>
                      </a:r>
                      <a:r>
                        <a:rPr kumimoji="0" lang="zh-CN" altLang="en-US" sz="2400" b="1" i="0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动名词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He is used to living in the country.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他已习惯于住在乡下。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95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be used to do sth.</a:t>
                      </a:r>
                    </a:p>
                  </a:txBody>
                  <a:tcPr marT="45721" marB="4572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表示“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被用来做某事”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是动词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use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的</a:t>
                      </a:r>
                      <a:r>
                        <a:rPr kumimoji="0" lang="zh-CN" altLang="en-US" sz="2400" b="1" i="0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被动语态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结构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此时意为“被用来”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其中的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为不定式符号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其后要接动词原形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13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This kind of machine is used to make books.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ea"/>
                          <a:cs typeface="Times New Roman" panose="02020603050405020304" pitchFamily="18" charset="0"/>
                        </a:rPr>
                        <a:t>这种机器是用来制造书的。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2078" y="1066800"/>
            <a:ext cx="8911922" cy="5509499"/>
          </a:xfrm>
        </p:spPr>
        <p:txBody>
          <a:bodyPr lIns="109746" tIns="54873" rIns="109746" bIns="54873">
            <a:noAutofit/>
          </a:bodyPr>
          <a:lstStyle/>
          <a:p>
            <a:pPr marL="0" indent="0" defTabSz="109728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1" lang="en-US" altLang="zh-CN" sz="2400" b="1" dirty="0">
                <a:solidFill>
                  <a:srgbClr val="66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Key words &amp; phrases:</a:t>
            </a:r>
          </a:p>
          <a:p>
            <a:pPr marL="0" indent="0" defTabSz="109728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outdoors, </a:t>
            </a:r>
            <a:r>
              <a:rPr kumimoji="1"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weight, couch, air, lucky, side, worry about, used to, not...any more, put on weight, couch potato, in the sun, get out, on one's side</a:t>
            </a:r>
          </a:p>
          <a:p>
            <a:pPr marL="0" indent="0" defTabSz="109728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1" lang="en-US" altLang="zh-CN" sz="2400" b="1" dirty="0">
                <a:solidFill>
                  <a:srgbClr val="66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Key sentences:</a:t>
            </a:r>
            <a:endParaRPr lang="zh-CN" altLang="en-US" sz="2400" b="1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1.They used to be very active together.　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2.They played games outdoors.　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3.But now Ben worries about Tim.　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4.Tim is not active any more.　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5.And he is putting on weight.　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6.But I feel really lucky.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7.With a true friend on my side, ...</a:t>
            </a:r>
            <a:endParaRPr lang="zh-CN" altLang="en-US" sz="18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03086" y="-39179"/>
            <a:ext cx="4338208" cy="786602"/>
          </a:xfrm>
          <a:prstGeom prst="rect">
            <a:avLst/>
          </a:prstGeom>
          <a:noFill/>
          <a:ln>
            <a:noFill/>
          </a:ln>
        </p:spPr>
        <p:txBody>
          <a:bodyPr wrap="none" lIns="109746" tIns="54873" rIns="109746" bIns="54873" rtlCol="0" anchor="t">
            <a:spAutoFit/>
          </a:bodyPr>
          <a:lstStyle/>
          <a:p>
            <a:pPr algn="ctr"/>
            <a:r>
              <a:rPr lang="en-US" altLang="zh-CN" sz="44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Learning Targets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Text Box 2"/>
          <p:cNvSpPr txBox="1">
            <a:spLocks noChangeArrowheads="1"/>
          </p:cNvSpPr>
          <p:nvPr/>
        </p:nvSpPr>
        <p:spPr bwMode="auto">
          <a:xfrm>
            <a:off x="246178" y="714193"/>
            <a:ext cx="8524745" cy="5429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46" tIns="54873" rIns="109746" bIns="54873">
            <a:spAutoFit/>
          </a:bodyPr>
          <a:lstStyle/>
          <a:p>
            <a:pPr algn="just" defTabSz="1097280" eaLnBrk="1" hangingPunct="1">
              <a:lnSpc>
                <a:spcPct val="150000"/>
              </a:lnSpc>
              <a:defRPr/>
            </a:pPr>
            <a:r>
              <a:rPr lang="en-US" altLang="zh-CN" sz="29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2.</a:t>
            </a:r>
            <a:r>
              <a:rPr sz="2900" dirty="0">
                <a:ea typeface="+mn-ea"/>
                <a:cs typeface="Times New Roman" panose="02020603050405020304" pitchFamily="18" charset="0"/>
              </a:rPr>
              <a:t>They played games </a:t>
            </a:r>
            <a:r>
              <a:rPr sz="29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outdoors</a:t>
            </a:r>
            <a:r>
              <a:rPr sz="2900" dirty="0">
                <a:ea typeface="+mn-ea"/>
                <a:cs typeface="Times New Roman" panose="02020603050405020304" pitchFamily="18" charset="0"/>
              </a:rPr>
              <a:t>.　</a:t>
            </a:r>
          </a:p>
          <a:p>
            <a:pPr algn="just" defTabSz="1097280" eaLnBrk="1" hangingPunct="1">
              <a:lnSpc>
                <a:spcPct val="150000"/>
              </a:lnSpc>
              <a:defRPr/>
            </a:pPr>
            <a:r>
              <a:rPr sz="29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    outdoors</a:t>
            </a:r>
            <a:r>
              <a:rPr sz="2900" dirty="0">
                <a:ea typeface="+mn-ea"/>
                <a:cs typeface="Times New Roman" panose="02020603050405020304" pitchFamily="18" charset="0"/>
              </a:rPr>
              <a:t>作副词，意为“在户外”。其反义词为indoors(在室内)。如：It was warm enough to be outdoors all afternoon.天气很暖和，整个下午都可以待在户外。</a:t>
            </a:r>
          </a:p>
          <a:p>
            <a:pPr algn="just" defTabSz="1097280" eaLnBrk="1" hangingPunct="1">
              <a:lnSpc>
                <a:spcPct val="150000"/>
              </a:lnSpc>
              <a:defRPr/>
            </a:pPr>
            <a:r>
              <a:rPr lang="en-US" altLang="zh-CN" sz="2900" dirty="0">
                <a:solidFill>
                  <a:srgbClr val="0000FF"/>
                </a:solidFill>
                <a:ea typeface="+mn-ea"/>
                <a:cs typeface="Times New Roman" panose="02020603050405020304" pitchFamily="18" charset="0"/>
              </a:rPr>
              <a:t>【</a:t>
            </a:r>
            <a:r>
              <a:rPr sz="2900" dirty="0">
                <a:solidFill>
                  <a:srgbClr val="0000FF"/>
                </a:solidFill>
                <a:ea typeface="+mn-ea"/>
                <a:cs typeface="Times New Roman" panose="02020603050405020304" pitchFamily="18" charset="0"/>
                <a:sym typeface="+mn-ea"/>
              </a:rPr>
              <a:t>拓展</a:t>
            </a:r>
            <a:r>
              <a:rPr lang="en-US" altLang="zh-CN" sz="2900" dirty="0">
                <a:solidFill>
                  <a:srgbClr val="0000FF"/>
                </a:solidFill>
                <a:ea typeface="+mn-ea"/>
                <a:cs typeface="Times New Roman" panose="02020603050405020304" pitchFamily="18" charset="0"/>
              </a:rPr>
              <a:t>】</a:t>
            </a:r>
            <a:endParaRPr sz="2900" dirty="0">
              <a:ea typeface="+mn-ea"/>
              <a:cs typeface="Times New Roman" panose="02020603050405020304" pitchFamily="18" charset="0"/>
            </a:endParaRPr>
          </a:p>
          <a:p>
            <a:pPr algn="just" defTabSz="1097280" eaLnBrk="1" hangingPunct="1">
              <a:lnSpc>
                <a:spcPct val="150000"/>
              </a:lnSpc>
              <a:defRPr/>
            </a:pPr>
            <a:r>
              <a:rPr sz="29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outdoor</a:t>
            </a:r>
            <a:r>
              <a:rPr sz="2900" dirty="0">
                <a:ea typeface="+mn-ea"/>
                <a:cs typeface="Times New Roman" panose="02020603050405020304" pitchFamily="18" charset="0"/>
              </a:rPr>
              <a:t>作形容词，意为“户外的，在户外的”，其反义词为indoor(室内的)。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Text Box 2"/>
          <p:cNvSpPr txBox="1">
            <a:spLocks noChangeArrowheads="1"/>
          </p:cNvSpPr>
          <p:nvPr/>
        </p:nvSpPr>
        <p:spPr bwMode="auto">
          <a:xfrm>
            <a:off x="157005" y="763736"/>
            <a:ext cx="8549135" cy="4034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46" tIns="54873" rIns="109746" bIns="54873">
            <a:spAutoFit/>
          </a:bodyPr>
          <a:lstStyle/>
          <a:p>
            <a:pPr algn="just" defTabSz="1097280" eaLnBrk="1" hangingPunct="1">
              <a:lnSpc>
                <a:spcPct val="150000"/>
              </a:lnSpc>
              <a:defRPr/>
            </a:pPr>
            <a:r>
              <a:rPr lang="en-US" altLang="zh-CN" sz="34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3.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Tim is </a:t>
            </a:r>
            <a:r>
              <a:rPr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not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 active </a:t>
            </a:r>
            <a:r>
              <a:rPr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any more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.　</a:t>
            </a:r>
          </a:p>
          <a:p>
            <a:pPr algn="just" defTabSz="1097280" eaLnBrk="1" hangingPunct="1">
              <a:lnSpc>
                <a:spcPct val="150000"/>
              </a:lnSpc>
              <a:defRPr/>
            </a:pPr>
            <a:r>
              <a:rPr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    not...any more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是固定短语，意为“不再……”，相当于no more。</a:t>
            </a:r>
          </a:p>
          <a:p>
            <a:pPr algn="just" defTabSz="1097280" eaLnBrk="1" hangingPunct="1">
              <a:lnSpc>
                <a:spcPct val="150000"/>
              </a:lnSpc>
              <a:defRPr/>
            </a:pPr>
            <a:r>
              <a:rPr sz="3400" dirty="0">
                <a:ea typeface="+mn-ea"/>
                <a:cs typeface="Times New Roman" panose="02020603050405020304" pitchFamily="18" charset="0"/>
              </a:rPr>
              <a:t>如：I don't like this pair of shoes any more.我不再喜欢这双鞋了。</a:t>
            </a:r>
          </a:p>
        </p:txBody>
      </p:sp>
      <p:pic>
        <p:nvPicPr>
          <p:cNvPr id="2" name="图片 1" descr="M[97LII)%8[WLGATF]MR0KA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39842" y="3982556"/>
            <a:ext cx="2008288" cy="2695943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Text Box 2"/>
          <p:cNvSpPr txBox="1">
            <a:spLocks noChangeArrowheads="1"/>
          </p:cNvSpPr>
          <p:nvPr/>
        </p:nvSpPr>
        <p:spPr bwMode="auto">
          <a:xfrm>
            <a:off x="207307" y="660838"/>
            <a:ext cx="8639831" cy="479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46" tIns="54873" rIns="109746" bIns="54873">
            <a:spAutoFit/>
          </a:bodyPr>
          <a:lstStyle/>
          <a:p>
            <a:pPr algn="just" defTabSz="1097280" eaLnBrk="1" hangingPunct="1">
              <a:lnSpc>
                <a:spcPct val="150000"/>
              </a:lnSpc>
              <a:defRPr/>
            </a:pPr>
            <a:r>
              <a:rPr lang="en-US" altLang="zh-CN" sz="29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4.</a:t>
            </a:r>
            <a:r>
              <a:rPr sz="2900" dirty="0">
                <a:ea typeface="+mn-ea"/>
                <a:cs typeface="Times New Roman" panose="02020603050405020304" pitchFamily="18" charset="0"/>
              </a:rPr>
              <a:t>He watches</a:t>
            </a:r>
            <a:r>
              <a:rPr sz="29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 too much</a:t>
            </a:r>
            <a:r>
              <a:rPr sz="2900" dirty="0">
                <a:ea typeface="+mn-ea"/>
                <a:cs typeface="Times New Roman" panose="02020603050405020304" pitchFamily="18" charset="0"/>
              </a:rPr>
              <a:t> TV and plays too many computer games.　</a:t>
            </a:r>
          </a:p>
          <a:p>
            <a:pPr algn="just" defTabSz="1097280" eaLnBrk="1" hangingPunct="1">
              <a:lnSpc>
                <a:spcPct val="150000"/>
              </a:lnSpc>
              <a:defRPr/>
            </a:pPr>
            <a:r>
              <a:rPr lang="en-US" altLang="zh-CN" sz="2900" dirty="0">
                <a:ea typeface="+mn-ea"/>
                <a:cs typeface="Times New Roman" panose="02020603050405020304" pitchFamily="18" charset="0"/>
              </a:rPr>
              <a:t>【</a:t>
            </a:r>
            <a:r>
              <a:rPr sz="2900" dirty="0">
                <a:ea typeface="+mn-ea"/>
                <a:cs typeface="Times New Roman" panose="02020603050405020304" pitchFamily="18" charset="0"/>
                <a:sym typeface="+mn-ea"/>
              </a:rPr>
              <a:t>辨析</a:t>
            </a:r>
            <a:r>
              <a:rPr lang="en-US" altLang="zh-CN" sz="2900" dirty="0">
                <a:ea typeface="+mn-ea"/>
                <a:cs typeface="Times New Roman" panose="02020603050405020304" pitchFamily="18" charset="0"/>
              </a:rPr>
              <a:t>】</a:t>
            </a:r>
            <a:r>
              <a:rPr sz="29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too much、too many</a:t>
            </a:r>
            <a:r>
              <a:rPr sz="2900" dirty="0">
                <a:ea typeface="+mn-ea"/>
                <a:cs typeface="Times New Roman" panose="02020603050405020304" pitchFamily="18" charset="0"/>
              </a:rPr>
              <a:t>与</a:t>
            </a:r>
            <a:r>
              <a:rPr sz="29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much too</a:t>
            </a:r>
          </a:p>
          <a:p>
            <a:pPr algn="just" defTabSz="1097280" eaLnBrk="1" hangingPunct="1">
              <a:lnSpc>
                <a:spcPct val="150000"/>
              </a:lnSpc>
              <a:defRPr/>
            </a:pPr>
            <a:r>
              <a:rPr sz="290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①</a:t>
            </a:r>
            <a:r>
              <a:rPr sz="29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too muc</a:t>
            </a:r>
            <a:r>
              <a:rPr lang="en-US" sz="29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h </a:t>
            </a:r>
            <a:r>
              <a:rPr sz="2900" dirty="0">
                <a:ea typeface="+mn-ea"/>
                <a:cs typeface="Times New Roman" panose="02020603050405020304" pitchFamily="18" charset="0"/>
              </a:rPr>
              <a:t>意为“太多”，其后跟不可数名词；它还可以作副词短语用来修饰动词。如：This bottle was filled with too much water.这个瓶子里装了太多的水。</a:t>
            </a:r>
          </a:p>
        </p:txBody>
      </p:sp>
      <p:pic>
        <p:nvPicPr>
          <p:cNvPr id="2" name="图片 1" descr="timg (5)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025008" y="4604521"/>
            <a:ext cx="3472395" cy="1961933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Text Box 2"/>
          <p:cNvSpPr txBox="1">
            <a:spLocks noChangeArrowheads="1"/>
          </p:cNvSpPr>
          <p:nvPr/>
        </p:nvSpPr>
        <p:spPr bwMode="auto">
          <a:xfrm>
            <a:off x="265231" y="737059"/>
            <a:ext cx="8613918" cy="4819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46" tIns="54873" rIns="109746" bIns="54873">
            <a:spAutoFit/>
          </a:bodyPr>
          <a:lstStyle/>
          <a:p>
            <a:pPr algn="just" defTabSz="1097280" eaLnBrk="1" hangingPunct="1">
              <a:lnSpc>
                <a:spcPct val="150000"/>
              </a:lnSpc>
              <a:defRPr/>
            </a:pPr>
            <a:r>
              <a:rPr sz="340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②</a:t>
            </a:r>
            <a:r>
              <a:rPr sz="34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too many 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意为“太多”，其后跟可数名词复数。如：There are too many people in the hall.大厅里有太多的人。</a:t>
            </a:r>
          </a:p>
          <a:p>
            <a:pPr algn="just" defTabSz="1097280" eaLnBrk="1" hangingPunct="1">
              <a:lnSpc>
                <a:spcPct val="150000"/>
              </a:lnSpc>
              <a:defRPr/>
            </a:pPr>
            <a:r>
              <a:rPr sz="340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③</a:t>
            </a:r>
            <a:r>
              <a:rPr sz="34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much too 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意为“太，非常”，常用来修饰形容词或副词，但不能用来修饰动词。如：It rains much too heavily.雨下得太大了。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Text Box 2"/>
          <p:cNvSpPr txBox="1">
            <a:spLocks noChangeArrowheads="1"/>
          </p:cNvSpPr>
          <p:nvPr/>
        </p:nvSpPr>
        <p:spPr bwMode="auto">
          <a:xfrm>
            <a:off x="180632" y="596812"/>
            <a:ext cx="8782355" cy="6389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46" tIns="54873" rIns="109746" bIns="54873">
            <a:spAutoFit/>
          </a:bodyPr>
          <a:lstStyle/>
          <a:p>
            <a:pPr algn="just" defTabSz="1097280" eaLnBrk="1" hangingPunct="1">
              <a:lnSpc>
                <a:spcPct val="150000"/>
              </a:lnSpc>
              <a:defRPr/>
            </a:pPr>
            <a:r>
              <a:rPr lang="en-US" altLang="zh-CN" sz="34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5.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And he is </a:t>
            </a:r>
            <a:r>
              <a:rPr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putting on weight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.</a:t>
            </a:r>
          </a:p>
          <a:p>
            <a:pPr algn="just" defTabSz="1097280" eaLnBrk="1" hangingPunct="1">
              <a:lnSpc>
                <a:spcPct val="150000"/>
              </a:lnSpc>
              <a:defRPr/>
            </a:pPr>
            <a:r>
              <a:rPr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    weight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作名词，意为“重量”，其动词形式为weigh(重达……)。常用短语：</a:t>
            </a:r>
            <a:r>
              <a:rPr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put on weight 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增加体重；</a:t>
            </a:r>
            <a:r>
              <a:rPr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lose weight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减肥；</a:t>
            </a:r>
            <a:r>
              <a:rPr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by weight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以重量计算；</a:t>
            </a:r>
            <a:r>
              <a:rPr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the weight of...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 </a:t>
            </a:r>
            <a:r>
              <a:rPr lang="en-US" sz="3400" dirty="0">
                <a:ea typeface="+mn-ea"/>
                <a:cs typeface="Times New Roman" panose="02020603050405020304" pitchFamily="18" charset="0"/>
              </a:rPr>
              <a:t>……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的重量；</a:t>
            </a:r>
            <a:r>
              <a:rPr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in weight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在重量方面；</a:t>
            </a:r>
            <a:r>
              <a:rPr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over weight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超重。如：She is on the way to lose weight.她正在减肥当中。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Text Box 2"/>
          <p:cNvSpPr txBox="1">
            <a:spLocks noChangeArrowheads="1"/>
          </p:cNvSpPr>
          <p:nvPr/>
        </p:nvSpPr>
        <p:spPr bwMode="auto">
          <a:xfrm>
            <a:off x="194351" y="518304"/>
            <a:ext cx="8782355" cy="5604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46" tIns="54873" rIns="109746" bIns="54873">
            <a:spAutoFit/>
          </a:bodyPr>
          <a:lstStyle/>
          <a:p>
            <a:pPr algn="just" defTabSz="1097280" eaLnBrk="1" hangingPunct="1">
              <a:lnSpc>
                <a:spcPct val="150000"/>
              </a:lnSpc>
              <a:defRPr/>
            </a:pPr>
            <a:r>
              <a:rPr lang="en-US" altLang="zh-CN" sz="34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6. 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But I feel really </a:t>
            </a:r>
            <a:r>
              <a:rPr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lucky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.　</a:t>
            </a:r>
          </a:p>
          <a:p>
            <a:pPr algn="just" defTabSz="1097280" eaLnBrk="1" hangingPunct="1">
              <a:lnSpc>
                <a:spcPct val="150000"/>
              </a:lnSpc>
              <a:defRPr/>
            </a:pPr>
            <a:r>
              <a:rPr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    lucky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作形容词，意为“幸运的”。它既可作表语，也可作定语。其名词形式为luck(运气)；副词形式为luckily(幸运地)。固定搭配：</a:t>
            </a:r>
            <a:r>
              <a:rPr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lucky dog 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幸运儿。</a:t>
            </a:r>
          </a:p>
          <a:p>
            <a:pPr algn="just" defTabSz="1097280" eaLnBrk="1" hangingPunct="1">
              <a:lnSpc>
                <a:spcPct val="150000"/>
              </a:lnSpc>
              <a:defRPr/>
            </a:pPr>
            <a:r>
              <a:rPr sz="3400" dirty="0">
                <a:ea typeface="+mn-ea"/>
                <a:cs typeface="Times New Roman" panose="02020603050405020304" pitchFamily="18" charset="0"/>
              </a:rPr>
              <a:t>如：She is really a lucky dog.</a:t>
            </a:r>
          </a:p>
          <a:p>
            <a:pPr algn="just" defTabSz="1097280" eaLnBrk="1" hangingPunct="1">
              <a:lnSpc>
                <a:spcPct val="150000"/>
              </a:lnSpc>
              <a:defRPr/>
            </a:pPr>
            <a:r>
              <a:rPr sz="3400" dirty="0">
                <a:ea typeface="+mn-ea"/>
                <a:cs typeface="Times New Roman" panose="02020603050405020304" pitchFamily="18" charset="0"/>
              </a:rPr>
              <a:t>她的确是个幸运儿。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Text Box 2"/>
          <p:cNvSpPr txBox="1">
            <a:spLocks noChangeArrowheads="1"/>
          </p:cNvSpPr>
          <p:nvPr/>
        </p:nvSpPr>
        <p:spPr bwMode="auto">
          <a:xfrm>
            <a:off x="194351" y="518304"/>
            <a:ext cx="8782355" cy="670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46" tIns="54873" rIns="109746" bIns="54873">
            <a:spAutoFit/>
          </a:bodyPr>
          <a:lstStyle/>
          <a:p>
            <a:pPr algn="just" defTabSz="1097280" eaLnBrk="1" hangingPunct="1">
              <a:lnSpc>
                <a:spcPct val="140000"/>
              </a:lnSpc>
              <a:defRPr/>
            </a:pPr>
            <a:r>
              <a:rPr lang="en-US" altLang="zh-CN" sz="34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7.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With a true friend </a:t>
            </a:r>
            <a:r>
              <a:rPr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on my side</a:t>
            </a:r>
            <a:r>
              <a:rPr lang="en-US"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, 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...　</a:t>
            </a:r>
          </a:p>
          <a:p>
            <a:pPr algn="just" defTabSz="1097280" eaLnBrk="1" hangingPunct="1">
              <a:lnSpc>
                <a:spcPct val="140000"/>
              </a:lnSpc>
              <a:defRPr/>
            </a:pPr>
            <a:r>
              <a:rPr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   side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作名词，意为“边，旁边，侧边”。常用短语：</a:t>
            </a:r>
            <a:r>
              <a:rPr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on one's side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站在……这边，支持某人；</a:t>
            </a:r>
            <a:r>
              <a:rPr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on the left/right side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在左/右边；</a:t>
            </a:r>
            <a:r>
              <a:rPr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on one's left/right side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在某人的左/右边；</a:t>
            </a:r>
            <a:r>
              <a:rPr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on both sides of...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在……的两边；</a:t>
            </a:r>
            <a:r>
              <a:rPr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on each side of...</a:t>
            </a:r>
            <a:r>
              <a:rPr sz="3400" dirty="0">
                <a:ea typeface="+mn-ea"/>
                <a:cs typeface="Times New Roman" panose="02020603050405020304" pitchFamily="18" charset="0"/>
              </a:rPr>
              <a:t>在……的每一边。如：There are lots of trees on both sides of the river. 河的两边有许多树。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Text Box 2"/>
          <p:cNvSpPr txBox="1">
            <a:spLocks noChangeArrowheads="1"/>
          </p:cNvSpPr>
          <p:nvPr/>
        </p:nvSpPr>
        <p:spPr bwMode="auto">
          <a:xfrm>
            <a:off x="108227" y="865111"/>
            <a:ext cx="8200828" cy="5604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46" tIns="54873" rIns="109746" bIns="54873">
            <a:spAutoFit/>
          </a:bodyPr>
          <a:lstStyle/>
          <a:p>
            <a:pPr algn="just" defTabSz="1097280" eaLnBrk="1" hangingPunct="1">
              <a:lnSpc>
                <a:spcPct val="150000"/>
              </a:lnSpc>
              <a:defRPr/>
            </a:pPr>
            <a:r>
              <a:rPr lang="zh-CN" altLang="en-US" sz="3400" dirty="0">
                <a:solidFill>
                  <a:srgbClr val="0000FF"/>
                </a:solidFill>
                <a:latin typeface="+mn-ea"/>
                <a:ea typeface="+mn-ea"/>
                <a:cs typeface="Times New Roman" panose="02020603050405020304" pitchFamily="18" charset="0"/>
              </a:rPr>
              <a:t>一、用所给词的适当形式填空。</a:t>
            </a:r>
            <a:endParaRPr lang="zh-CN" altLang="en-US" sz="3400" dirty="0">
              <a:solidFill>
                <a:srgbClr val="0000FF"/>
              </a:solidFill>
              <a:latin typeface="+mn-lt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defTabSz="1097280" eaLnBrk="1" hangingPunct="1">
              <a:lnSpc>
                <a:spcPct val="150000"/>
              </a:lnSpc>
              <a:defRPr/>
            </a:pPr>
            <a:r>
              <a:rPr lang="en-US" altLang="zh-CN" sz="34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1. My grandfather used to_________ (live) in the country, but now he lives with us. </a:t>
            </a:r>
          </a:p>
          <a:p>
            <a:pPr algn="just" defTabSz="1097280" eaLnBrk="1" hangingPunct="1">
              <a:lnSpc>
                <a:spcPct val="150000"/>
              </a:lnSpc>
              <a:defRPr/>
            </a:pPr>
            <a:r>
              <a:rPr lang="en-US" altLang="zh-CN" sz="34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2. Dick decided to lose________(weigh) by eating less and doing more exercise.</a:t>
            </a:r>
          </a:p>
          <a:p>
            <a:pPr algn="just" defTabSz="1097280" eaLnBrk="1" hangingPunct="1">
              <a:lnSpc>
                <a:spcPct val="150000"/>
              </a:lnSpc>
              <a:defRPr/>
            </a:pPr>
            <a:r>
              <a:rPr lang="en-US" altLang="zh-CN" sz="34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3. The boy is _________ (luck) to have a chance to speak to foreigners.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530224" y="1657049"/>
            <a:ext cx="1317010" cy="89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en-US" altLang="zh-CN" sz="34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live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06488" y="3192905"/>
            <a:ext cx="2017434" cy="89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en-US" altLang="zh-CN" sz="34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weight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337113" y="4752010"/>
            <a:ext cx="1268994" cy="89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en-US" altLang="zh-CN" sz="34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lucky</a:t>
            </a:r>
          </a:p>
        </p:txBody>
      </p:sp>
      <p:sp>
        <p:nvSpPr>
          <p:cNvPr id="2" name="矩形 1"/>
          <p:cNvSpPr/>
          <p:nvPr/>
        </p:nvSpPr>
        <p:spPr>
          <a:xfrm>
            <a:off x="2409185" y="130338"/>
            <a:ext cx="4102700" cy="922276"/>
          </a:xfrm>
          <a:prstGeom prst="rect">
            <a:avLst/>
          </a:prstGeom>
          <a:noFill/>
          <a:ln>
            <a:noFill/>
          </a:ln>
        </p:spPr>
        <p:txBody>
          <a:bodyPr wrap="square" lIns="109746" tIns="54873" rIns="109746" bIns="54873" rtlCol="0" anchor="t">
            <a:spAutoFit/>
          </a:bodyPr>
          <a:lstStyle/>
          <a:p>
            <a:pPr algn="ctr"/>
            <a:r>
              <a:rPr lang="en-US" altLang="zh-CN" sz="53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Exercises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Text Box 2"/>
          <p:cNvSpPr txBox="1">
            <a:spLocks noChangeArrowheads="1"/>
          </p:cNvSpPr>
          <p:nvPr/>
        </p:nvSpPr>
        <p:spPr bwMode="auto">
          <a:xfrm>
            <a:off x="724051" y="1141413"/>
            <a:ext cx="7697803" cy="3250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/>
          <a:p>
            <a:pPr defTabSz="1097280" eaLnBrk="1" hangingPunct="1">
              <a:lnSpc>
                <a:spcPct val="150000"/>
              </a:lnSpc>
              <a:defRPr/>
            </a:pPr>
            <a:r>
              <a:rPr lang="en-US" altLang="zh-CN" sz="34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4. I’m on _________ (you) side in this question. </a:t>
            </a:r>
          </a:p>
          <a:p>
            <a:pPr defTabSz="1097280" eaLnBrk="1" hangingPunct="1">
              <a:lnSpc>
                <a:spcPct val="150000"/>
              </a:lnSpc>
              <a:defRPr/>
            </a:pPr>
            <a:r>
              <a:rPr lang="en-US" altLang="zh-CN" sz="34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5. Let’s _________ (visit) the Great Wall tomorrow. 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790646" y="1141413"/>
            <a:ext cx="1268994" cy="89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en-US" altLang="zh-CN" sz="34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your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791026" y="2731767"/>
            <a:ext cx="1268994" cy="89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en-US" altLang="zh-CN" sz="34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visit</a:t>
            </a:r>
          </a:p>
        </p:txBody>
      </p:sp>
      <p:pic>
        <p:nvPicPr>
          <p:cNvPr id="2" name="图片 1" descr="图片18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1808" y="3824779"/>
            <a:ext cx="3634735" cy="2430693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Text Box 2"/>
          <p:cNvSpPr txBox="1">
            <a:spLocks noChangeArrowheads="1"/>
          </p:cNvSpPr>
          <p:nvPr/>
        </p:nvSpPr>
        <p:spPr bwMode="auto">
          <a:xfrm>
            <a:off x="118897" y="381868"/>
            <a:ext cx="8906587" cy="609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46" tIns="54873" rIns="109746" bIns="54873">
            <a:spAutoFit/>
          </a:bodyPr>
          <a:lstStyle/>
          <a:p>
            <a:pPr defTabSz="1097280" eaLnBrk="1" hangingPunct="1">
              <a:lnSpc>
                <a:spcPct val="150000"/>
              </a:lnSpc>
              <a:defRPr/>
            </a:pPr>
            <a:r>
              <a:rPr lang="zh-CN" altLang="en-US" sz="2900" dirty="0">
                <a:solidFill>
                  <a:srgbClr val="0000FF"/>
                </a:solidFill>
                <a:ea typeface="+mn-ea"/>
                <a:cs typeface="Times New Roman" panose="02020603050405020304" pitchFamily="18" charset="0"/>
              </a:rPr>
              <a:t>二、单项填空。</a:t>
            </a:r>
          </a:p>
          <a:p>
            <a:pPr defTabSz="1097280" eaLnBrk="1" hangingPunct="1">
              <a:lnSpc>
                <a:spcPct val="150000"/>
              </a:lnSpc>
              <a:defRPr/>
            </a:pPr>
            <a:r>
              <a:rPr lang="en-US" altLang="zh-CN" sz="29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1. Don’t spend _________ time playing _________ computer games. It’s bad for you. </a:t>
            </a:r>
          </a:p>
          <a:p>
            <a:pPr defTabSz="1097280" eaLnBrk="1" hangingPunct="1">
              <a:lnSpc>
                <a:spcPct val="150000"/>
              </a:lnSpc>
              <a:defRPr/>
            </a:pPr>
            <a:r>
              <a:rPr lang="en-US" altLang="zh-CN" sz="29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A. too much; too much   B. too many; too many</a:t>
            </a:r>
          </a:p>
          <a:p>
            <a:pPr defTabSz="1097280" eaLnBrk="1" hangingPunct="1">
              <a:lnSpc>
                <a:spcPct val="150000"/>
              </a:lnSpc>
              <a:defRPr/>
            </a:pPr>
            <a:r>
              <a:rPr lang="en-US" altLang="zh-CN" sz="29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C. too much; too many   D. too many; too much</a:t>
            </a:r>
          </a:p>
          <a:p>
            <a:pPr defTabSz="1097280" eaLnBrk="1" hangingPunct="1">
              <a:lnSpc>
                <a:spcPct val="150000"/>
              </a:lnSpc>
              <a:defRPr/>
            </a:pPr>
            <a:r>
              <a:rPr lang="en-US" altLang="zh-CN" sz="29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2. Mary used to ________in the countryside, but now she is used to________in the city.</a:t>
            </a:r>
          </a:p>
          <a:p>
            <a:pPr defTabSz="1097280" eaLnBrk="1" hangingPunct="1">
              <a:lnSpc>
                <a:spcPct val="150000"/>
              </a:lnSpc>
              <a:defRPr/>
            </a:pPr>
            <a:r>
              <a:rPr lang="en-US" altLang="zh-CN" sz="29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A．live；live                         B．live；living</a:t>
            </a:r>
          </a:p>
          <a:p>
            <a:pPr defTabSz="1097280" eaLnBrk="1" hangingPunct="1">
              <a:lnSpc>
                <a:spcPct val="150000"/>
              </a:lnSpc>
              <a:defRPr/>
            </a:pPr>
            <a:r>
              <a:rPr lang="en-US" altLang="zh-CN" sz="29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C．living；live                      D．living；living</a:t>
            </a:r>
          </a:p>
        </p:txBody>
      </p:sp>
      <p:pic>
        <p:nvPicPr>
          <p:cNvPr id="505859" name="Picture 3" descr="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35" y="2487859"/>
            <a:ext cx="643262" cy="60519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05860" name="Picture 4" descr="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8695" y="5080141"/>
            <a:ext cx="645548" cy="60748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/>
          <p:nvPr/>
        </p:nvSpPr>
        <p:spPr>
          <a:xfrm>
            <a:off x="416901" y="1485550"/>
            <a:ext cx="8476729" cy="3894902"/>
          </a:xfrm>
          <a:prstGeom prst="rect">
            <a:avLst/>
          </a:prstGeom>
          <a:noFill/>
          <a:ln w="9525">
            <a:noFill/>
          </a:ln>
        </p:spPr>
        <p:txBody>
          <a:bodyPr lIns="109746" tIns="54873" rIns="109746" bIns="54873" anchor="t"/>
          <a:lstStyle/>
          <a:p>
            <a:pPr eaLnBrk="0" hangingPunct="0">
              <a:lnSpc>
                <a:spcPct val="17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Look at the following pictures and discuss the two questions with your partner:</a:t>
            </a:r>
          </a:p>
          <a:p>
            <a:pPr eaLnBrk="0" hangingPunct="0">
              <a:lnSpc>
                <a:spcPct val="17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Do you like staying home or going out?</a:t>
            </a:r>
          </a:p>
          <a:p>
            <a:pPr eaLnBrk="0" hangingPunct="0">
              <a:lnSpc>
                <a:spcPct val="17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Which do you think is good for you?</a:t>
            </a:r>
          </a:p>
        </p:txBody>
      </p:sp>
      <p:sp>
        <p:nvSpPr>
          <p:cNvPr id="2" name="矩形 1"/>
          <p:cNvSpPr/>
          <p:nvPr/>
        </p:nvSpPr>
        <p:spPr>
          <a:xfrm>
            <a:off x="3129741" y="493913"/>
            <a:ext cx="2432177" cy="926426"/>
          </a:xfrm>
          <a:prstGeom prst="rect">
            <a:avLst/>
          </a:prstGeom>
          <a:noFill/>
          <a:ln>
            <a:noFill/>
          </a:ln>
        </p:spPr>
        <p:txBody>
          <a:bodyPr wrap="none" lIns="109746" tIns="54873" rIns="109746" bIns="54873" rtlCol="0" anchor="t">
            <a:spAutoFit/>
          </a:bodyPr>
          <a:lstStyle/>
          <a:p>
            <a:pPr algn="ctr"/>
            <a:r>
              <a:rPr lang="en-US" altLang="zh-CN" sz="53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Lead in</a:t>
            </a:r>
          </a:p>
        </p:txBody>
      </p:sp>
    </p:spTree>
  </p:cSld>
  <p:clrMapOvr>
    <a:masterClrMapping/>
  </p:clrMapOvr>
  <p:transition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Text Box 2"/>
          <p:cNvSpPr txBox="1">
            <a:spLocks noChangeArrowheads="1"/>
          </p:cNvSpPr>
          <p:nvPr/>
        </p:nvSpPr>
        <p:spPr bwMode="auto">
          <a:xfrm>
            <a:off x="368504" y="491626"/>
            <a:ext cx="8406611" cy="5866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/>
          <a:p>
            <a:pPr algn="just" defTabSz="1097280" eaLnBrk="1" hangingPunct="1">
              <a:lnSpc>
                <a:spcPct val="110000"/>
              </a:lnSpc>
              <a:defRPr/>
            </a:pPr>
            <a:r>
              <a:rPr lang="en-US" altLang="zh-CN" sz="34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3. Don’t worry _________ your baby. He is very well. </a:t>
            </a:r>
          </a:p>
          <a:p>
            <a:pPr algn="just" defTabSz="1097280" eaLnBrk="1" hangingPunct="1">
              <a:lnSpc>
                <a:spcPct val="110000"/>
              </a:lnSpc>
              <a:defRPr/>
            </a:pPr>
            <a:r>
              <a:rPr lang="en-US" altLang="zh-CN" sz="34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A. at            B. with       C. about         D. on</a:t>
            </a:r>
          </a:p>
          <a:p>
            <a:pPr algn="just" defTabSz="1097280" eaLnBrk="1" hangingPunct="1">
              <a:lnSpc>
                <a:spcPct val="110000"/>
              </a:lnSpc>
              <a:defRPr/>
            </a:pPr>
            <a:r>
              <a:rPr lang="en-US" altLang="zh-CN" sz="34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4. Don’t read books _________ the sun. It’s bad for your eyes. </a:t>
            </a:r>
          </a:p>
          <a:p>
            <a:pPr algn="just" defTabSz="1097280" eaLnBrk="1" hangingPunct="1">
              <a:lnSpc>
                <a:spcPct val="110000"/>
              </a:lnSpc>
              <a:defRPr/>
            </a:pPr>
            <a:r>
              <a:rPr lang="en-US" altLang="zh-CN" sz="34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A. under         B. in        C. below         D. on</a:t>
            </a:r>
          </a:p>
          <a:p>
            <a:pPr algn="just" defTabSz="1097280" eaLnBrk="1" hangingPunct="1">
              <a:lnSpc>
                <a:spcPct val="110000"/>
              </a:lnSpc>
              <a:defRPr/>
            </a:pPr>
            <a:r>
              <a:rPr lang="en-US" altLang="zh-CN" sz="34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5. Don’t smoke _________. It’s bad for your health. </a:t>
            </a:r>
          </a:p>
          <a:p>
            <a:pPr algn="just" defTabSz="1097280" eaLnBrk="1" hangingPunct="1">
              <a:lnSpc>
                <a:spcPct val="110000"/>
              </a:lnSpc>
              <a:defRPr/>
            </a:pPr>
            <a:r>
              <a:rPr lang="en-US" altLang="zh-CN" sz="34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A. any much                               B. any more</a:t>
            </a:r>
          </a:p>
          <a:p>
            <a:pPr algn="just" defTabSz="1097280" eaLnBrk="1" hangingPunct="1">
              <a:lnSpc>
                <a:spcPct val="110000"/>
              </a:lnSpc>
              <a:defRPr/>
            </a:pPr>
            <a:r>
              <a:rPr lang="en-US" altLang="zh-CN" sz="34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C. no more                                  D. many</a:t>
            </a:r>
          </a:p>
        </p:txBody>
      </p:sp>
      <p:pic>
        <p:nvPicPr>
          <p:cNvPr id="547843" name="Picture 3" descr="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5764" y="1692873"/>
            <a:ext cx="622684" cy="53888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47844" name="Picture 4" descr="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9344" y="3386506"/>
            <a:ext cx="643262" cy="63568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47845" name="Picture 5" descr="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1040" y="4850715"/>
            <a:ext cx="814748" cy="737059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6"/>
          <p:cNvSpPr txBox="1"/>
          <p:nvPr/>
        </p:nvSpPr>
        <p:spPr>
          <a:xfrm>
            <a:off x="560950" y="271348"/>
            <a:ext cx="8337254" cy="6389460"/>
          </a:xfrm>
          <a:prstGeom prst="rect">
            <a:avLst/>
          </a:prstGeom>
          <a:noFill/>
          <a:ln w="9525">
            <a:noFill/>
          </a:ln>
        </p:spPr>
        <p:txBody>
          <a:bodyPr wrap="square" lIns="109746" tIns="54873" rIns="109746" bIns="54873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3400" dirty="0">
                <a:solidFill>
                  <a:srgbClr val="0000FF"/>
                </a:solidFill>
                <a:latin typeface="Times New Roman" panose="02020603050405020304" pitchFamily="18" charset="0"/>
              </a:rPr>
              <a:t>三</a:t>
            </a:r>
            <a:r>
              <a:rPr lang="zh-CN" altLang="en-US" sz="3400" dirty="0">
                <a:solidFill>
                  <a:srgbClr val="0000FF"/>
                </a:solidFill>
                <a:latin typeface="宋体" panose="02010600030101010101" pitchFamily="2" charset="-122"/>
              </a:rPr>
              <a:t>、</a:t>
            </a:r>
            <a:r>
              <a:rPr lang="zh-CN" altLang="en-US" sz="3400" dirty="0">
                <a:solidFill>
                  <a:srgbClr val="0000FF"/>
                </a:solidFill>
                <a:latin typeface="Times New Roman" panose="02020603050405020304" pitchFamily="18" charset="0"/>
              </a:rPr>
              <a:t>翻译下列句子。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1. </a:t>
            </a:r>
            <a:r>
              <a:rPr lang="zh-CN" altLang="en-US" sz="3400" b="1" dirty="0">
                <a:latin typeface="Times New Roman" panose="02020603050405020304" pitchFamily="18" charset="0"/>
              </a:rPr>
              <a:t>李亮体重正在增加。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 Li Liang is ____________________.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2. </a:t>
            </a:r>
            <a:r>
              <a:rPr lang="zh-CN" altLang="en-US" sz="3400" b="1" dirty="0">
                <a:latin typeface="Times New Roman" panose="02020603050405020304" pitchFamily="18" charset="0"/>
              </a:rPr>
              <a:t>别担心我的安全。我会小心的。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400" b="1" dirty="0">
                <a:latin typeface="Times New Roman" panose="02020603050405020304" pitchFamily="18" charset="0"/>
              </a:rPr>
              <a:t>   ________</a:t>
            </a:r>
            <a:r>
              <a:rPr lang="zh-CN" altLang="en-US" sz="3400" dirty="0">
                <a:sym typeface="+mn-ea"/>
              </a:rPr>
              <a:t>__________</a:t>
            </a:r>
            <a:r>
              <a:rPr lang="zh-CN" altLang="en-US" sz="3400" b="1" dirty="0">
                <a:latin typeface="Times New Roman" panose="02020603050405020304" pitchFamily="18" charset="0"/>
              </a:rPr>
              <a:t> my safety. I will be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400" b="1" dirty="0">
                <a:latin typeface="Times New Roman" panose="02020603050405020304" pitchFamily="18" charset="0"/>
              </a:rPr>
              <a:t>  careful.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3. </a:t>
            </a:r>
            <a:r>
              <a:rPr lang="zh-CN" altLang="en-US" sz="3400" b="1" dirty="0">
                <a:latin typeface="Times New Roman" panose="02020603050405020304" pitchFamily="18" charset="0"/>
              </a:rPr>
              <a:t>你喜欢在户外玩吗？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  Do you like to</a:t>
            </a:r>
            <a:r>
              <a:rPr lang="zh-CN" altLang="en-US" sz="3400" b="1" dirty="0">
                <a:latin typeface="Times New Roman" panose="02020603050405020304" pitchFamily="18" charset="0"/>
              </a:rPr>
              <a:t> </a:t>
            </a:r>
            <a:r>
              <a:rPr lang="en-US" altLang="zh-CN" sz="3400" b="1">
                <a:latin typeface="Times New Roman" panose="02020603050405020304" pitchFamily="18" charset="0"/>
              </a:rPr>
              <a:t>_______________?</a:t>
            </a:r>
          </a:p>
        </p:txBody>
      </p:sp>
      <p:sp>
        <p:nvSpPr>
          <p:cNvPr id="25603" name="Text Box 7"/>
          <p:cNvSpPr txBox="1"/>
          <p:nvPr/>
        </p:nvSpPr>
        <p:spPr>
          <a:xfrm>
            <a:off x="3265851" y="1849888"/>
            <a:ext cx="4765779" cy="849104"/>
          </a:xfrm>
          <a:prstGeom prst="rect">
            <a:avLst/>
          </a:prstGeom>
          <a:noFill/>
          <a:ln w="9525">
            <a:noFill/>
          </a:ln>
        </p:spPr>
        <p:txBody>
          <a:bodyPr wrap="square" lIns="109746" tIns="54873" rIns="109746" bIns="54873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putting     on    weight</a:t>
            </a:r>
          </a:p>
        </p:txBody>
      </p:sp>
      <p:sp>
        <p:nvSpPr>
          <p:cNvPr id="25604" name="Text Box 12"/>
          <p:cNvSpPr txBox="1"/>
          <p:nvPr/>
        </p:nvSpPr>
        <p:spPr>
          <a:xfrm>
            <a:off x="974039" y="3454343"/>
            <a:ext cx="3925880" cy="849104"/>
          </a:xfrm>
          <a:prstGeom prst="rect">
            <a:avLst/>
          </a:prstGeom>
          <a:noFill/>
          <a:ln w="9525">
            <a:noFill/>
          </a:ln>
        </p:spPr>
        <p:txBody>
          <a:bodyPr wrap="square" lIns="109746" tIns="54873" rIns="109746" bIns="54873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Don't  worry  about</a:t>
            </a:r>
          </a:p>
        </p:txBody>
      </p:sp>
      <p:sp>
        <p:nvSpPr>
          <p:cNvPr id="25605" name="Text Box 27"/>
          <p:cNvSpPr txBox="1"/>
          <p:nvPr/>
        </p:nvSpPr>
        <p:spPr>
          <a:xfrm>
            <a:off x="3840518" y="5738691"/>
            <a:ext cx="3060829" cy="849104"/>
          </a:xfrm>
          <a:prstGeom prst="rect">
            <a:avLst/>
          </a:prstGeom>
          <a:noFill/>
          <a:ln w="9525">
            <a:noFill/>
          </a:ln>
        </p:spPr>
        <p:txBody>
          <a:bodyPr wrap="square" lIns="109746" tIns="54873" rIns="109746" bIns="54873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play     outdoors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4" grpId="0"/>
      <p:bldP spid="2560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66913" y="658551"/>
            <a:ext cx="8446243" cy="6127850"/>
          </a:xfrm>
          <a:prstGeom prst="rect">
            <a:avLst/>
          </a:prstGeom>
          <a:noFill/>
          <a:ln w="9525">
            <a:noFill/>
          </a:ln>
        </p:spPr>
        <p:txBody>
          <a:bodyPr wrap="square" lIns="109746" tIns="54873" rIns="109746" bIns="54873">
            <a:spAutoFit/>
          </a:bodyPr>
          <a:lstStyle/>
          <a:p>
            <a:pPr indent="320040">
              <a:lnSpc>
                <a:spcPct val="150000"/>
              </a:lnSpc>
            </a:pPr>
            <a:r>
              <a:rPr lang="en-US" altLang="zh-CN" sz="3400"/>
              <a:t>4.</a:t>
            </a:r>
            <a:r>
              <a:rPr lang="zh-CN" altLang="en-US" sz="3400"/>
              <a:t>银行在超市的对面，路的另外一边。</a:t>
            </a:r>
            <a:endParaRPr lang="en-US" sz="3400">
              <a:latin typeface="Times New Roman" panose="02020603050405020304" pitchFamily="18" charset="0"/>
            </a:endParaRPr>
          </a:p>
          <a:p>
            <a:r>
              <a:rPr lang="en-US" sz="3400">
                <a:latin typeface="Times New Roman" panose="02020603050405020304" pitchFamily="18" charset="0"/>
              </a:rPr>
              <a:t>  The bank is opposite the supermarket,</a:t>
            </a:r>
          </a:p>
          <a:p>
            <a:pPr indent="320040">
              <a:lnSpc>
                <a:spcPct val="150000"/>
              </a:lnSpc>
            </a:pPr>
            <a:r>
              <a:rPr lang="en-US" sz="3400">
                <a:latin typeface="Times New Roman" panose="02020603050405020304" pitchFamily="18" charset="0"/>
              </a:rPr>
              <a:t>________</a:t>
            </a:r>
            <a:r>
              <a:rPr lang="en-US" sz="3400">
                <a:sym typeface="+mn-ea"/>
              </a:rPr>
              <a:t>________</a:t>
            </a:r>
            <a:r>
              <a:rPr lang="en-US" sz="3400">
                <a:latin typeface="Times New Roman" panose="02020603050405020304" pitchFamily="18" charset="0"/>
              </a:rPr>
              <a:t>of the road.</a:t>
            </a:r>
          </a:p>
          <a:p>
            <a:pPr indent="320040">
              <a:lnSpc>
                <a:spcPct val="150000"/>
              </a:lnSpc>
            </a:pPr>
            <a:r>
              <a:rPr lang="en-US" altLang="zh-CN" sz="3400"/>
              <a:t>5.</a:t>
            </a:r>
            <a:r>
              <a:rPr lang="zh-CN" altLang="en-US" sz="3400"/>
              <a:t>我吃了太多冰激凌，所以我去年夏天重</a:t>
            </a:r>
          </a:p>
          <a:p>
            <a:pPr indent="320040">
              <a:lnSpc>
                <a:spcPct val="150000"/>
              </a:lnSpc>
            </a:pPr>
            <a:r>
              <a:rPr lang="zh-CN" altLang="en-US" sz="3400"/>
              <a:t>了五千克。</a:t>
            </a:r>
          </a:p>
          <a:p>
            <a:pPr indent="320040">
              <a:lnSpc>
                <a:spcPct val="150000"/>
              </a:lnSpc>
            </a:pPr>
            <a:r>
              <a:rPr lang="zh-CN" altLang="en-US" sz="3400"/>
              <a:t>I ate________ ice cream</a:t>
            </a:r>
            <a:r>
              <a:rPr lang="en-US" altLang="zh-CN" sz="3400"/>
              <a:t>, </a:t>
            </a:r>
            <a:r>
              <a:rPr lang="zh-CN" altLang="en-US" sz="3400"/>
              <a:t>so I was five kilos</a:t>
            </a:r>
          </a:p>
          <a:p>
            <a:pPr indent="320040">
              <a:lnSpc>
                <a:spcPct val="150000"/>
              </a:lnSpc>
            </a:pPr>
            <a:r>
              <a:rPr lang="zh-CN" altLang="en-US" sz="3400"/>
              <a:t>heavier last summer.</a:t>
            </a:r>
          </a:p>
        </p:txBody>
      </p:sp>
      <p:sp>
        <p:nvSpPr>
          <p:cNvPr id="25603" name="Text Box 7"/>
          <p:cNvSpPr txBox="1"/>
          <p:nvPr/>
        </p:nvSpPr>
        <p:spPr>
          <a:xfrm>
            <a:off x="747678" y="2217274"/>
            <a:ext cx="3332158" cy="895648"/>
          </a:xfrm>
          <a:prstGeom prst="rect">
            <a:avLst/>
          </a:prstGeom>
          <a:noFill/>
          <a:ln w="9525">
            <a:noFill/>
          </a:ln>
        </p:spPr>
        <p:txBody>
          <a:bodyPr wrap="square" lIns="109746" tIns="54873" rIns="109746" bIns="54873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on the other side</a:t>
            </a:r>
          </a:p>
        </p:txBody>
      </p:sp>
      <p:sp>
        <p:nvSpPr>
          <p:cNvPr id="2" name="Text Box 7"/>
          <p:cNvSpPr txBox="1"/>
          <p:nvPr/>
        </p:nvSpPr>
        <p:spPr>
          <a:xfrm>
            <a:off x="1431335" y="4515342"/>
            <a:ext cx="1964083" cy="895648"/>
          </a:xfrm>
          <a:prstGeom prst="rect">
            <a:avLst/>
          </a:prstGeom>
          <a:noFill/>
          <a:ln w="9525">
            <a:noFill/>
          </a:ln>
        </p:spPr>
        <p:txBody>
          <a:bodyPr wrap="square" lIns="109746" tIns="54873" rIns="109746" bIns="54873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too much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2"/>
          <p:cNvSpPr txBox="1"/>
          <p:nvPr/>
        </p:nvSpPr>
        <p:spPr>
          <a:xfrm>
            <a:off x="76993" y="1879959"/>
            <a:ext cx="8568730" cy="4645680"/>
          </a:xfrm>
          <a:prstGeom prst="rect">
            <a:avLst/>
          </a:prstGeom>
          <a:noFill/>
          <a:ln w="9525">
            <a:noFill/>
          </a:ln>
        </p:spPr>
        <p:txBody>
          <a:bodyPr lIns="109746" tIns="54873" rIns="109746" bIns="54873" anchor="t">
            <a:spAutoFit/>
          </a:bodyPr>
          <a:lstStyle/>
          <a:p>
            <a:pPr lvl="1" fontAlgn="t">
              <a:lnSpc>
                <a:spcPct val="150000"/>
              </a:lnSpc>
              <a:buFont typeface="Wingdings" panose="05000000000000000000" pitchFamily="2" charset="2"/>
            </a:pPr>
            <a:r>
              <a:rPr lang="en-US" altLang="zh-CN" sz="2800" b="1" dirty="0">
                <a:latin typeface="Times New Roman" panose="02020603050405020304" pitchFamily="18" charset="0"/>
              </a:rPr>
              <a:t>1. Learn some new words and phrases: </a:t>
            </a:r>
            <a:r>
              <a:rPr lang="en-US" altLang="zh-CN" sz="2800" dirty="0">
                <a:cs typeface="Times New Roman" panose="02020603050405020304" pitchFamily="18" charset="0"/>
                <a:sym typeface="+mn-ea"/>
              </a:rPr>
              <a:t>outdoors, </a:t>
            </a:r>
            <a:r>
              <a:rPr kumimoji="1" lang="en-US" altLang="zh-CN" sz="2800" dirty="0">
                <a:cs typeface="Times New Roman" panose="02020603050405020304" pitchFamily="18" charset="0"/>
                <a:sym typeface="+mn-ea"/>
              </a:rPr>
              <a:t>weight, couch, air, lucky, side, worry about, used to, not...any more, put on weight, couch potato, in the sun, get out, on one's side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 fontAlgn="t">
              <a:lnSpc>
                <a:spcPct val="150000"/>
              </a:lnSpc>
              <a:buFont typeface="Wingdings" panose="05000000000000000000" pitchFamily="2" charset="2"/>
            </a:pPr>
            <a:r>
              <a:rPr lang="en-US" altLang="zh-CN" sz="2800" b="1" dirty="0">
                <a:latin typeface="Times New Roman" panose="02020603050405020304" pitchFamily="18" charset="0"/>
              </a:rPr>
              <a:t>     2. Learn to talk about how you helped your friends</a:t>
            </a:r>
          </a:p>
          <a:p>
            <a:pPr fontAlgn="t">
              <a:lnSpc>
                <a:spcPct val="150000"/>
              </a:lnSpc>
              <a:buFont typeface="Wingdings" panose="05000000000000000000" pitchFamily="2" charset="2"/>
            </a:pPr>
            <a:r>
              <a:rPr lang="en-US" altLang="zh-CN" sz="2800" b="1" dirty="0">
                <a:latin typeface="Times New Roman" panose="02020603050405020304" pitchFamily="18" charset="0"/>
              </a:rPr>
              <a:t>     or how your friends helped you.</a:t>
            </a:r>
          </a:p>
          <a:p>
            <a:pPr fontAlgn="t">
              <a:lnSpc>
                <a:spcPct val="150000"/>
              </a:lnSpc>
              <a:buFont typeface="Wingdings" panose="05000000000000000000" pitchFamily="2" charset="2"/>
            </a:pP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     </a:t>
            </a:r>
          </a:p>
        </p:txBody>
      </p:sp>
      <p:pic>
        <p:nvPicPr>
          <p:cNvPr id="31747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999666" y="226378"/>
            <a:ext cx="1794884" cy="16532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2380322" y="1093025"/>
            <a:ext cx="3524640" cy="786602"/>
          </a:xfrm>
          <a:prstGeom prst="rect">
            <a:avLst/>
          </a:prstGeom>
          <a:noFill/>
          <a:ln>
            <a:noFill/>
          </a:ln>
        </p:spPr>
        <p:txBody>
          <a:bodyPr wrap="square" lIns="109746" tIns="54873" rIns="109746" bIns="54873" rtlCol="0" anchor="t">
            <a:spAutoFit/>
          </a:bodyPr>
          <a:lstStyle/>
          <a:p>
            <a:pPr algn="ctr"/>
            <a:r>
              <a:rPr lang="en-US" altLang="zh-CN" sz="44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</p:txBody>
      </p:sp>
    </p:spTree>
  </p:cSld>
  <p:clrMapOvr>
    <a:masterClrMapping/>
  </p:clrMapOvr>
  <p:transition>
    <p:rand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图片 1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77795" y="4697376"/>
            <a:ext cx="1855658" cy="191452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3"/>
          <p:cNvSpPr txBox="1"/>
          <p:nvPr/>
        </p:nvSpPr>
        <p:spPr>
          <a:xfrm>
            <a:off x="1064658" y="1504225"/>
            <a:ext cx="7170238" cy="4645680"/>
          </a:xfrm>
          <a:prstGeom prst="rect">
            <a:avLst/>
          </a:prstGeom>
          <a:noFill/>
          <a:ln w="9525">
            <a:noFill/>
          </a:ln>
        </p:spPr>
        <p:txBody>
          <a:bodyPr lIns="109746" tIns="54873" rIns="109746" bIns="54873">
            <a:spAutoFit/>
          </a:bodyPr>
          <a:lstStyle/>
          <a:p>
            <a:pPr marL="651510" indent="-651510">
              <a:lnSpc>
                <a:spcPct val="150000"/>
              </a:lnSpc>
            </a:pP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</a:t>
            </a:r>
            <a:r>
              <a:rPr lang="zh-CN" altLang="zh-CN" sz="2800" b="1" dirty="0">
                <a:latin typeface="Times New Roman" panose="02020603050405020304" pitchFamily="18" charset="0"/>
              </a:rPr>
              <a:t> Review and recite the imporant </a:t>
            </a:r>
          </a:p>
          <a:p>
            <a:pPr marL="651510" indent="-651510">
              <a:lnSpc>
                <a:spcPct val="150000"/>
              </a:lnSpc>
            </a:pPr>
            <a:r>
              <a:rPr lang="zh-CN" altLang="zh-CN" sz="2800" b="1" dirty="0">
                <a:latin typeface="Times New Roman" panose="02020603050405020304" pitchFamily="18" charset="0"/>
              </a:rPr>
              <a:t>    points of Lesson </a:t>
            </a:r>
            <a:r>
              <a:rPr lang="en-US" altLang="zh-CN" sz="2800" b="1" dirty="0">
                <a:latin typeface="Times New Roman" panose="02020603050405020304" pitchFamily="18" charset="0"/>
              </a:rPr>
              <a:t>40</a:t>
            </a:r>
            <a:r>
              <a:rPr lang="zh-CN" altLang="zh-CN" sz="2800" b="1" dirty="0">
                <a:latin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zh-CN" altLang="zh-CN" sz="2800" b="1" dirty="0">
                <a:latin typeface="Times New Roman" panose="02020603050405020304" pitchFamily="18" charset="0"/>
              </a:rPr>
              <a:t>2. </a:t>
            </a:r>
            <a:r>
              <a:rPr lang="en-US" altLang="zh-CN" sz="2800" dirty="0">
                <a:sym typeface="+mn-ea"/>
              </a:rPr>
              <a:t>It’s very important for friends to help each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ym typeface="+mn-ea"/>
              </a:rPr>
              <a:t>   other. Did any of your friends help you?  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ym typeface="+mn-ea"/>
              </a:rPr>
              <a:t>   Write something to express your thanks to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ym typeface="+mn-ea"/>
              </a:rPr>
              <a:t>   him/her. 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800" b="1" dirty="0">
                <a:latin typeface="Times New Roman" panose="02020603050405020304" pitchFamily="18" charset="0"/>
              </a:rPr>
              <a:t>3. Preview Lesson </a:t>
            </a:r>
            <a:r>
              <a:rPr lang="en-US" altLang="zh-CN" sz="2800" b="1" dirty="0">
                <a:latin typeface="Times New Roman" panose="02020603050405020304" pitchFamily="18" charset="0"/>
              </a:rPr>
              <a:t>41</a:t>
            </a:r>
            <a:r>
              <a:rPr lang="zh-CN" altLang="zh-CN" sz="2800" b="1" dirty="0" smtClean="0">
                <a:latin typeface="Times New Roman" panose="02020603050405020304" pitchFamily="18" charset="0"/>
              </a:rPr>
              <a:t>.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 </a:t>
            </a:r>
            <a:endParaRPr lang="zh-CN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836835" y="717523"/>
            <a:ext cx="2891630" cy="786602"/>
          </a:xfrm>
          <a:prstGeom prst="rect">
            <a:avLst/>
          </a:prstGeom>
          <a:noFill/>
          <a:ln>
            <a:noFill/>
          </a:ln>
        </p:spPr>
        <p:txBody>
          <a:bodyPr wrap="none" lIns="109746" tIns="54873" rIns="109746" bIns="54873" rtlCol="0" anchor="t">
            <a:spAutoFit/>
          </a:bodyPr>
          <a:lstStyle/>
          <a:p>
            <a:pPr algn="ctr"/>
            <a:r>
              <a:rPr lang="en-US" altLang="zh-CN" sz="44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/>
          <p:nvPr/>
        </p:nvSpPr>
        <p:spPr>
          <a:xfrm>
            <a:off x="2024294" y="5234108"/>
            <a:ext cx="5691039" cy="700473"/>
          </a:xfrm>
          <a:prstGeom prst="rect">
            <a:avLst/>
          </a:prstGeom>
          <a:noFill/>
          <a:ln w="9525">
            <a:noFill/>
          </a:ln>
        </p:spPr>
        <p:txBody>
          <a:bodyPr wrap="square" lIns="109746" tIns="54873" rIns="109746" bIns="54873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800" b="1">
                <a:solidFill>
                  <a:srgbClr val="0000FF"/>
                </a:solidFill>
                <a:latin typeface="Times New Roman" panose="02020603050405020304" pitchFamily="18" charset="0"/>
              </a:rPr>
              <a:t>play games outdoors</a:t>
            </a:r>
          </a:p>
        </p:txBody>
      </p:sp>
      <p:pic>
        <p:nvPicPr>
          <p:cNvPr id="4099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280" y="851391"/>
            <a:ext cx="6037059" cy="417539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4"/>
          <p:cNvSpPr txBox="1"/>
          <p:nvPr/>
        </p:nvSpPr>
        <p:spPr>
          <a:xfrm>
            <a:off x="1965553" y="4883421"/>
            <a:ext cx="6135602" cy="725625"/>
          </a:xfrm>
          <a:prstGeom prst="rect">
            <a:avLst/>
          </a:prstGeom>
          <a:noFill/>
          <a:ln w="9525">
            <a:noFill/>
          </a:ln>
        </p:spPr>
        <p:txBody>
          <a:bodyPr lIns="109746" tIns="54873" rIns="109746" bIns="54873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play computer games</a:t>
            </a:r>
          </a:p>
        </p:txBody>
      </p:sp>
      <p:pic>
        <p:nvPicPr>
          <p:cNvPr id="5122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218" y="1082736"/>
            <a:ext cx="6078452" cy="350539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4"/>
          <p:cNvSpPr txBox="1"/>
          <p:nvPr/>
        </p:nvSpPr>
        <p:spPr>
          <a:xfrm>
            <a:off x="3279984" y="5283493"/>
            <a:ext cx="3198768" cy="725625"/>
          </a:xfrm>
          <a:prstGeom prst="rect">
            <a:avLst/>
          </a:prstGeom>
          <a:noFill/>
          <a:ln w="9525">
            <a:noFill/>
          </a:ln>
        </p:spPr>
        <p:txBody>
          <a:bodyPr lIns="109746" tIns="54873" rIns="109746" bIns="54873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couch potato</a:t>
            </a:r>
            <a:endParaRPr lang="en-US" altLang="zh-CN" sz="4000" b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146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4211" y="823960"/>
            <a:ext cx="6495959" cy="42864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/>
          <p:nvPr/>
        </p:nvSpPr>
        <p:spPr>
          <a:xfrm>
            <a:off x="3873700" y="5267617"/>
            <a:ext cx="2109759" cy="725625"/>
          </a:xfrm>
          <a:prstGeom prst="rect">
            <a:avLst/>
          </a:prstGeom>
          <a:noFill/>
          <a:ln w="9525">
            <a:noFill/>
          </a:ln>
        </p:spPr>
        <p:txBody>
          <a:bodyPr lIns="109746" tIns="54873" rIns="109746" bIns="54873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fresh air</a:t>
            </a:r>
            <a:endParaRPr lang="en-US" altLang="zh-CN" sz="4000" b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057626" y="841421"/>
            <a:ext cx="5394250" cy="419123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4"/>
          <p:cNvSpPr txBox="1"/>
          <p:nvPr/>
        </p:nvSpPr>
        <p:spPr>
          <a:xfrm>
            <a:off x="2829140" y="5181887"/>
            <a:ext cx="4510024" cy="725625"/>
          </a:xfrm>
          <a:prstGeom prst="rect">
            <a:avLst/>
          </a:prstGeom>
          <a:noFill/>
          <a:ln w="9525">
            <a:noFill/>
          </a:ln>
        </p:spPr>
        <p:txBody>
          <a:bodyPr lIns="109746" tIns="54873" rIns="109746" bIns="54873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go for a good walk</a:t>
            </a:r>
            <a:endParaRPr lang="en-US" altLang="zh-CN" sz="4000" b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19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8380" y="1050983"/>
            <a:ext cx="5846682" cy="388641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5"/>
          <p:cNvSpPr txBox="1"/>
          <p:nvPr/>
        </p:nvSpPr>
        <p:spPr>
          <a:xfrm>
            <a:off x="990840" y="1447881"/>
            <a:ext cx="2808249" cy="4182255"/>
          </a:xfrm>
          <a:prstGeom prst="rect">
            <a:avLst/>
          </a:prstGeom>
          <a:noFill/>
          <a:ln w="9525">
            <a:noFill/>
          </a:ln>
        </p:spPr>
        <p:txBody>
          <a:bodyPr lIns="109746" tIns="54873" rIns="109746" bIns="54873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r" eaLnBrk="1" hangingPunct="1">
              <a:lnSpc>
                <a:spcPct val="110000"/>
              </a:lnSpc>
              <a:spcBef>
                <a:spcPct val="15000"/>
              </a:spcBef>
              <a:buNone/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outdoors</a:t>
            </a:r>
          </a:p>
          <a:p>
            <a:pPr marL="0" indent="0" algn="r" eaLnBrk="1" hangingPunct="1">
              <a:lnSpc>
                <a:spcPct val="110000"/>
              </a:lnSpc>
              <a:spcBef>
                <a:spcPct val="15000"/>
              </a:spcBef>
              <a:buNone/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weight</a:t>
            </a:r>
          </a:p>
          <a:p>
            <a:pPr marL="0" indent="0" algn="r" eaLnBrk="1" hangingPunct="1">
              <a:lnSpc>
                <a:spcPct val="110000"/>
              </a:lnSpc>
              <a:spcBef>
                <a:spcPct val="15000"/>
              </a:spcBef>
              <a:buNone/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couch</a:t>
            </a:r>
          </a:p>
          <a:p>
            <a:pPr marL="0" indent="0" algn="r" eaLnBrk="1" hangingPunct="1">
              <a:lnSpc>
                <a:spcPct val="110000"/>
              </a:lnSpc>
              <a:spcBef>
                <a:spcPct val="15000"/>
              </a:spcBef>
              <a:buNone/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air</a:t>
            </a:r>
          </a:p>
          <a:p>
            <a:pPr marL="0" indent="0" algn="r" eaLnBrk="1" hangingPunct="1">
              <a:lnSpc>
                <a:spcPct val="110000"/>
              </a:lnSpc>
              <a:spcBef>
                <a:spcPct val="15000"/>
              </a:spcBef>
              <a:buNone/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lucky</a:t>
            </a:r>
          </a:p>
          <a:p>
            <a:pPr marL="0" indent="0" algn="r" eaLnBrk="1" hangingPunct="1">
              <a:lnSpc>
                <a:spcPct val="110000"/>
              </a:lnSpc>
              <a:spcBef>
                <a:spcPct val="15000"/>
              </a:spcBef>
              <a:buNone/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side</a:t>
            </a:r>
          </a:p>
        </p:txBody>
      </p:sp>
      <p:sp>
        <p:nvSpPr>
          <p:cNvPr id="48134" name="Text Box 6"/>
          <p:cNvSpPr txBox="1"/>
          <p:nvPr/>
        </p:nvSpPr>
        <p:spPr>
          <a:xfrm>
            <a:off x="3962599" y="1428830"/>
            <a:ext cx="4752908" cy="4182255"/>
          </a:xfrm>
          <a:prstGeom prst="rect">
            <a:avLst/>
          </a:prstGeom>
          <a:noFill/>
          <a:ln w="9525">
            <a:noFill/>
          </a:ln>
        </p:spPr>
        <p:txBody>
          <a:bodyPr lIns="109746" tIns="54873" rIns="109746" bIns="54873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lnSpc>
                <a:spcPct val="110000"/>
              </a:lnSpc>
              <a:spcBef>
                <a:spcPct val="15000"/>
              </a:spcBef>
              <a:buNone/>
            </a:pP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adv.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在户外</a:t>
            </a:r>
          </a:p>
          <a:p>
            <a:pPr marL="0" indent="0" eaLnBrk="1" hangingPunct="1">
              <a:lnSpc>
                <a:spcPct val="110000"/>
              </a:lnSpc>
              <a:spcBef>
                <a:spcPct val="15000"/>
              </a:spcBef>
              <a:buNone/>
            </a:pP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重量</a:t>
            </a:r>
          </a:p>
          <a:p>
            <a:pPr marL="0" indent="0" eaLnBrk="1" hangingPunct="1">
              <a:lnSpc>
                <a:spcPct val="110000"/>
              </a:lnSpc>
              <a:spcBef>
                <a:spcPct val="15000"/>
              </a:spcBef>
              <a:buNone/>
            </a:pP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睡椅；长沙发椅</a:t>
            </a:r>
          </a:p>
          <a:p>
            <a:pPr marL="0" indent="0" eaLnBrk="1" hangingPunct="1">
              <a:lnSpc>
                <a:spcPct val="110000"/>
              </a:lnSpc>
              <a:spcBef>
                <a:spcPct val="15000"/>
              </a:spcBef>
              <a:buNone/>
            </a:pP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空气；天空</a:t>
            </a:r>
          </a:p>
          <a:p>
            <a:pPr marL="0" indent="0" eaLnBrk="1" hangingPunct="1">
              <a:lnSpc>
                <a:spcPct val="110000"/>
              </a:lnSpc>
              <a:spcBef>
                <a:spcPct val="15000"/>
              </a:spcBef>
              <a:buNone/>
            </a:pP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en-US" altLang="zh-C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幸运的；侥幸的</a:t>
            </a:r>
          </a:p>
          <a:p>
            <a:pPr marL="0" indent="0" eaLnBrk="1" hangingPunct="1">
              <a:lnSpc>
                <a:spcPct val="110000"/>
              </a:lnSpc>
              <a:spcBef>
                <a:spcPct val="15000"/>
              </a:spcBef>
              <a:buNone/>
            </a:pP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边；侧边</a:t>
            </a:r>
          </a:p>
        </p:txBody>
      </p:sp>
      <p:sp>
        <p:nvSpPr>
          <p:cNvPr id="9" name="矩形 8"/>
          <p:cNvSpPr/>
          <p:nvPr/>
        </p:nvSpPr>
        <p:spPr>
          <a:xfrm>
            <a:off x="1124786" y="506871"/>
            <a:ext cx="6894809" cy="926426"/>
          </a:xfrm>
          <a:prstGeom prst="rect">
            <a:avLst/>
          </a:prstGeom>
          <a:noFill/>
          <a:ln>
            <a:noFill/>
          </a:ln>
        </p:spPr>
        <p:txBody>
          <a:bodyPr wrap="none" lIns="109746" tIns="54873" rIns="109746" bIns="54873" rtlCol="0" anchor="t">
            <a:spAutoFit/>
          </a:bodyPr>
          <a:lstStyle/>
          <a:p>
            <a:pPr algn="ctr"/>
            <a:r>
              <a:rPr lang="en-US" altLang="zh-CN" sz="53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Words and expressions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4813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热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热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TM01859868[[fn=热]]</Template>
  <TotalTime>0</TotalTime>
  <Words>1302</Words>
  <Application>Microsoft Office PowerPoint</Application>
  <PresentationFormat>全屏显示(4:3)</PresentationFormat>
  <Paragraphs>195</Paragraphs>
  <Slides>34</Slides>
  <Notes>2</Notes>
  <HiddenSlides>0</HiddenSlides>
  <MMClips>1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2" baseType="lpstr">
      <vt:lpstr>黑体</vt:lpstr>
      <vt:lpstr>宋体</vt:lpstr>
      <vt:lpstr>微软雅黑</vt:lpstr>
      <vt:lpstr>Arial</vt:lpstr>
      <vt:lpstr>Calibri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2018-05-17T01:32:00Z</dcterms:created>
  <dcterms:modified xsi:type="dcterms:W3CDTF">2023-01-16T17:01:09Z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2052-11.1.0.11294</vt:lpwstr>
  </property>
  <property fmtid="{D5CDD505-2E9C-101B-9397-08002B2CF9AE}" pid="4" name="ICV">
    <vt:lpwstr>C4AE119D146341BD8DC9A3BCD13A286D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