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0" r:id="rId3"/>
    <p:sldId id="261" r:id="rId4"/>
    <p:sldId id="262" r:id="rId5"/>
    <p:sldId id="264" r:id="rId6"/>
    <p:sldId id="269" r:id="rId7"/>
    <p:sldId id="263" r:id="rId8"/>
    <p:sldId id="266" r:id="rId9"/>
    <p:sldId id="268" r:id="rId10"/>
    <p:sldId id="267" r:id="rId11"/>
    <p:sldId id="270" r:id="rId12"/>
    <p:sldId id="272" r:id="rId13"/>
    <p:sldId id="273" r:id="rId14"/>
    <p:sldId id="274" r:id="rId15"/>
    <p:sldId id="281" r:id="rId16"/>
    <p:sldId id="277" r:id="rId17"/>
    <p:sldId id="278" r:id="rId18"/>
    <p:sldId id="279" r:id="rId19"/>
    <p:sldId id="259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FF66"/>
    <a:srgbClr val="FF33CC"/>
    <a:srgbClr val="CC0099"/>
    <a:srgbClr val="000066"/>
    <a:srgbClr val="FF0066"/>
    <a:srgbClr val="99FF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7608B-F070-4E45-9354-F0195F087E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3767-F494-48FC-9D4B-87EF8FA192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B3767-F494-48FC-9D4B-87EF8FA192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4E0516-3764-45AB-8151-1F196D2552C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DDB3F-DBF6-4331-AEB2-7EAEE3456E6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3720-91C2-4AB9-9A31-4CC3EA643E6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46E8-7EB5-403A-B767-FD70C3FEBF8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B0E7A-4B27-434E-8261-45CF5E755DE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5F092-C644-4682-9FF0-B3F6FF32F0A5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15194-4B41-4B4B-A15C-129E8D4C500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5319-F77A-47C0-9143-53293EC6EA4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6537-9B52-4E2A-9965-33652EB0126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96DF-63A6-436C-AB82-99D0C94B912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27CC8-B99A-4219-A9CA-BF69D0222CA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DDF8-FE16-481D-85CA-4DD9F8958B4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CBB3265-0306-4850-ABFB-41A8CA9E5D3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528" y="2132856"/>
            <a:ext cx="8568952" cy="2095128"/>
          </a:xfrm>
        </p:spPr>
        <p:txBody>
          <a:bodyPr/>
          <a:lstStyle/>
          <a:p>
            <a:r>
              <a:rPr lang="en-US" altLang="zh-CN" sz="4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 at home to protect the environment?</a:t>
            </a:r>
            <a:r>
              <a:rPr lang="en-US" altLang="zh-CN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653136"/>
            <a:ext cx="5311775" cy="635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FF0000"/>
                </a:solidFill>
              </a:rPr>
              <a:t>Section D </a:t>
            </a:r>
          </a:p>
        </p:txBody>
      </p:sp>
      <p:sp>
        <p:nvSpPr>
          <p:cNvPr id="2" name="矩形 1"/>
          <p:cNvSpPr/>
          <p:nvPr/>
        </p:nvSpPr>
        <p:spPr>
          <a:xfrm>
            <a:off x="611560" y="10527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Unit 2 Topic 3 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87792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Picture 7" descr="u=805410824,410316931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3671888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 descr="u=2728891611,2937259277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3217863"/>
            <a:ext cx="3600450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643438" y="1268413"/>
            <a:ext cx="3241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Cut down 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859338" y="4005263"/>
            <a:ext cx="3025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Build houses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u=485043144,3379640441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33375"/>
            <a:ext cx="3348037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u=3608076146,303615807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05038"/>
            <a:ext cx="27908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9" name="Picture 11" descr="u=1930247171,3507986934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4663" y="333375"/>
            <a:ext cx="3024187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1" name="Picture 13" descr="u=2662671217,108297480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650" y="3860800"/>
            <a:ext cx="3455988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3" name="Picture 15" descr="u=3945787221,1016055112&amp;fm=23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3789363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4" name="Picture 16" descr="u=1094658770,1156619647&amp;fm=21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08625" y="1628775"/>
            <a:ext cx="3635375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3132138" y="2708275"/>
            <a:ext cx="3240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Plant trees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253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dirty="0" smtClean="0">
                <a:solidFill>
                  <a:srgbClr val="0000FF"/>
                </a:solidFill>
              </a:rPr>
              <a:t>How do you understand “Forests are the lungs of the earth”?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229600" cy="100858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Forests can remove carbon dioxide from the</a:t>
            </a:r>
          </a:p>
          <a:p>
            <a:pPr eaLnBrk="1" hangingPunct="1">
              <a:buFontTx/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air and make oxygen.</a:t>
            </a:r>
            <a:r>
              <a:rPr lang="en-US" altLang="zh-CN" dirty="0" smtClean="0"/>
              <a:t> </a:t>
            </a:r>
          </a:p>
        </p:txBody>
      </p:sp>
      <p:pic>
        <p:nvPicPr>
          <p:cNvPr id="24580" name="Picture 4" descr="u=2438075990,3914350558&amp;fm=90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2852738"/>
            <a:ext cx="2376488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u=4262090212,3985791010&amp;fm=23&amp;g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2852738"/>
            <a:ext cx="2160587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 descr="u=438434898,1269702962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2924175"/>
            <a:ext cx="2159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 descr="u=805410824,4103169311&amp;fm=21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2924175"/>
            <a:ext cx="1944688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8" descr="u=2728891611,2937259277&amp;fm=23&amp;gp=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4581525"/>
            <a:ext cx="23050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5" name="Picture 9" descr="u=485043144,3379640441&amp;fm=23&amp;g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55875" y="4581525"/>
            <a:ext cx="244792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5364163" y="4652963"/>
            <a:ext cx="1871662" cy="1296987"/>
          </a:xfrm>
          <a:prstGeom prst="cloudCallout">
            <a:avLst>
              <a:gd name="adj1" fmla="val 54069"/>
              <a:gd name="adj2" fmla="val 55995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</a:rPr>
              <a:t>Retell it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245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2458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964612" cy="4525963"/>
          </a:xfrm>
          <a:solidFill>
            <a:schemeClr val="bg1">
              <a:alpha val="50980"/>
            </a:scheme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66"/>
                </a:solidFill>
              </a:rPr>
              <a:t>What difficulties do tree planters face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66"/>
                </a:solidFill>
              </a:rPr>
              <a:t>when they plant trees ?</a:t>
            </a:r>
            <a:r>
              <a:rPr lang="en-US" altLang="zh-CN" b="1" smtClean="0">
                <a:solidFill>
                  <a:srgbClr val="00FF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b="1" smtClean="0">
              <a:solidFill>
                <a:srgbClr val="00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rgbClr val="FF0066"/>
                </a:solidFill>
              </a:rPr>
              <a:t>(1)The weather may be very hot and</a:t>
            </a:r>
            <a:r>
              <a:rPr lang="en-US" altLang="zh-CN" sz="2800" b="1" smtClean="0">
                <a:solidFill>
                  <a:srgbClr val="0000FF"/>
                </a:solidFill>
              </a:rPr>
              <a:t> dry </a:t>
            </a:r>
            <a:r>
              <a:rPr lang="en-US" altLang="zh-CN" sz="2800" smtClean="0">
                <a:solidFill>
                  <a:srgbClr val="FF0066"/>
                </a:solidFill>
              </a:rPr>
              <a:t> or it may be very cold and wet.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rgbClr val="FF0066"/>
                </a:solidFill>
              </a:rPr>
              <a:t>(2)There are often many insects that bite these planters on their legs, arms, and faces while they work.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rgbClr val="FF0066"/>
                </a:solidFill>
              </a:rPr>
              <a:t>(3)They carry heavy bags of small trees, and working in the mountains can be dangerous. </a:t>
            </a:r>
          </a:p>
        </p:txBody>
      </p:sp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555875" y="404813"/>
            <a:ext cx="38766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 dirty="0">
                <a:ln w="12700">
                  <a:solidFill>
                    <a:srgbClr val="FFFF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Paragraph 2</a:t>
            </a:r>
            <a:endParaRPr lang="zh-CN" altLang="en-US" sz="5400" b="1" kern="10" dirty="0">
              <a:ln w="12700">
                <a:solidFill>
                  <a:srgbClr val="FFFF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25605" name="Picture 5" descr="2014-02-15_14-17-0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2781300"/>
            <a:ext cx="8636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724525" y="2492375"/>
            <a:ext cx="2916238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0000FF"/>
                </a:solidFill>
              </a:rPr>
              <a:t>adj.</a:t>
            </a:r>
            <a:r>
              <a:rPr lang="zh-CN" altLang="en-US" sz="1600" b="1">
                <a:solidFill>
                  <a:srgbClr val="0000FF"/>
                </a:solidFill>
              </a:rPr>
              <a:t>干燥的，雨少的，干性的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1600" b="1">
                <a:solidFill>
                  <a:srgbClr val="0000FF"/>
                </a:solidFill>
              </a:rPr>
              <a:t>v. </a:t>
            </a:r>
            <a:r>
              <a:rPr lang="zh-CN" altLang="en-US" sz="1600" b="1">
                <a:solidFill>
                  <a:srgbClr val="0000FF"/>
                </a:solidFill>
              </a:rPr>
              <a:t>使</a:t>
            </a:r>
            <a:r>
              <a:rPr lang="en-US" altLang="zh-CN" sz="1600" b="1">
                <a:solidFill>
                  <a:srgbClr val="0000FF"/>
                </a:solidFill>
              </a:rPr>
              <a:t>……</a:t>
            </a:r>
            <a:r>
              <a:rPr lang="zh-CN" altLang="en-US" sz="1600" b="1">
                <a:solidFill>
                  <a:srgbClr val="0000FF"/>
                </a:solidFill>
              </a:rPr>
              <a:t>干，弄干，擦干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5003800" y="2420938"/>
            <a:ext cx="3743325" cy="720725"/>
          </a:xfrm>
          <a:prstGeom prst="wedgeRectCallout">
            <a:avLst>
              <a:gd name="adj1" fmla="val -17852"/>
              <a:gd name="adj2" fmla="val 68282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nimBg="1"/>
      <p:bldP spid="25604" grpId="0" animBg="1"/>
      <p:bldP spid="25606" grpId="0"/>
      <p:bldP spid="2560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000066"/>
                </a:solidFill>
              </a:rPr>
              <a:t>Why do they plant different kinds of trees ?</a:t>
            </a:r>
          </a:p>
          <a:p>
            <a:pPr eaLnBrk="1" hangingPunct="1">
              <a:buFontTx/>
              <a:buNone/>
            </a:pPr>
            <a:endParaRPr lang="en-US" altLang="zh-CN" b="1" smtClean="0">
              <a:solidFill>
                <a:srgbClr val="000066"/>
              </a:solidFill>
            </a:endParaRPr>
          </a:p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FF6600"/>
                </a:solidFill>
              </a:rPr>
              <a:t>They plant different types of trees so that</a:t>
            </a:r>
          </a:p>
          <a:p>
            <a:pPr eaLnBrk="1" hangingPunct="1">
              <a:buFontTx/>
              <a:buNone/>
            </a:pPr>
            <a:r>
              <a:rPr lang="en-US" altLang="zh-CN" b="1" smtClean="0">
                <a:solidFill>
                  <a:srgbClr val="FF6600"/>
                </a:solidFill>
              </a:rPr>
              <a:t>birds and animals can live in the forests. 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357563" y="357188"/>
            <a:ext cx="4402137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>
                <a:ln w="12700">
                  <a:solidFill>
                    <a:srgbClr val="FFFF00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Paragraph 3</a:t>
            </a:r>
            <a:endParaRPr lang="zh-CN" altLang="en-US" sz="5400" b="1" kern="10">
              <a:ln w="12700">
                <a:solidFill>
                  <a:srgbClr val="FFFF00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15364" name="Picture 6" descr="u=596107955,3008358646&amp;fm=23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76700"/>
            <a:ext cx="26638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animBg="1"/>
      <p:bldP spid="2662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989138"/>
            <a:ext cx="8229600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000066"/>
                </a:solidFill>
              </a:rPr>
              <a:t>What will happen if we do not plant new forests 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  The forests will become less and less.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CC0099"/>
                </a:solidFill>
              </a:rPr>
              <a:t>   We cannot breathe without them.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 dirty="0" smtClean="0">
                <a:solidFill>
                  <a:srgbClr val="000066"/>
                </a:solidFill>
              </a:rPr>
              <a:t>Would you like to be a tree planter when you are older ? Why or why not ?</a:t>
            </a:r>
            <a:r>
              <a:rPr lang="en-US" altLang="zh-CN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FF6600"/>
                </a:solidFill>
              </a:rPr>
              <a:t>   …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>
            <a:off x="2484438" y="333375"/>
            <a:ext cx="3382962" cy="792163"/>
          </a:xfrm>
          <a:prstGeom prst="cloudCallout">
            <a:avLst>
              <a:gd name="adj1" fmla="val 92796"/>
              <a:gd name="adj2" fmla="val 66634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3200" b="1">
                <a:solidFill>
                  <a:srgbClr val="000066"/>
                </a:solidFill>
              </a:rPr>
              <a:t>Have a try</a:t>
            </a:r>
            <a:r>
              <a:rPr lang="en-US" altLang="zh-CN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733800"/>
            <a:ext cx="9144000" cy="2286000"/>
          </a:xfrm>
          <a:prstGeom prst="rect">
            <a:avLst/>
          </a:prstGeom>
          <a:solidFill>
            <a:schemeClr val="accent3">
              <a:alpha val="48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28600" y="2743200"/>
            <a:ext cx="6705600" cy="946150"/>
          </a:xfrm>
          <a:prstGeom prst="rect">
            <a:avLst/>
          </a:prstGeom>
          <a:gradFill rotWithShape="1">
            <a:gsLst>
              <a:gs pos="0">
                <a:schemeClr val="bg1">
                  <a:alpha val="59998"/>
                </a:schemeClr>
              </a:gs>
              <a:gs pos="100000">
                <a:schemeClr val="folHlink">
                  <a:alpha val="37000"/>
                </a:scheme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CC0099"/>
                </a:solidFill>
              </a:rPr>
              <a:t>1. Answer the following questions to see how green you are.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2036329">
            <a:off x="1219200" y="1219200"/>
            <a:ext cx="533400" cy="381000"/>
          </a:xfrm>
          <a:custGeom>
            <a:avLst/>
            <a:gdLst>
              <a:gd name="T0" fmla="*/ 6622606 w 21600"/>
              <a:gd name="T1" fmla="*/ 680438 h 21600"/>
              <a:gd name="T2" fmla="*/ 1785532 w 21600"/>
              <a:gd name="T3" fmla="*/ 3360208 h 21600"/>
              <a:gd name="T4" fmla="*/ 6622606 w 21600"/>
              <a:gd name="T5" fmla="*/ 6720416 h 21600"/>
              <a:gd name="T6" fmla="*/ 11386484 w 21600"/>
              <a:gd name="T7" fmla="*/ 336020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-2313790">
            <a:off x="762000" y="9906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rot="1415037">
            <a:off x="1143000" y="381000"/>
            <a:ext cx="533400" cy="609600"/>
          </a:xfrm>
          <a:custGeom>
            <a:avLst/>
            <a:gdLst>
              <a:gd name="T0" fmla="*/ 6622606 w 21600"/>
              <a:gd name="T1" fmla="*/ 1741932 h 21600"/>
              <a:gd name="T2" fmla="*/ 1785532 w 21600"/>
              <a:gd name="T3" fmla="*/ 8602134 h 21600"/>
              <a:gd name="T4" fmla="*/ 6622606 w 21600"/>
              <a:gd name="T5" fmla="*/ 17204267 h 21600"/>
              <a:gd name="T6" fmla="*/ 11386484 w 21600"/>
              <a:gd name="T7" fmla="*/ 860213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5" name="WordArt 7" descr="纸袋"/>
          <p:cNvSpPr>
            <a:spLocks noChangeArrowheads="1" noChangeShapeType="1" noTextEdit="1"/>
          </p:cNvSpPr>
          <p:nvPr/>
        </p:nvSpPr>
        <p:spPr bwMode="auto">
          <a:xfrm>
            <a:off x="5572125" y="357188"/>
            <a:ext cx="297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Project</a:t>
            </a:r>
            <a:endParaRPr lang="zh-CN" altLang="en-US" sz="4800" b="1" kern="10" dirty="0">
              <a:ln w="9525">
                <a:solidFill>
                  <a:srgbClr val="008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667000" y="2057400"/>
            <a:ext cx="609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Finding the Greenest Person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2987675" y="9810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3348038" y="14128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3635375" y="1773238"/>
            <a:ext cx="457200" cy="533400"/>
          </a:xfrm>
          <a:custGeom>
            <a:avLst/>
            <a:gdLst>
              <a:gd name="T0" fmla="*/ 4865581 w 21600"/>
              <a:gd name="T1" fmla="*/ 1333673 h 21600"/>
              <a:gd name="T2" fmla="*/ 1311825 w 21600"/>
              <a:gd name="T3" fmla="*/ 6586009 h 21600"/>
              <a:gd name="T4" fmla="*/ 4865581 w 21600"/>
              <a:gd name="T5" fmla="*/ 13172018 h 21600"/>
              <a:gd name="T6" fmla="*/ 8365574 w 21600"/>
              <a:gd name="T7" fmla="*/ 658600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419475" y="836613"/>
            <a:ext cx="59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=2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3779838" y="1196975"/>
            <a:ext cx="590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=1</a:t>
            </a:r>
            <a:endParaRPr lang="en-US" altLang="zh-CN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67175" y="1628775"/>
            <a:ext cx="590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=0</a:t>
            </a:r>
            <a:endParaRPr lang="en-US" altLang="zh-CN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752600" y="3886200"/>
            <a:ext cx="7162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 </a:t>
            </a:r>
            <a:r>
              <a:rPr lang="en-US" altLang="zh-CN" sz="2400" b="1">
                <a:solidFill>
                  <a:srgbClr val="CC0099"/>
                </a:solidFill>
              </a:rPr>
              <a:t>0—4       You have not started turning green yet!</a:t>
            </a:r>
          </a:p>
          <a:p>
            <a:r>
              <a:rPr lang="en-US" altLang="zh-CN" sz="2400" b="1">
                <a:solidFill>
                  <a:srgbClr val="CC0099"/>
                </a:solidFill>
              </a:rPr>
              <a:t> 5—9       You are pale green.</a:t>
            </a:r>
          </a:p>
          <a:p>
            <a:r>
              <a:rPr lang="en-US" altLang="zh-CN" sz="2400" b="1">
                <a:solidFill>
                  <a:srgbClr val="CC0099"/>
                </a:solidFill>
              </a:rPr>
              <a:t>10—13    You are medium green. Try harder.</a:t>
            </a:r>
          </a:p>
          <a:p>
            <a:r>
              <a:rPr lang="en-US" altLang="zh-CN" sz="2400" b="1">
                <a:solidFill>
                  <a:srgbClr val="CC0099"/>
                </a:solidFill>
              </a:rPr>
              <a:t>14—18    You are bright green, but do </a:t>
            </a:r>
          </a:p>
          <a:p>
            <a:r>
              <a:rPr lang="en-US" altLang="zh-CN" sz="2400" b="1">
                <a:solidFill>
                  <a:srgbClr val="CC0099"/>
                </a:solidFill>
              </a:rPr>
              <a:t>                not stop trying.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362200" y="3810000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304800" y="39370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/>
              <a:t>Score:</a:t>
            </a:r>
          </a:p>
        </p:txBody>
      </p:sp>
      <p:sp>
        <p:nvSpPr>
          <p:cNvPr id="17426" name="AutoShape 19"/>
          <p:cNvSpPr>
            <a:spLocks noChangeArrowheads="1"/>
          </p:cNvSpPr>
          <p:nvPr/>
        </p:nvSpPr>
        <p:spPr bwMode="auto">
          <a:xfrm>
            <a:off x="2700338" y="5492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2484438" y="5492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3203575" y="549275"/>
            <a:ext cx="59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=3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nimBg="1"/>
      <p:bldP spid="29704" grpId="0"/>
      <p:bldP spid="29705" grpId="0" animBg="1"/>
      <p:bldP spid="29706" grpId="0" animBg="1"/>
      <p:bldP spid="29707" grpId="0" animBg="1"/>
      <p:bldP spid="29708" grpId="0" bldLvl="0" autoUpdateAnimBg="0"/>
      <p:bldP spid="29710" grpId="0" bldLvl="0" autoUpdateAnimBg="0"/>
      <p:bldP spid="29711" grpId="0"/>
      <p:bldP spid="29713" grpId="0"/>
      <p:bldP spid="297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8600" y="914400"/>
            <a:ext cx="8686800" cy="607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/>
              <a:t>1</a:t>
            </a:r>
            <a:r>
              <a:rPr lang="zh-CN" altLang="en-US" sz="2800" b="1" dirty="0"/>
              <a:t>、</a:t>
            </a:r>
            <a:r>
              <a:rPr lang="en-US" altLang="zh-CN" sz="2800" b="1" dirty="0"/>
              <a:t>Do you usually recycle</a:t>
            </a:r>
          </a:p>
          <a:p>
            <a:pPr eaLnBrk="1" hangingPunct="1"/>
            <a:r>
              <a:rPr lang="en-US" altLang="zh-CN" sz="2800" b="1" dirty="0"/>
              <a:t>      newspaper or cans?</a:t>
            </a:r>
            <a:r>
              <a:rPr lang="zh-CN" altLang="zh-CN" sz="2800" b="1" dirty="0"/>
              <a:t> </a:t>
            </a:r>
          </a:p>
          <a:p>
            <a:pPr eaLnBrk="1" hangingPunct="1"/>
            <a:r>
              <a:rPr lang="en-US" altLang="zh-CN" sz="2800" b="1" dirty="0"/>
              <a:t>       Often.        Seldom.        Never. </a:t>
            </a:r>
          </a:p>
          <a:p>
            <a:pPr eaLnBrk="1" hangingPunct="1"/>
            <a:r>
              <a:rPr lang="en-US" altLang="zh-CN" sz="2800" b="1" dirty="0"/>
              <a:t>2. What do you usually take ? </a:t>
            </a:r>
          </a:p>
          <a:p>
            <a:pPr eaLnBrk="1" hangingPunct="1"/>
            <a:r>
              <a:rPr lang="en-US" altLang="zh-CN" sz="2800" b="1" dirty="0"/>
              <a:t>       A bath.             A shower. </a:t>
            </a:r>
          </a:p>
          <a:p>
            <a:pPr eaLnBrk="1" hangingPunct="1"/>
            <a:r>
              <a:rPr lang="en-US" altLang="zh-CN" sz="2800" b="1" dirty="0"/>
              <a:t>3. When you have a short </a:t>
            </a:r>
            <a:r>
              <a:rPr lang="en-US" altLang="zh-CN" sz="2800" b="1" dirty="0" err="1"/>
              <a:t>journey,how</a:t>
            </a:r>
            <a:r>
              <a:rPr lang="en-US" altLang="zh-CN" sz="2800" b="1" dirty="0"/>
              <a:t> do you</a:t>
            </a:r>
          </a:p>
          <a:p>
            <a:pPr eaLnBrk="1" hangingPunct="1"/>
            <a:r>
              <a:rPr lang="en-US" altLang="zh-CN" sz="2800" b="1" dirty="0"/>
              <a:t>   usually go there ? </a:t>
            </a:r>
          </a:p>
          <a:p>
            <a:pPr eaLnBrk="1" hangingPunct="1"/>
            <a:r>
              <a:rPr lang="en-US" altLang="zh-CN" sz="2800" b="1" dirty="0"/>
              <a:t>     Walk or ride a bike.     Go by car.    Go by bus. </a:t>
            </a:r>
          </a:p>
          <a:p>
            <a:pPr eaLnBrk="1" hangingPunct="1"/>
            <a:r>
              <a:rPr lang="en-US" altLang="zh-CN" sz="2800" b="1" dirty="0"/>
              <a:t>4. What do you usually do when you see others</a:t>
            </a:r>
          </a:p>
          <a:p>
            <a:pPr eaLnBrk="1" hangingPunct="1"/>
            <a:r>
              <a:rPr lang="en-US" altLang="zh-CN" sz="2800" b="1" dirty="0"/>
              <a:t>    littering? </a:t>
            </a:r>
          </a:p>
          <a:p>
            <a:pPr eaLnBrk="1" hangingPunct="1"/>
            <a:r>
              <a:rPr lang="en-US" altLang="zh-CN" sz="2800" b="1" dirty="0"/>
              <a:t>       Stop them.        </a:t>
            </a:r>
          </a:p>
          <a:p>
            <a:pPr eaLnBrk="1" hangingPunct="1"/>
            <a:r>
              <a:rPr lang="en-US" altLang="zh-CN" sz="2800" b="1" dirty="0"/>
              <a:t>       Pick the litter up.</a:t>
            </a:r>
          </a:p>
          <a:p>
            <a:pPr eaLnBrk="1" hangingPunct="1"/>
            <a:r>
              <a:rPr lang="en-US" altLang="zh-CN" sz="2800" b="1" dirty="0"/>
              <a:t>       Do nothing. </a:t>
            </a:r>
            <a:endParaRPr lang="zh-CN" altLang="zh-CN" sz="2800" b="1" dirty="0"/>
          </a:p>
          <a:p>
            <a:pPr eaLnBrk="1" hangingPunct="1"/>
            <a:endParaRPr lang="zh-CN" altLang="zh-CN" sz="2800" b="1" dirty="0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2411413" y="18446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9750" y="18446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572000" y="18446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3059113" y="270827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533400" y="26670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04800" y="39624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457200" y="56388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4038600" y="39624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457200" y="52578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457200" y="61722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5" name="WordArt 14" descr="纸袋"/>
          <p:cNvSpPr>
            <a:spLocks noChangeArrowheads="1" noChangeShapeType="1" noTextEdit="1"/>
          </p:cNvSpPr>
          <p:nvPr/>
        </p:nvSpPr>
        <p:spPr bwMode="auto">
          <a:xfrm>
            <a:off x="5643563" y="285750"/>
            <a:ext cx="297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9525">
                  <a:solidFill>
                    <a:srgbClr val="008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Project</a:t>
            </a:r>
            <a:endParaRPr lang="zh-CN" altLang="en-US" sz="4800" b="1" kern="10" dirty="0">
              <a:ln w="9525">
                <a:solidFill>
                  <a:srgbClr val="008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4643438" y="5013325"/>
            <a:ext cx="3097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0" y="4005263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6300788" y="4005263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nimBg="1"/>
      <p:bldP spid="31753" grpId="0" animBg="1"/>
      <p:bldP spid="31755" grpId="0" animBg="1"/>
      <p:bldP spid="31756" grpId="0" animBg="1"/>
      <p:bldP spid="31757" grpId="0" animBg="1"/>
      <p:bldP spid="31768" grpId="0" animBg="1"/>
      <p:bldP spid="317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287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5. How often do you use paper towels?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Often.          Seldom.        Never.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6. How often do you eat fast food?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 Often.          Seldom.         Never.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7. What type of bags do you use for shopping?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 Baskets or cloth bags.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 Reused plastic bags.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 New plastic bags.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8. How often do you turn off the lights when you leave a room?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smtClean="0"/>
              <a:t>     Nearly always.         Seldom.         Never.</a:t>
            </a:r>
            <a:r>
              <a:rPr lang="en-US" altLang="zh-CN" sz="2800" smtClean="0"/>
              <a:t>  </a:t>
            </a:r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4716463" y="1700213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859338" y="2636838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11188" y="3573463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468313" y="587692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9900"/>
              </a:gs>
              <a:gs pos="100000">
                <a:srgbClr val="00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3851275" y="587692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>
            <a:off x="611188" y="40767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2627313" y="2636838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2555875" y="1773238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6156325" y="5876925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684213" y="4508500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611188" y="2636838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539750" y="1773238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folHlink">
                  <a:alpha val="53998"/>
                </a:schemeClr>
              </a:gs>
              <a:gs pos="100000">
                <a:schemeClr val="bg1">
                  <a:alpha val="62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71" name="WordArt 15" descr="纸袋"/>
          <p:cNvSpPr>
            <a:spLocks noChangeArrowheads="1" noChangeShapeType="1" noTextEdit="1"/>
          </p:cNvSpPr>
          <p:nvPr/>
        </p:nvSpPr>
        <p:spPr bwMode="auto">
          <a:xfrm>
            <a:off x="5715000" y="285750"/>
            <a:ext cx="2971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>
                <a:ln w="9525">
                  <a:solidFill>
                    <a:srgbClr val="008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Project</a:t>
            </a:r>
            <a:endParaRPr lang="zh-CN" altLang="en-US" sz="4800" b="1" kern="10">
              <a:ln w="9525">
                <a:solidFill>
                  <a:srgbClr val="008000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>
            <a:off x="395288" y="3573463"/>
            <a:ext cx="457200" cy="457200"/>
          </a:xfrm>
          <a:custGeom>
            <a:avLst/>
            <a:gdLst>
              <a:gd name="T0" fmla="*/ 4865581 w 21600"/>
              <a:gd name="T1" fmla="*/ 979847 h 21600"/>
              <a:gd name="T2" fmla="*/ 1311825 w 21600"/>
              <a:gd name="T3" fmla="*/ 4838700 h 21600"/>
              <a:gd name="T4" fmla="*/ 4865581 w 21600"/>
              <a:gd name="T5" fmla="*/ 9677399 h 21600"/>
              <a:gd name="T6" fmla="*/ 8365574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27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278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3277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277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32781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277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327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3277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8" dur="1" fill="hold"/>
                                        <p:tgtEl>
                                          <p:spTgt spid="3277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3278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327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3277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0" dur="1" fill="hold"/>
                                        <p:tgtEl>
                                          <p:spTgt spid="3277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3" dur="1" fill="hold"/>
                                        <p:tgtEl>
                                          <p:spTgt spid="327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179388" y="1125538"/>
            <a:ext cx="8713787" cy="5399087"/>
          </a:xfrm>
          <a:prstGeom prst="rect">
            <a:avLst/>
          </a:prstGeom>
          <a:solidFill>
            <a:schemeClr val="accent3">
              <a:alpha val="55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We learn: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1. Some words:</a:t>
            </a:r>
            <a:r>
              <a:rPr lang="en-US" altLang="zh-CN" sz="2800" b="1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dry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latin typeface="Arial" panose="020B0604020202020204" pitchFamily="34" charset="0"/>
              </a:rPr>
              <a:t>                    </a:t>
            </a: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2. Some phrases: 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provide </a:t>
            </a:r>
            <a:r>
              <a:rPr lang="en-US" altLang="zh-CN" sz="28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. to do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                      </a:t>
            </a:r>
            <a:r>
              <a:rPr lang="en-US" altLang="zh-CN" sz="2800" b="1" dirty="0" err="1">
                <a:solidFill>
                  <a:schemeClr val="accent2"/>
                </a:solidFill>
                <a:latin typeface="Arial" panose="020B0604020202020204" pitchFamily="34" charset="0"/>
              </a:rPr>
              <a:t>sth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.; face difficulties; even though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latin typeface="Arial" panose="020B0604020202020204" pitchFamily="34" charset="0"/>
              </a:rPr>
              <a:t>                     </a:t>
            </a: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3. Some sentences: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(1)Without them, it cannot breathe.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 (2)They plant different types of trees so that birds and animals can live in the forests.</a:t>
            </a:r>
            <a:r>
              <a:rPr lang="en-US" altLang="zh-CN" sz="2800" b="1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accent2"/>
                </a:solidFill>
                <a:latin typeface="Arial" panose="020B0604020202020204" pitchFamily="34" charset="0"/>
              </a:rPr>
              <a:t>We can:</a:t>
            </a: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1. Use the compound sentence correctly.  </a:t>
            </a:r>
          </a:p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solidFill>
                  <a:srgbClr val="FF0066"/>
                </a:solidFill>
                <a:latin typeface="Arial" panose="020B0604020202020204" pitchFamily="34" charset="0"/>
              </a:rPr>
              <a:t>                 2. Realize the importance of the forest.</a:t>
            </a:r>
            <a:endParaRPr lang="en-US" altLang="zh-CN" sz="2400" dirty="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Text Box 35"/>
          <p:cNvSpPr txBox="1">
            <a:spLocks noChangeArrowheads="1"/>
          </p:cNvSpPr>
          <p:nvPr/>
        </p:nvSpPr>
        <p:spPr bwMode="auto">
          <a:xfrm>
            <a:off x="2357438" y="0"/>
            <a:ext cx="4214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solidFill>
                  <a:srgbClr val="D60093"/>
                </a:solidFill>
              </a:rPr>
              <a:t>Summary</a:t>
            </a:r>
            <a:endParaRPr lang="en-US" altLang="zh-CN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0066"/>
                </a:solidFill>
              </a:rPr>
              <a:t>Grammar</a:t>
            </a:r>
          </a:p>
        </p:txBody>
      </p:sp>
      <p:graphicFrame>
        <p:nvGraphicFramePr>
          <p:cNvPr id="7188" name="Group 2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54549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47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Compound Sentence</a:t>
                      </a: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Recycling can protect the environment, _______ it can save money, too.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Some things we have done are good for the earth _________ some are bad.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 should do everything to protect it, ________ we’ll be punished and lose our home.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…people produce power from coal, _______ it is very dirty and causes acid rain .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948488" y="2492375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and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1455738" y="35067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827088" y="38608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while</a:t>
            </a:r>
            <a:r>
              <a:rPr lang="en-US" altLang="zh-CN"/>
              <a:t>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877050" y="4365625"/>
            <a:ext cx="11509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or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443663" y="5300663"/>
            <a:ext cx="1081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but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7189" grpId="0"/>
      <p:bldP spid="7192" grpId="0"/>
      <p:bldP spid="7193" grpId="0"/>
      <p:bldP spid="71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9750" y="188913"/>
            <a:ext cx="8604250" cy="634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(   ) 1. Help others whenever you can _____ you’ll make the world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 a nicer place to live in.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A. or 	B. and 	   C. but       D. while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(   )2. Cross the road carefully, ________ you’ll keep yourself safe 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A. so 	B. or 	   C. but        D. and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(   ) 3. Hurry up, ________ you’ll be late for the concert 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A. or 	B. so 	   C. but        D. and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(   ) 4. ---Tell us something about Canada, OK?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   --- I’m sorry. ________ Jack _______ I have ever been there.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A. Either, or        B. Not only, but also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C. Both, and       D. Neither, nor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(   ) 5. I always enjoy visiting London,  ______ I wouldn’t like to live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 there.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b="1" dirty="0">
                <a:solidFill>
                  <a:srgbClr val="800000"/>
                </a:solidFill>
              </a:rPr>
              <a:t>        A. because         B. so 	C. but 	 D. and 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867400" y="4221163"/>
            <a:ext cx="2419350" cy="922337"/>
          </a:xfrm>
          <a:prstGeom prst="cloudCallout">
            <a:avLst>
              <a:gd name="adj1" fmla="val 79259"/>
              <a:gd name="adj2" fmla="val -16944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b="1" dirty="0"/>
              <a:t>Choose the best answer.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4213" y="18891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84213" y="1592263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12775" y="2492375"/>
            <a:ext cx="287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84213" y="3429000"/>
            <a:ext cx="287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84213" y="5229225"/>
            <a:ext cx="43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</a:rPr>
              <a:t>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230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4" grpId="0" animBg="1"/>
      <p:bldP spid="12297" grpId="0"/>
      <p:bldP spid="12298" grpId="0"/>
      <p:bldP spid="12299" grpId="0"/>
      <p:bldP spid="12300" grpId="0"/>
      <p:bldP spid="123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857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Functions </a:t>
            </a:r>
          </a:p>
        </p:txBody>
      </p:sp>
      <p:graphicFrame>
        <p:nvGraphicFramePr>
          <p:cNvPr id="13338" name="Group 26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05574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Would you like to be a __________ person?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First, you ought to _________ the electricity when you leave a room.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__________ said than done.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Action speak _________ than words.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 train can _________ a top speed of 431 km per hour. 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4211638" y="1628775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greener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3635375" y="2492375"/>
            <a:ext cx="1657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shut off 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755650" y="3429000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Easier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2700338" y="4365625"/>
            <a:ext cx="172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louder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987675" y="5300663"/>
            <a:ext cx="14398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reach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39" grpId="0"/>
      <p:bldP spid="13340" grpId="0"/>
      <p:bldP spid="13341" grpId="0"/>
      <p:bldP spid="13342" grpId="0"/>
      <p:bldP spid="133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What are the three R’s?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Which means “make something less or smaller”?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What should we reduce?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Which means “use it again”?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What should we reuse?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GB" altLang="zh-CN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GB" altLang="zh-CN" sz="2400" dirty="0" smtClean="0"/>
              <a:t>What should we do about recycling?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en-US" altLang="zh-CN" sz="2400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1550" y="1484313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400" b="1" dirty="0">
                <a:solidFill>
                  <a:srgbClr val="FF0000"/>
                </a:solidFill>
              </a:rPr>
              <a:t>Reduce, reuse and recycle.</a:t>
            </a:r>
            <a:r>
              <a:rPr lang="en-GB" altLang="zh-CN" dirty="0"/>
              <a:t> </a:t>
            </a:r>
            <a:endParaRPr lang="en-US" altLang="zh-CN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71550" y="2349500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400" b="1" dirty="0">
                <a:solidFill>
                  <a:srgbClr val="FF0000"/>
                </a:solidFill>
              </a:rPr>
              <a:t>Reduce.</a:t>
            </a:r>
            <a:r>
              <a:rPr lang="en-GB" altLang="zh-CN" dirty="0"/>
              <a:t> </a:t>
            </a:r>
            <a:endParaRPr lang="en-US" altLang="zh-CN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900113" y="3068638"/>
            <a:ext cx="8243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400" b="1" dirty="0">
                <a:solidFill>
                  <a:srgbClr val="FF0000"/>
                </a:solidFill>
              </a:rPr>
              <a:t>We should reduce the things which people can use only once.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827088" y="4292600"/>
            <a:ext cx="2303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dirty="0"/>
              <a:t>   </a:t>
            </a:r>
            <a:r>
              <a:rPr lang="en-GB" altLang="zh-CN" sz="2400" b="1" dirty="0">
                <a:solidFill>
                  <a:srgbClr val="FF0000"/>
                </a:solidFill>
              </a:rPr>
              <a:t>Reuse.</a:t>
            </a:r>
            <a:r>
              <a:rPr lang="en-GB" altLang="zh-CN" dirty="0"/>
              <a:t> </a:t>
            </a:r>
            <a:endParaRPr lang="en-US" altLang="zh-CN" dirty="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71550" y="5084763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400" b="1" dirty="0">
                <a:solidFill>
                  <a:srgbClr val="FF0000"/>
                </a:solidFill>
              </a:rPr>
              <a:t>We should reuse plastic bags.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971550" y="6035675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400" b="1" dirty="0">
                <a:solidFill>
                  <a:srgbClr val="FF0000"/>
                </a:solidFill>
              </a:rPr>
              <a:t>We should collect waste paper or soft drink cans, and sort them so that they can be recycled. 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2484438" y="260350"/>
            <a:ext cx="3817937" cy="792163"/>
          </a:xfrm>
          <a:prstGeom prst="cloudCallout">
            <a:avLst>
              <a:gd name="adj1" fmla="val 73329"/>
              <a:gd name="adj2" fmla="val 68435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 dirty="0">
                <a:solidFill>
                  <a:srgbClr val="0000FF"/>
                </a:solidFill>
              </a:rPr>
              <a:t>Can you answer them?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6388" grpId="0"/>
      <p:bldP spid="16389" grpId="0"/>
      <p:bldP spid="16390" grpId="0"/>
      <p:bldP spid="16391" grpId="0"/>
      <p:bldP spid="16392" grpId="0"/>
      <p:bldP spid="16393" grpId="0"/>
      <p:bldP spid="1639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 altLang="zh-CN" sz="2800" smtClean="0"/>
              <a:t>Throw the rubbish here and there. </a:t>
            </a:r>
          </a:p>
          <a:p>
            <a:pPr marL="609600" indent="-609600" eaLnBrk="1" hangingPunct="1"/>
            <a:r>
              <a:rPr lang="en-GB" altLang="zh-CN" sz="2800" smtClean="0"/>
              <a:t>Don’t spit in a public place. </a:t>
            </a:r>
          </a:p>
          <a:p>
            <a:pPr marL="609600" indent="-609600" eaLnBrk="1" hangingPunct="1"/>
            <a:r>
              <a:rPr lang="en-GB" altLang="zh-CN" sz="2800" smtClean="0"/>
              <a:t>Draw a beautiful picture on the public walls. </a:t>
            </a:r>
          </a:p>
          <a:p>
            <a:pPr marL="609600" indent="-609600" eaLnBrk="1" hangingPunct="1"/>
            <a:r>
              <a:rPr lang="en-GB" altLang="zh-CN" sz="2800" smtClean="0"/>
              <a:t>Don’t throw things away if they can be reused. </a:t>
            </a:r>
          </a:p>
          <a:p>
            <a:pPr marL="609600" indent="-609600" eaLnBrk="1" hangingPunct="1"/>
            <a:r>
              <a:rPr lang="en-GB" altLang="zh-CN" sz="2800" smtClean="0"/>
              <a:t>Go to school by bike instead of by bus. </a:t>
            </a:r>
          </a:p>
          <a:p>
            <a:pPr marL="609600" indent="-609600" eaLnBrk="1" hangingPunct="1"/>
            <a:r>
              <a:rPr lang="en-GB" altLang="zh-CN" sz="2800" smtClean="0"/>
              <a:t>Collect the rubbish and try to sort it.</a:t>
            </a:r>
          </a:p>
          <a:p>
            <a:pPr marL="609600" indent="-609600" eaLnBrk="1" hangingPunct="1"/>
            <a:r>
              <a:rPr lang="en-GB" altLang="zh-CN" sz="2800" smtClean="0"/>
              <a:t>Pour dirty water into rivers directly.</a:t>
            </a:r>
          </a:p>
          <a:p>
            <a:pPr marL="609600" indent="-609600" eaLnBrk="1" hangingPunct="1"/>
            <a:r>
              <a:rPr lang="en-GB" altLang="zh-CN" sz="2800" smtClean="0"/>
              <a:t>Turn off the lights when you go out.</a:t>
            </a:r>
            <a:endParaRPr lang="en-US" altLang="zh-CN" sz="2800" smtClean="0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555875" y="260350"/>
            <a:ext cx="3817938" cy="792163"/>
          </a:xfrm>
          <a:prstGeom prst="cloudCallout">
            <a:avLst>
              <a:gd name="adj1" fmla="val 73329"/>
              <a:gd name="adj2" fmla="val 68435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000" b="1" dirty="0">
                <a:solidFill>
                  <a:srgbClr val="0000FF"/>
                </a:solidFill>
              </a:rPr>
              <a:t>Which one is right?</a:t>
            </a:r>
          </a:p>
        </p:txBody>
      </p:sp>
      <p:pic>
        <p:nvPicPr>
          <p:cNvPr id="21509" name="Picture 5" descr="u=1988307683,15170319446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221163"/>
            <a:ext cx="495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 descr="u=1988307683,15170319446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716338"/>
            <a:ext cx="495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7" descr="u=1988307683,15170319446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3213100"/>
            <a:ext cx="495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 descr="u=1988307683,15170319446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133600"/>
            <a:ext cx="495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3" name="Picture 9" descr="u=1988307683,1517039446&amp;fm=21&amp;gp=0_副本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DFC"/>
              </a:clrFrom>
              <a:clrTo>
                <a:srgbClr val="FB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4724400"/>
            <a:ext cx="495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u=1988307683,1517039446&amp;fm=21&amp;gp=0_副本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DFC"/>
              </a:clrFrom>
              <a:clrTo>
                <a:srgbClr val="FB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2708275"/>
            <a:ext cx="495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u=1988307683,1517039446&amp;fm=21&amp;gp=0_副本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DFC"/>
              </a:clrFrom>
              <a:clrTo>
                <a:srgbClr val="FBFD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1628775"/>
            <a:ext cx="4953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6" name="Picture 12" descr="u=1988307683,15170319446&amp;fm=21&amp;gp=0_副本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BFC"/>
              </a:clrFrom>
              <a:clrTo>
                <a:srgbClr val="FF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5229225"/>
            <a:ext cx="4953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u=2370997927,3823659961&amp;fm=2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2952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2" descr="u=1752783616,169544239&amp;fm=5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188" y="0"/>
            <a:ext cx="1547812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3492500" y="404813"/>
            <a:ext cx="3959225" cy="720725"/>
          </a:xfrm>
          <a:prstGeom prst="cloudCallout">
            <a:avLst>
              <a:gd name="adj1" fmla="val 59986"/>
              <a:gd name="adj2" fmla="val 222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/>
              <a:t> </a:t>
            </a:r>
            <a:r>
              <a:rPr lang="en-US" altLang="zh-CN" b="1"/>
              <a:t>How important is the forest?</a:t>
            </a:r>
            <a:r>
              <a:rPr lang="en-US" altLang="zh-CN"/>
              <a:t> </a:t>
            </a:r>
          </a:p>
        </p:txBody>
      </p:sp>
      <p:pic>
        <p:nvPicPr>
          <p:cNvPr id="15376" name="Picture 16" descr="u=894618372,3686974774&amp;fm=90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4438" y="1125538"/>
            <a:ext cx="333375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7" name="Picture 17" descr="u=2515439784,2892560009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1500" y="1773238"/>
            <a:ext cx="3241675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18" descr="U_1382~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4005263"/>
            <a:ext cx="33337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9" descr="图片1_副本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47813" y="4221163"/>
            <a:ext cx="367188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22" descr="u=2348219588,2340263669&amp;fm=23&amp;gp=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9388" y="3068638"/>
            <a:ext cx="30019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u=2438075990,3914350558&amp;fm=9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1341438"/>
            <a:ext cx="554513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8313" y="4868863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</a:rPr>
              <a:t>Forests are the lungs of the earth.</a:t>
            </a:r>
            <a:r>
              <a:rPr lang="en-US" altLang="zh-CN" sz="360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u=4262090212,3985791010&amp;fm=23&amp;gp=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620713"/>
            <a:ext cx="4248150" cy="2740025"/>
          </a:xfrm>
          <a:noFill/>
        </p:spPr>
      </p:pic>
      <p:pic>
        <p:nvPicPr>
          <p:cNvPr id="20485" name="Picture 5" descr="u=438434898,1269702962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3716338"/>
            <a:ext cx="42481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03800" y="908050"/>
            <a:ext cx="3816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Remove carbon dioxide from the air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148263" y="4149725"/>
            <a:ext cx="36718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Make oxygen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902</Words>
  <Application>Microsoft Office PowerPoint</Application>
  <PresentationFormat>全屏显示(4:3)</PresentationFormat>
  <Paragraphs>152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Times New Roman</vt:lpstr>
      <vt:lpstr>WWW.2PPT.COM
</vt:lpstr>
      <vt:lpstr>What can we do at home to protect the environment? </vt:lpstr>
      <vt:lpstr>Grammar</vt:lpstr>
      <vt:lpstr>PowerPoint 演示文稿</vt:lpstr>
      <vt:lpstr>Functions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How do you understand “Forests are the lungs of the earth”?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2014-02-15T02:48:00Z</dcterms:created>
  <dcterms:modified xsi:type="dcterms:W3CDTF">2023-01-16T17:01:20Z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0284B80A2C24415B97E0E29CFFD811F3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