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B972C-2400-4F05-B23C-BAB8C0E2F85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41CA7-A3D8-4D51-84C4-711DBD5334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81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fld id="{9A0DB2DC-4C9A-4742-B13C-FB6460FD3503}" type="slidenum">
              <a:rPr lang="zh-CN" altLang="en-US" dirty="0">
                <a:solidFill>
                  <a:prstClr val="black"/>
                </a:solidFill>
              </a:rPr>
              <a:t>1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AF012-4C04-43D5-8D7A-4BAE3957BD06}" type="slidenum">
              <a:rPr lang="zh-CN" altLang="en-US" smtClean="0">
                <a:solidFill>
                  <a:prstClr val="black"/>
                </a:solidFill>
              </a:rPr>
              <a:t>12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AF012-4C04-43D5-8D7A-4BAE3957BD06}" type="slidenum">
              <a:rPr lang="zh-CN" altLang="en-US" smtClean="0">
                <a:solidFill>
                  <a:prstClr val="black"/>
                </a:solidFill>
              </a:rPr>
              <a:t>13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57D206BD-A907-47DB-9CB1-7F4B326E207C}" type="slidenum">
              <a:rPr lang="zh-CN" altLang="en-US">
                <a:solidFill>
                  <a:prstClr val="black"/>
                </a:solidFill>
              </a:rPr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11FD40FA-C6F0-4731-BA21-9669935492DC}" type="slidenum">
              <a:rPr lang="zh-CN" altLang="en-US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B7E9A664-91DA-495F-9658-1F5A8729F3C9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AF012-4C04-43D5-8D7A-4BAE3957BD06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</a:ln>
        </p:spPr>
        <p:txBody>
          <a:bodyPr/>
          <a:lstStyle/>
          <a:p>
            <a:fld id="{40D602F5-EF26-4F08-9215-D13857F9AD7F}" type="slidenum">
              <a:rPr lang="en-US" altLang="zh-CN">
                <a:solidFill>
                  <a:prstClr val="black"/>
                </a:solidFill>
              </a:rPr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AF012-4C04-43D5-8D7A-4BAE3957BD06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AF012-4C04-43D5-8D7A-4BAE3957BD06}" type="slidenum">
              <a:rPr lang="zh-CN" altLang="en-US" smtClean="0">
                <a:solidFill>
                  <a:prstClr val="black"/>
                </a:solidFill>
              </a:rPr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AF012-4C04-43D5-8D7A-4BAE3957BD06}" type="slidenum">
              <a:rPr lang="zh-CN" altLang="en-US" smtClean="0">
                <a:solidFill>
                  <a:prstClr val="black"/>
                </a:solidFill>
              </a:rPr>
              <a:t>11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502413" y="1941212"/>
            <a:ext cx="8139178" cy="674375"/>
          </a:xfrm>
        </p:spPr>
        <p:txBody>
          <a:bodyPr lIns="76198" tIns="28574" rIns="19049" bIns="28574" anchor="t" anchorCtr="0">
            <a:noAutofit/>
          </a:bodyPr>
          <a:lstStyle>
            <a:lvl1pPr algn="ctr">
              <a:defRPr sz="4100" b="0" spc="4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2413" y="2674620"/>
            <a:ext cx="8139178" cy="713238"/>
          </a:xfrm>
        </p:spPr>
        <p:txBody>
          <a:bodyPr lIns="76198" tIns="28574" rIns="57149" bIns="28574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lIns="76198" tIns="28574" rIns="57149" bIns="28574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5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9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3" y="1941212"/>
            <a:ext cx="8139178" cy="674375"/>
          </a:xfrm>
        </p:spPr>
        <p:txBody>
          <a:bodyPr vert="horz" lIns="76198" tIns="28574" rIns="19049" bIns="28574" rtlCol="0" anchor="t" anchorCtr="0">
            <a:no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100" b="0" i="0" u="none" strike="noStrike" kern="1200" cap="none" spc="45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3" y="324000"/>
            <a:ext cx="8139178" cy="486000"/>
          </a:xfrm>
        </p:spPr>
        <p:txBody>
          <a:bodyPr vert="horz" lIns="76198" tIns="28574" rIns="57149" bIns="28574" rtlCol="0" anchor="ctr" anchorCtr="0">
            <a:no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3" y="972000"/>
            <a:ext cx="8139178" cy="3781016"/>
          </a:xfrm>
        </p:spPr>
        <p:txBody>
          <a:bodyPr vert="horz" lIns="76198" tIns="0" rIns="61912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9" y="2856549"/>
            <a:ext cx="8139178" cy="468634"/>
          </a:xfrm>
        </p:spPr>
        <p:txBody>
          <a:bodyPr lIns="76198" tIns="28574" rIns="47624" bIns="28574" anchor="t" anchorCtr="0">
            <a:noAutofit/>
          </a:bodyPr>
          <a:lstStyle>
            <a:lvl1pPr>
              <a:defRPr sz="2700" b="0" u="none" strike="noStrike" kern="1200" cap="none" spc="225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5" y="3383758"/>
            <a:ext cx="8139178" cy="808489"/>
          </a:xfrm>
        </p:spPr>
        <p:txBody>
          <a:bodyPr lIns="76198" tIns="28574" rIns="57149" bIns="28574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3" y="324000"/>
            <a:ext cx="8139178" cy="486000"/>
          </a:xfrm>
        </p:spPr>
        <p:txBody>
          <a:bodyPr vert="horz" lIns="76198" tIns="28574" rIns="57149" bIns="28574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198" tIns="0" rIns="61912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3" y="324000"/>
            <a:ext cx="8139178" cy="486000"/>
          </a:xfrm>
        </p:spPr>
        <p:txBody>
          <a:bodyPr vert="horz" lIns="76198" tIns="28574" rIns="57149" bIns="28574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7" y="972001"/>
            <a:ext cx="3962432" cy="285752"/>
          </a:xfrm>
        </p:spPr>
        <p:txBody>
          <a:bodyPr lIns="76198" tIns="28574" rIns="57149" bIns="28574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783"/>
            <a:ext cx="3962400" cy="3414176"/>
          </a:xfrm>
        </p:spPr>
        <p:txBody>
          <a:bodyPr vert="horz" lIns="76198" tIns="0" rIns="61912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2" y="972001"/>
            <a:ext cx="3962432" cy="285752"/>
          </a:xfrm>
        </p:spPr>
        <p:txBody>
          <a:bodyPr vert="horz" lIns="76198" tIns="28574" rIns="57149" bIns="28574" rtlCol="0" anchor="t" anchorCtr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341783"/>
            <a:ext cx="3962432" cy="3414176"/>
          </a:xfrm>
        </p:spPr>
        <p:txBody>
          <a:bodyPr vert="horz" lIns="76198" tIns="0" rIns="61912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76198" tIns="28574" rIns="57149" bIns="28574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198" tIns="0" rIns="61912" bIns="0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76198" tIns="0" rIns="61912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502413" y="324000"/>
            <a:ext cx="8139178" cy="486000"/>
          </a:xfrm>
          <a:prstGeom prst="rect">
            <a:avLst/>
          </a:prstGeom>
        </p:spPr>
        <p:txBody>
          <a:bodyPr vert="horz" lIns="76198" tIns="28574" rIns="57149" bIns="28574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502413" y="972000"/>
            <a:ext cx="8139178" cy="3780000"/>
          </a:xfrm>
          <a:prstGeom prst="rect">
            <a:avLst/>
          </a:prstGeom>
        </p:spPr>
        <p:txBody>
          <a:bodyPr vert="horz" lIns="76198" tIns="0" rIns="61912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9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0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prstClr val="black">
                  <a:tint val="75000"/>
                </a:prstClr>
              </a:solidFill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1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  <a:ea typeface="宋体" panose="02010600030101010101" pitchFamily="2" charset="-122"/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  <a:ea typeface="宋体" panose="02010600030101010101" pitchFamily="2" charset="-122"/>
            </a:endParaRPr>
          </a:p>
        </p:txBody>
      </p:sp>
      <p:sp>
        <p:nvSpPr>
          <p:cNvPr id="7" name="KSO_TEMPLATE" hidden="1"/>
          <p:cNvSpPr/>
          <p:nvPr>
            <p:custDataLst>
              <p:tags r:id="rId2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2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77" tIns="34289" rIns="68577" bIns="3428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 dirty="0">
              <a:solidFill>
                <a:prstClr val="black"/>
              </a:solidFill>
            </a:endParaRP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435769" y="4447937"/>
            <a:ext cx="5130404" cy="29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7" tIns="34289" rIns="68577" b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500" dirty="0">
              <a:solidFill>
                <a:prstClr val="black">
                  <a:lumMod val="85000"/>
                  <a:lumOff val="15000"/>
                </a:prst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组合 8"/>
          <p:cNvGrpSpPr/>
          <p:nvPr/>
        </p:nvGrpSpPr>
        <p:grpSpPr>
          <a:xfrm>
            <a:off x="890939" y="1284838"/>
            <a:ext cx="4857750" cy="1357179"/>
            <a:chOff x="581815" y="1783328"/>
            <a:chExt cx="6477000" cy="1810316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359055" y="1783328"/>
              <a:ext cx="4922520" cy="58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6858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5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第二单元      平行四边形的初步认识</a:t>
              </a:r>
            </a:p>
          </p:txBody>
        </p:sp>
        <p:sp>
          <p:nvSpPr>
            <p:cNvPr id="26" name="TextBox 2"/>
            <p:cNvSpPr txBox="1">
              <a:spLocks noChangeArrowheads="1"/>
            </p:cNvSpPr>
            <p:nvPr/>
          </p:nvSpPr>
          <p:spPr bwMode="auto">
            <a:xfrm>
              <a:off x="581815" y="2731515"/>
              <a:ext cx="6477000" cy="862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3600" b="1" spc="225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平</a:t>
              </a:r>
              <a:r>
                <a:rPr lang="zh-CN" altLang="en-US" sz="3600" b="1" spc="225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行四边</a:t>
              </a:r>
              <a:r>
                <a:rPr lang="zh-CN" altLang="en-US" sz="3600" b="1" spc="225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形的</a:t>
              </a:r>
              <a:r>
                <a:rPr lang="zh-CN" altLang="en-US" sz="3600" b="1" spc="225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认识</a:t>
              </a:r>
            </a:p>
          </p:txBody>
        </p:sp>
      </p:grpSp>
      <p:pic>
        <p:nvPicPr>
          <p:cNvPr id="24" name="图片 23" descr="QQ图片2018072412573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050" y="1154430"/>
            <a:ext cx="3028950" cy="39890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964954" y="4244291"/>
            <a:ext cx="27799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73263" y="771550"/>
            <a:ext cx="1152000" cy="36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1129248" y="1275606"/>
            <a:ext cx="632311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4" tIns="45717" rIns="91434" bIns="45717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.  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在钉子板上围出两个不同的平行四边形。</a:t>
            </a:r>
            <a:endParaRPr lang="zh-CN" altLang="en-US" sz="21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12" name="图片 11" descr="2-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23231" y="1779662"/>
            <a:ext cx="6035040" cy="2491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71599" y="771550"/>
            <a:ext cx="1152000" cy="36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827584" y="1275606"/>
            <a:ext cx="604867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4" tIns="45717" rIns="91434" bIns="45717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.  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你能在下面的图形中找到平行四边形吗？</a:t>
            </a:r>
            <a:endParaRPr lang="zh-CN" altLang="en-US" sz="21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80768" y="1779665"/>
            <a:ext cx="2443163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1779665"/>
            <a:ext cx="2457450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175807"/>
            <a:ext cx="21717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3050" y="2239681"/>
            <a:ext cx="108585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3911" y="2241577"/>
            <a:ext cx="1100138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7075" y="2716019"/>
            <a:ext cx="1900238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79309" y="2239350"/>
            <a:ext cx="1643063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3791" y="2706488"/>
            <a:ext cx="19145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71599" y="771550"/>
            <a:ext cx="1152000" cy="36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827586" y="1275606"/>
            <a:ext cx="66247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4" tIns="45717" rIns="91434" bIns="45717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prstClr val="black"/>
                </a:solidFill>
                <a:latin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prstClr val="black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.  </a:t>
            </a:r>
            <a:r>
              <a:rPr lang="zh-CN" altLang="en-US" sz="2400" dirty="0">
                <a:solidFill>
                  <a:prstClr val="black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你能用</a:t>
            </a:r>
            <a:r>
              <a:rPr lang="en-US" altLang="zh-CN" sz="2400" dirty="0">
                <a:solidFill>
                  <a:prstClr val="black"/>
                </a:solidFill>
                <a:latin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r>
              <a:rPr lang="zh-CN" altLang="en-US" sz="2400" dirty="0">
                <a:solidFill>
                  <a:prstClr val="black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根同样长的小棒摆出平行四边形吗？</a:t>
            </a:r>
            <a:endParaRPr lang="zh-CN" altLang="en-US" sz="24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851670"/>
            <a:ext cx="2571750" cy="83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1156796" y="3000572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1618700" y="2676563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2261852" y="2676563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2338904" y="3000572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1258658" y="3343744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1901810" y="3343744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4463672" y="2978711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4925576" y="2654702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5568728" y="2654702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5645780" y="2978711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4206068" y="3878837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4849220" y="3878837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4109123" y="3535667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5291231" y="3535667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6053338" y="3266741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6515243" y="2942732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7158395" y="2942732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7900487" y="3289664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6155204" y="3609914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6798356" y="3609914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7811387" y="2958158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7451348" y="3625340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36"/>
          <p:cNvGrpSpPr/>
          <p:nvPr/>
        </p:nvGrpSpPr>
        <p:grpSpPr>
          <a:xfrm>
            <a:off x="4716016" y="1779664"/>
            <a:ext cx="3352928" cy="936104"/>
            <a:chOff x="5292080" y="3291830"/>
            <a:chExt cx="3352928" cy="936104"/>
          </a:xfrm>
        </p:grpSpPr>
        <p:sp>
          <p:nvSpPr>
            <p:cNvPr id="35" name="AutoShape 12"/>
            <p:cNvSpPr>
              <a:spLocks noChangeArrowheads="1"/>
            </p:cNvSpPr>
            <p:nvPr/>
          </p:nvSpPr>
          <p:spPr bwMode="auto">
            <a:xfrm flipV="1">
              <a:off x="5292080" y="3435846"/>
              <a:ext cx="2592288" cy="648072"/>
            </a:xfrm>
            <a:prstGeom prst="wedgeRoundRectCallout">
              <a:avLst>
                <a:gd name="adj1" fmla="val 56689"/>
                <a:gd name="adj2" fmla="val -13883"/>
                <a:gd name="adj3" fmla="val 16667"/>
              </a:avLst>
            </a:prstGeom>
            <a:solidFill>
              <a:srgbClr val="FFFFCC"/>
            </a:solidFill>
            <a:ln w="9525">
              <a:solidFill>
                <a:srgbClr val="FF6600"/>
              </a:solidFill>
              <a:miter lim="800000"/>
            </a:ln>
            <a:effectLst/>
          </p:spPr>
          <p:txBody>
            <a:bodyPr/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  <a:ea typeface="宋体" panose="02010600030101010101" pitchFamily="2" charset="-122"/>
              </a:endParaRPr>
            </a:p>
          </p:txBody>
        </p:sp>
        <p:pic>
          <p:nvPicPr>
            <p:cNvPr id="36" name="Picture 4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8028384" y="3507854"/>
              <a:ext cx="616624" cy="697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标题 3"/>
            <p:cNvSpPr txBox="1">
              <a:spLocks noChangeArrowheads="1"/>
            </p:cNvSpPr>
            <p:nvPr/>
          </p:nvSpPr>
          <p:spPr>
            <a:xfrm>
              <a:off x="5292080" y="3291830"/>
              <a:ext cx="2592288" cy="9361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defTabSz="913765">
                <a:spcBef>
                  <a:spcPct val="0"/>
                </a:spcBef>
                <a:defRPr/>
              </a:pPr>
              <a:r>
                <a:rPr lang="zh-CN" altLang="en-US" sz="2200" b="1" dirty="0">
                  <a:solidFill>
                    <a:prstClr val="black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rPr>
                <a:t>用</a:t>
              </a:r>
              <a:r>
                <a:rPr lang="en-US" altLang="zh-CN" sz="2200" dirty="0">
                  <a:solidFill>
                    <a:prstClr val="black"/>
                  </a:solidFill>
                  <a:ea typeface="楷体_GB2312" panose="02010609030101010101" pitchFamily="49" charset="-122"/>
                  <a:cs typeface="Arial" panose="020B0604020202020204" pitchFamily="34" charset="0"/>
                </a:rPr>
                <a:t>8</a:t>
              </a:r>
              <a:r>
                <a:rPr lang="zh-CN" altLang="en-US" sz="2200" b="1" dirty="0">
                  <a:solidFill>
                    <a:prstClr val="black"/>
                  </a:solidFill>
                  <a:ea typeface="楷体_GB2312" panose="02010609030101010101" pitchFamily="49" charset="-122"/>
                  <a:cs typeface="Arial" panose="020B0604020202020204" pitchFamily="34" charset="0"/>
                </a:rPr>
                <a:t>根同样的小棒能摆出平行四边形吗？</a:t>
              </a:r>
              <a:endParaRPr lang="zh-CN" altLang="en-US" sz="22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</p:grp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2928473" y="2834693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829088">
            <a:off x="3438893" y="2510684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03765">
            <a:off x="3527567" y="2887595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71697">
            <a:off x="2670869" y="3734822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2573924" y="3391652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27">
            <a:off x="3173018" y="3444554"/>
            <a:ext cx="276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6766" y="685801"/>
            <a:ext cx="2034004" cy="63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1008057" y="1600715"/>
            <a:ext cx="50400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4" tIns="45717" rIns="91434" bIns="45717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en-US" altLang="zh-CN" sz="2100" b="1" dirty="0">
                <a:solidFill>
                  <a:prstClr val="black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.</a:t>
            </a:r>
            <a:endParaRPr lang="zh-CN" altLang="en-US" sz="2100" b="1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标题 3"/>
          <p:cNvSpPr>
            <a:spLocks noGrp="1" noChangeArrowheads="1"/>
          </p:cNvSpPr>
          <p:nvPr/>
        </p:nvSpPr>
        <p:spPr bwMode="auto">
          <a:xfrm>
            <a:off x="1440106" y="1594753"/>
            <a:ext cx="6624736" cy="720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4" tIns="45717" rIns="91434" bIns="45717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照样子用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根木条钉一个长方形框，再拉一拉，你有什么发现？</a:t>
            </a:r>
            <a:endParaRPr lang="zh-CN" altLang="en-US" sz="21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6" name="图片 5" descr="2-5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56129" y="2536199"/>
            <a:ext cx="5619750" cy="1581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962400" y="1085850"/>
            <a:ext cx="1371600" cy="514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3300"/>
            </a:solidFill>
            <a:miter lim="800000"/>
          </a:ln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086600" y="3829050"/>
            <a:ext cx="914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3300"/>
            </a:solidFill>
            <a:miter lim="800000"/>
          </a:ln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3076" name="AutoShape 6"/>
          <p:cNvSpPr>
            <a:spLocks noChangeArrowheads="1"/>
          </p:cNvSpPr>
          <p:nvPr/>
        </p:nvSpPr>
        <p:spPr bwMode="auto">
          <a:xfrm>
            <a:off x="1524000" y="3086100"/>
            <a:ext cx="1143000" cy="6286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FF3300"/>
            </a:solidFill>
            <a:miter lim="800000"/>
          </a:ln>
        </p:spPr>
        <p:txBody>
          <a:bodyPr wrap="none" lIns="68577" tIns="34289" rIns="68577" bIns="34289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1187450" y="4192191"/>
            <a:ext cx="1524000" cy="457200"/>
          </a:xfrm>
          <a:prstGeom prst="parallelogram">
            <a:avLst>
              <a:gd name="adj" fmla="val 62500"/>
            </a:avLst>
          </a:prstGeom>
          <a:solidFill>
            <a:srgbClr val="FFFFFF"/>
          </a:solidFill>
          <a:ln w="9525">
            <a:solidFill>
              <a:srgbClr val="FF3300"/>
            </a:solidFill>
            <a:miter lim="800000"/>
          </a:ln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3078" name="Freeform 8"/>
          <p:cNvSpPr/>
          <p:nvPr/>
        </p:nvSpPr>
        <p:spPr bwMode="auto">
          <a:xfrm>
            <a:off x="3200400" y="4114800"/>
            <a:ext cx="1447800" cy="457200"/>
          </a:xfrm>
          <a:custGeom>
            <a:avLst/>
            <a:gdLst>
              <a:gd name="T0" fmla="*/ 2147483647 w 1152"/>
              <a:gd name="T1" fmla="*/ 0 h 528"/>
              <a:gd name="T2" fmla="*/ 2147483647 w 1152"/>
              <a:gd name="T3" fmla="*/ 0 h 528"/>
              <a:gd name="T4" fmla="*/ 2147483647 w 1152"/>
              <a:gd name="T5" fmla="*/ 2147483647 h 528"/>
              <a:gd name="T6" fmla="*/ 0 w 1152"/>
              <a:gd name="T7" fmla="*/ 2147483647 h 528"/>
              <a:gd name="T8" fmla="*/ 0 w 1152"/>
              <a:gd name="T9" fmla="*/ 0 h 528"/>
              <a:gd name="T10" fmla="*/ 2147483647 w 1152"/>
              <a:gd name="T11" fmla="*/ 0 h 528"/>
              <a:gd name="T12" fmla="*/ 2147483647 w 1152"/>
              <a:gd name="T13" fmla="*/ 0 h 5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52"/>
              <a:gd name="T22" fmla="*/ 0 h 528"/>
              <a:gd name="T23" fmla="*/ 1152 w 1152"/>
              <a:gd name="T24" fmla="*/ 528 h 5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52" h="528">
                <a:moveTo>
                  <a:pt x="48" y="0"/>
                </a:moveTo>
                <a:lnTo>
                  <a:pt x="1152" y="0"/>
                </a:lnTo>
                <a:lnTo>
                  <a:pt x="672" y="528"/>
                </a:ln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FF3300"/>
            </a:solidFill>
            <a:round/>
          </a:ln>
        </p:spPr>
        <p:txBody>
          <a:bodyPr lIns="68577" tIns="34289" rIns="68577" bIns="34289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3079" name="AutoShape 9"/>
          <p:cNvSpPr>
            <a:spLocks noChangeArrowheads="1"/>
          </p:cNvSpPr>
          <p:nvPr/>
        </p:nvSpPr>
        <p:spPr bwMode="auto">
          <a:xfrm>
            <a:off x="6553200" y="3028950"/>
            <a:ext cx="1524000" cy="400050"/>
          </a:xfrm>
          <a:prstGeom prst="plus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FF3300"/>
            </a:solidFill>
            <a:miter lim="800000"/>
          </a:ln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3080" name="AutoShape 10"/>
          <p:cNvSpPr>
            <a:spLocks noChangeArrowheads="1"/>
          </p:cNvSpPr>
          <p:nvPr/>
        </p:nvSpPr>
        <p:spPr bwMode="auto">
          <a:xfrm>
            <a:off x="3962400" y="3143250"/>
            <a:ext cx="1371600" cy="457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FF3300"/>
            </a:solidFill>
            <a:round/>
          </a:ln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3081" name="Oval 11"/>
          <p:cNvSpPr>
            <a:spLocks noChangeArrowheads="1"/>
          </p:cNvSpPr>
          <p:nvPr/>
        </p:nvSpPr>
        <p:spPr bwMode="auto">
          <a:xfrm>
            <a:off x="1447800" y="1943100"/>
            <a:ext cx="990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3300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3082" name="AutoShape 12"/>
          <p:cNvSpPr>
            <a:spLocks noChangeArrowheads="1"/>
          </p:cNvSpPr>
          <p:nvPr/>
        </p:nvSpPr>
        <p:spPr bwMode="auto">
          <a:xfrm>
            <a:off x="7315200" y="2114550"/>
            <a:ext cx="685800" cy="628650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FF3300"/>
            </a:solidFill>
            <a:miter lim="800000"/>
          </a:ln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3083" name="AutoShape 13"/>
          <p:cNvSpPr>
            <a:spLocks noChangeArrowheads="1"/>
          </p:cNvSpPr>
          <p:nvPr/>
        </p:nvSpPr>
        <p:spPr bwMode="auto">
          <a:xfrm>
            <a:off x="6400800" y="1028700"/>
            <a:ext cx="1828800" cy="51435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FF3300"/>
            </a:solidFill>
            <a:miter lim="800000"/>
          </a:ln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3084" name="AutoShape 1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524000" y="971550"/>
            <a:ext cx="1295400" cy="685800"/>
          </a:xfrm>
          <a:prstGeom prst="pentagon">
            <a:avLst/>
          </a:prstGeom>
          <a:solidFill>
            <a:srgbClr val="FFFFFF"/>
          </a:solidFill>
          <a:ln w="9525">
            <a:solidFill>
              <a:srgbClr val="FF3300"/>
            </a:solidFill>
            <a:miter lim="800000"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prstClr val="black"/>
                </a:solidFill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3085" name="AutoShape 15"/>
          <p:cNvSpPr>
            <a:spLocks noChangeArrowheads="1"/>
          </p:cNvSpPr>
          <p:nvPr/>
        </p:nvSpPr>
        <p:spPr bwMode="auto">
          <a:xfrm>
            <a:off x="5334000" y="4000500"/>
            <a:ext cx="1066800" cy="6858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FF3300"/>
            </a:solidFill>
            <a:miter lim="800000"/>
          </a:ln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3086" name="Oval 16"/>
          <p:cNvSpPr>
            <a:spLocks noChangeArrowheads="1"/>
          </p:cNvSpPr>
          <p:nvPr/>
        </p:nvSpPr>
        <p:spPr bwMode="auto">
          <a:xfrm>
            <a:off x="1905000" y="114300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3087" name="Oval 17"/>
          <p:cNvSpPr>
            <a:spLocks noChangeArrowheads="1"/>
          </p:cNvSpPr>
          <p:nvPr/>
        </p:nvSpPr>
        <p:spPr bwMode="auto">
          <a:xfrm>
            <a:off x="4419600" y="120015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3088" name="Oval 18"/>
          <p:cNvSpPr>
            <a:spLocks noChangeArrowheads="1"/>
          </p:cNvSpPr>
          <p:nvPr/>
        </p:nvSpPr>
        <p:spPr bwMode="auto">
          <a:xfrm>
            <a:off x="6477000" y="120015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3089" name="Oval 19"/>
          <p:cNvSpPr>
            <a:spLocks noChangeArrowheads="1"/>
          </p:cNvSpPr>
          <p:nvPr/>
        </p:nvSpPr>
        <p:spPr bwMode="auto">
          <a:xfrm>
            <a:off x="1752600" y="211455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3090" name="Oval 20"/>
          <p:cNvSpPr>
            <a:spLocks noChangeArrowheads="1"/>
          </p:cNvSpPr>
          <p:nvPr/>
        </p:nvSpPr>
        <p:spPr bwMode="auto">
          <a:xfrm>
            <a:off x="3505200" y="417195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12</a:t>
            </a:r>
          </a:p>
        </p:txBody>
      </p:sp>
      <p:sp>
        <p:nvSpPr>
          <p:cNvPr id="3091" name="Oval 21"/>
          <p:cNvSpPr>
            <a:spLocks noChangeArrowheads="1"/>
          </p:cNvSpPr>
          <p:nvPr/>
        </p:nvSpPr>
        <p:spPr bwMode="auto">
          <a:xfrm>
            <a:off x="1752600" y="422910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11</a:t>
            </a:r>
          </a:p>
        </p:txBody>
      </p:sp>
      <p:sp>
        <p:nvSpPr>
          <p:cNvPr id="3092" name="Oval 22"/>
          <p:cNvSpPr>
            <a:spLocks noChangeArrowheads="1"/>
          </p:cNvSpPr>
          <p:nvPr/>
        </p:nvSpPr>
        <p:spPr bwMode="auto">
          <a:xfrm>
            <a:off x="7086600" y="308610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3093" name="Oval 23"/>
          <p:cNvSpPr>
            <a:spLocks noChangeArrowheads="1"/>
          </p:cNvSpPr>
          <p:nvPr/>
        </p:nvSpPr>
        <p:spPr bwMode="auto">
          <a:xfrm>
            <a:off x="4343400" y="320040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3094" name="Oval 24"/>
          <p:cNvSpPr>
            <a:spLocks noChangeArrowheads="1"/>
          </p:cNvSpPr>
          <p:nvPr/>
        </p:nvSpPr>
        <p:spPr bwMode="auto">
          <a:xfrm>
            <a:off x="1828800" y="320040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3095" name="Oval 25"/>
          <p:cNvSpPr>
            <a:spLocks noChangeArrowheads="1"/>
          </p:cNvSpPr>
          <p:nvPr/>
        </p:nvSpPr>
        <p:spPr bwMode="auto">
          <a:xfrm>
            <a:off x="7391400" y="228600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3096" name="Oval 26"/>
          <p:cNvSpPr>
            <a:spLocks noChangeArrowheads="1"/>
          </p:cNvSpPr>
          <p:nvPr/>
        </p:nvSpPr>
        <p:spPr bwMode="auto">
          <a:xfrm>
            <a:off x="7315200" y="400050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14</a:t>
            </a:r>
          </a:p>
        </p:txBody>
      </p:sp>
      <p:sp>
        <p:nvSpPr>
          <p:cNvPr id="3097" name="Oval 27"/>
          <p:cNvSpPr>
            <a:spLocks noChangeArrowheads="1"/>
          </p:cNvSpPr>
          <p:nvPr/>
        </p:nvSpPr>
        <p:spPr bwMode="auto">
          <a:xfrm>
            <a:off x="5562600" y="428625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13</a:t>
            </a:r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auto">
          <a:xfrm>
            <a:off x="2895600" y="2114550"/>
            <a:ext cx="1676400" cy="571500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FF3300"/>
            </a:solidFill>
            <a:miter lim="800000"/>
          </a:ln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3099" name="Oval 29"/>
          <p:cNvSpPr>
            <a:spLocks noChangeArrowheads="1"/>
          </p:cNvSpPr>
          <p:nvPr/>
        </p:nvSpPr>
        <p:spPr bwMode="auto">
          <a:xfrm>
            <a:off x="3505200" y="222885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3100" name="Freeform 30"/>
          <p:cNvSpPr/>
          <p:nvPr/>
        </p:nvSpPr>
        <p:spPr bwMode="auto">
          <a:xfrm>
            <a:off x="5334000" y="2000250"/>
            <a:ext cx="914400" cy="742950"/>
          </a:xfrm>
          <a:custGeom>
            <a:avLst/>
            <a:gdLst>
              <a:gd name="T0" fmla="*/ 2147483647 w 576"/>
              <a:gd name="T1" fmla="*/ 2147483647 h 624"/>
              <a:gd name="T2" fmla="*/ 0 w 576"/>
              <a:gd name="T3" fmla="*/ 2147483647 h 624"/>
              <a:gd name="T4" fmla="*/ 2147483647 w 576"/>
              <a:gd name="T5" fmla="*/ 2147483647 h 624"/>
              <a:gd name="T6" fmla="*/ 2147483647 w 576"/>
              <a:gd name="T7" fmla="*/ 0 h 624"/>
              <a:gd name="T8" fmla="*/ 2147483647 w 576"/>
              <a:gd name="T9" fmla="*/ 2147483647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624"/>
              <a:gd name="T17" fmla="*/ 576 w 576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624">
                <a:moveTo>
                  <a:pt x="96" y="96"/>
                </a:moveTo>
                <a:lnTo>
                  <a:pt x="0" y="480"/>
                </a:lnTo>
                <a:lnTo>
                  <a:pt x="576" y="624"/>
                </a:lnTo>
                <a:lnTo>
                  <a:pt x="528" y="0"/>
                </a:lnTo>
                <a:lnTo>
                  <a:pt x="96" y="9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FF3300"/>
            </a:solidFill>
            <a:round/>
          </a:ln>
        </p:spPr>
        <p:txBody>
          <a:bodyPr lIns="68577" tIns="34289" rIns="68577" bIns="34289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3101" name="Oval 31"/>
          <p:cNvSpPr>
            <a:spLocks noChangeArrowheads="1"/>
          </p:cNvSpPr>
          <p:nvPr/>
        </p:nvSpPr>
        <p:spPr bwMode="auto">
          <a:xfrm>
            <a:off x="5562600" y="217170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2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3102" name="Text Box 32"/>
          <p:cNvSpPr txBox="1">
            <a:spLocks noChangeArrowheads="1"/>
          </p:cNvSpPr>
          <p:nvPr/>
        </p:nvSpPr>
        <p:spPr bwMode="auto">
          <a:xfrm>
            <a:off x="990601" y="285753"/>
            <a:ext cx="138548" cy="4385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ED7D31"/>
              </a:solidFill>
              <a:ea typeface="宋体" panose="02010600030101010101" pitchFamily="2" charset="-122"/>
            </a:endParaRPr>
          </a:p>
        </p:txBody>
      </p:sp>
      <p:sp>
        <p:nvSpPr>
          <p:cNvPr id="3103" name="Text Box 33"/>
          <p:cNvSpPr txBox="1">
            <a:spLocks noChangeArrowheads="1"/>
          </p:cNvSpPr>
          <p:nvPr/>
        </p:nvSpPr>
        <p:spPr bwMode="auto">
          <a:xfrm>
            <a:off x="685166" y="512921"/>
            <a:ext cx="7058025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100" b="1" dirty="0">
                <a:solidFill>
                  <a:prstClr val="black"/>
                </a:solidFill>
                <a:latin typeface="微软雅黑" panose="020B0503020204020204" pitchFamily="34" charset="-122"/>
              </a:rPr>
              <a:t>把你认为是四边形的图形涂上颜色。</a:t>
            </a:r>
          </a:p>
        </p:txBody>
      </p:sp>
    </p:spTree>
  </p:cSld>
  <p:clrMapOvr>
    <a:masterClrMapping/>
  </p:clrMapOvr>
  <p:transition>
    <p:blinds dir="vert"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267200" y="1607327"/>
            <a:ext cx="1371600" cy="514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3300"/>
            </a:solidFill>
            <a:miter lim="800000"/>
          </a:ln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7086600" y="3829050"/>
            <a:ext cx="914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3300"/>
            </a:solidFill>
            <a:miter lim="800000"/>
          </a:ln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1524000" y="3086100"/>
            <a:ext cx="1143000" cy="6286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FF3300"/>
            </a:solidFill>
            <a:miter lim="800000"/>
          </a:ln>
        </p:spPr>
        <p:txBody>
          <a:bodyPr wrap="none" lIns="68577" tIns="34289" rIns="68577" bIns="34289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>
            <a:off x="1219200" y="4171950"/>
            <a:ext cx="1524000" cy="457200"/>
          </a:xfrm>
          <a:prstGeom prst="parallelogram">
            <a:avLst>
              <a:gd name="adj" fmla="val 62500"/>
            </a:avLst>
          </a:prstGeom>
          <a:solidFill>
            <a:srgbClr val="FFFFFF"/>
          </a:solidFill>
          <a:ln w="9525">
            <a:solidFill>
              <a:srgbClr val="FF3300"/>
            </a:solidFill>
            <a:miter lim="800000"/>
          </a:ln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4102" name="Freeform 8"/>
          <p:cNvSpPr/>
          <p:nvPr/>
        </p:nvSpPr>
        <p:spPr bwMode="auto">
          <a:xfrm>
            <a:off x="3200400" y="4114800"/>
            <a:ext cx="1447800" cy="457200"/>
          </a:xfrm>
          <a:custGeom>
            <a:avLst/>
            <a:gdLst>
              <a:gd name="T0" fmla="*/ 2147483647 w 1152"/>
              <a:gd name="T1" fmla="*/ 0 h 528"/>
              <a:gd name="T2" fmla="*/ 2147483647 w 1152"/>
              <a:gd name="T3" fmla="*/ 0 h 528"/>
              <a:gd name="T4" fmla="*/ 2147483647 w 1152"/>
              <a:gd name="T5" fmla="*/ 2147483647 h 528"/>
              <a:gd name="T6" fmla="*/ 0 w 1152"/>
              <a:gd name="T7" fmla="*/ 2147483647 h 528"/>
              <a:gd name="T8" fmla="*/ 0 w 1152"/>
              <a:gd name="T9" fmla="*/ 0 h 528"/>
              <a:gd name="T10" fmla="*/ 2147483647 w 1152"/>
              <a:gd name="T11" fmla="*/ 0 h 528"/>
              <a:gd name="T12" fmla="*/ 2147483647 w 1152"/>
              <a:gd name="T13" fmla="*/ 0 h 5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52"/>
              <a:gd name="T22" fmla="*/ 0 h 528"/>
              <a:gd name="T23" fmla="*/ 1152 w 1152"/>
              <a:gd name="T24" fmla="*/ 528 h 5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52" h="528">
                <a:moveTo>
                  <a:pt x="48" y="0"/>
                </a:moveTo>
                <a:lnTo>
                  <a:pt x="1152" y="0"/>
                </a:lnTo>
                <a:lnTo>
                  <a:pt x="672" y="528"/>
                </a:ln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FF3300"/>
            </a:solidFill>
            <a:round/>
          </a:ln>
        </p:spPr>
        <p:txBody>
          <a:bodyPr lIns="68577" tIns="34289" rIns="68577" bIns="34289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4103" name="Oval 9"/>
          <p:cNvSpPr>
            <a:spLocks noChangeArrowheads="1"/>
          </p:cNvSpPr>
          <p:nvPr/>
        </p:nvSpPr>
        <p:spPr bwMode="auto">
          <a:xfrm>
            <a:off x="4724400" y="1721627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4104" name="Oval 10"/>
          <p:cNvSpPr>
            <a:spLocks noChangeArrowheads="1"/>
          </p:cNvSpPr>
          <p:nvPr/>
        </p:nvSpPr>
        <p:spPr bwMode="auto">
          <a:xfrm>
            <a:off x="3505200" y="417195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12</a:t>
            </a:r>
          </a:p>
        </p:txBody>
      </p:sp>
      <p:sp>
        <p:nvSpPr>
          <p:cNvPr id="4105" name="Oval 11"/>
          <p:cNvSpPr>
            <a:spLocks noChangeArrowheads="1"/>
          </p:cNvSpPr>
          <p:nvPr/>
        </p:nvSpPr>
        <p:spPr bwMode="auto">
          <a:xfrm>
            <a:off x="1752600" y="422910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11</a:t>
            </a:r>
          </a:p>
        </p:txBody>
      </p:sp>
      <p:sp>
        <p:nvSpPr>
          <p:cNvPr id="4106" name="Oval 12"/>
          <p:cNvSpPr>
            <a:spLocks noChangeArrowheads="1"/>
          </p:cNvSpPr>
          <p:nvPr/>
        </p:nvSpPr>
        <p:spPr bwMode="auto">
          <a:xfrm>
            <a:off x="1828800" y="320040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4107" name="Oval 13"/>
          <p:cNvSpPr>
            <a:spLocks noChangeArrowheads="1"/>
          </p:cNvSpPr>
          <p:nvPr/>
        </p:nvSpPr>
        <p:spPr bwMode="auto">
          <a:xfrm>
            <a:off x="7315200" y="4000500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14</a:t>
            </a:r>
          </a:p>
        </p:txBody>
      </p:sp>
      <p:sp>
        <p:nvSpPr>
          <p:cNvPr id="4108" name="AutoShape 14"/>
          <p:cNvSpPr>
            <a:spLocks noChangeArrowheads="1"/>
          </p:cNvSpPr>
          <p:nvPr/>
        </p:nvSpPr>
        <p:spPr bwMode="auto">
          <a:xfrm>
            <a:off x="3200400" y="2636027"/>
            <a:ext cx="1676400" cy="571500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FF3300"/>
            </a:solidFill>
            <a:miter lim="800000"/>
          </a:ln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4109" name="Oval 15"/>
          <p:cNvSpPr>
            <a:spLocks noChangeArrowheads="1"/>
          </p:cNvSpPr>
          <p:nvPr/>
        </p:nvSpPr>
        <p:spPr bwMode="auto">
          <a:xfrm>
            <a:off x="3810000" y="2750327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4110" name="Freeform 16"/>
          <p:cNvSpPr/>
          <p:nvPr/>
        </p:nvSpPr>
        <p:spPr bwMode="auto">
          <a:xfrm>
            <a:off x="5638800" y="2521727"/>
            <a:ext cx="914400" cy="742950"/>
          </a:xfrm>
          <a:custGeom>
            <a:avLst/>
            <a:gdLst>
              <a:gd name="T0" fmla="*/ 2147483647 w 576"/>
              <a:gd name="T1" fmla="*/ 2147483647 h 624"/>
              <a:gd name="T2" fmla="*/ 0 w 576"/>
              <a:gd name="T3" fmla="*/ 2147483647 h 624"/>
              <a:gd name="T4" fmla="*/ 2147483647 w 576"/>
              <a:gd name="T5" fmla="*/ 2147483647 h 624"/>
              <a:gd name="T6" fmla="*/ 2147483647 w 576"/>
              <a:gd name="T7" fmla="*/ 0 h 624"/>
              <a:gd name="T8" fmla="*/ 2147483647 w 576"/>
              <a:gd name="T9" fmla="*/ 2147483647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624"/>
              <a:gd name="T17" fmla="*/ 576 w 576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624">
                <a:moveTo>
                  <a:pt x="96" y="96"/>
                </a:moveTo>
                <a:lnTo>
                  <a:pt x="0" y="480"/>
                </a:lnTo>
                <a:lnTo>
                  <a:pt x="576" y="624"/>
                </a:lnTo>
                <a:lnTo>
                  <a:pt x="528" y="0"/>
                </a:lnTo>
                <a:lnTo>
                  <a:pt x="96" y="9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FF3300"/>
            </a:solidFill>
            <a:round/>
          </a:ln>
        </p:spPr>
        <p:txBody>
          <a:bodyPr lIns="68577" tIns="34289" rIns="68577" bIns="34289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4111" name="Oval 17"/>
          <p:cNvSpPr>
            <a:spLocks noChangeArrowheads="1"/>
          </p:cNvSpPr>
          <p:nvPr/>
        </p:nvSpPr>
        <p:spPr bwMode="auto">
          <a:xfrm>
            <a:off x="5867400" y="2693176"/>
            <a:ext cx="457200" cy="3429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2"/>
            </a:solidFill>
            <a:round/>
          </a:ln>
        </p:spPr>
        <p:txBody>
          <a:bodyPr wrap="none" lIns="68577" tIns="34289" rIns="68577" bIns="34289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prstClr val="black"/>
                </a:solidFill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136512" y="807737"/>
            <a:ext cx="3384581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77" tIns="34289" rIns="68577" bIns="34289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solidFill>
                  <a:prstClr val="black"/>
                </a:solidFill>
                <a:latin typeface="微软雅黑" panose="020B0503020204020204" pitchFamily="34" charset="-122"/>
              </a:rPr>
              <a:t>什么样的图形是四边形吗？</a:t>
            </a:r>
          </a:p>
        </p:txBody>
      </p:sp>
    </p:spTree>
  </p:cSld>
  <p:clrMapOvr>
    <a:masterClrMapping/>
  </p:clrMapOvr>
  <p:transition>
    <p:zoom dir="in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20085209216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12"/>
          <p:cNvSpPr>
            <a:spLocks noChangeArrowheads="1"/>
          </p:cNvSpPr>
          <p:nvPr/>
        </p:nvSpPr>
        <p:spPr bwMode="auto">
          <a:xfrm flipV="1">
            <a:off x="1994151" y="1031251"/>
            <a:ext cx="4248472" cy="432048"/>
          </a:xfrm>
          <a:prstGeom prst="wedgeRoundRectCallout">
            <a:avLst>
              <a:gd name="adj1" fmla="val -55316"/>
              <a:gd name="adj2" fmla="val -8909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 lIns="91434" tIns="45717" rIns="91434" bIns="45717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grpSp>
        <p:nvGrpSpPr>
          <p:cNvPr id="3" name="组合 7"/>
          <p:cNvGrpSpPr/>
          <p:nvPr/>
        </p:nvGrpSpPr>
        <p:grpSpPr>
          <a:xfrm>
            <a:off x="338027" y="747862"/>
            <a:ext cx="360000" cy="380282"/>
            <a:chOff x="719592" y="1018103"/>
            <a:chExt cx="360000" cy="380282"/>
          </a:xfrm>
        </p:grpSpPr>
        <p:pic>
          <p:nvPicPr>
            <p:cNvPr id="20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dirty="0">
                  <a:solidFill>
                    <a:prstClr val="black"/>
                  </a:solidFill>
                  <a:ea typeface="宋体" panose="02010600030101010101" pitchFamily="2" charset="-122"/>
                  <a:cs typeface="Arial" panose="020B0604020202020204" pitchFamily="34" charset="0"/>
                </a:rPr>
                <a:t>2</a:t>
              </a:r>
              <a:endParaRPr lang="zh-CN" altLang="en-US" dirty="0">
                <a:solidFill>
                  <a:prstClr val="black"/>
                </a:solidFill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23" name="标题 3"/>
          <p:cNvSpPr>
            <a:spLocks noGrp="1" noChangeArrowheads="1"/>
          </p:cNvSpPr>
          <p:nvPr/>
        </p:nvSpPr>
        <p:spPr bwMode="auto">
          <a:xfrm>
            <a:off x="2010176" y="1031251"/>
            <a:ext cx="417589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4" tIns="45717" rIns="91434" bIns="45717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</a:rPr>
              <a:t>你在生活中见过这样的四边形吗？</a:t>
            </a:r>
          </a:p>
        </p:txBody>
      </p:sp>
      <p:pic>
        <p:nvPicPr>
          <p:cNvPr id="25" name="Picture 1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0056" y="959243"/>
            <a:ext cx="547004" cy="73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图片 28" descr="2-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5999" y="1463299"/>
            <a:ext cx="8038096" cy="2565080"/>
          </a:xfrm>
          <a:prstGeom prst="rect">
            <a:avLst/>
          </a:prstGeom>
        </p:spPr>
      </p:pic>
      <p:sp>
        <p:nvSpPr>
          <p:cNvPr id="30" name="AutoShape 12"/>
          <p:cNvSpPr>
            <a:spLocks noChangeArrowheads="1"/>
          </p:cNvSpPr>
          <p:nvPr/>
        </p:nvSpPr>
        <p:spPr bwMode="auto">
          <a:xfrm flipH="1">
            <a:off x="1562102" y="2136959"/>
            <a:ext cx="3672408" cy="676065"/>
          </a:xfrm>
          <a:prstGeom prst="wedgeRoundRectCallout">
            <a:avLst>
              <a:gd name="adj1" fmla="val 54364"/>
              <a:gd name="adj2" fmla="val -14487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 lIns="91434" tIns="45717" rIns="91434" bIns="45717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1490097" y="2092942"/>
            <a:ext cx="4032448" cy="7194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4" tIns="45717" rIns="91434" bIns="45717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微软雅黑" panose="020B0503020204020204" pitchFamily="34" charset="-122"/>
              </a:rPr>
              <a:t>你能用两块完全一样的三角尺拼出这样的四边形吗？</a:t>
            </a:r>
          </a:p>
        </p:txBody>
      </p:sp>
      <p:pic>
        <p:nvPicPr>
          <p:cNvPr id="33" name="Picture 10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25" y="2092945"/>
            <a:ext cx="495613" cy="84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图片 33" descr="2-2.pn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8049" y="2713365"/>
            <a:ext cx="5662222" cy="1342222"/>
          </a:xfrm>
          <a:prstGeom prst="rect">
            <a:avLst/>
          </a:prstGeom>
        </p:spPr>
      </p:pic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842022" y="3983581"/>
            <a:ext cx="518457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4" tIns="45717" rIns="91434" bIns="45717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像这样的四边形是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平行四边形</a:t>
            </a:r>
            <a:r>
              <a:rPr lang="zh-CN" altLang="en-US" sz="2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8606" y="3838943"/>
            <a:ext cx="2343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26675E-6 L 0.00139 -0.249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23" grpId="0"/>
      <p:bldP spid="23" grpId="1"/>
      <p:bldP spid="23" grpId="2"/>
      <p:bldP spid="30" grpId="0" animBg="1"/>
      <p:bldP spid="31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平行四边形的应用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5204" y="1380337"/>
            <a:ext cx="6051550" cy="320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3995" y="861464"/>
            <a:ext cx="5203825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100" b="1" dirty="0">
                <a:solidFill>
                  <a:srgbClr val="FF3300"/>
                </a:solidFill>
                <a:latin typeface="微软雅黑" panose="020B0503020204020204" pitchFamily="34" charset="-122"/>
              </a:rPr>
              <a:t>生活中的平行四边形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生活中的平行四边形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8641" y="1062895"/>
            <a:ext cx="7006590" cy="3938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26184" y="611207"/>
            <a:ext cx="5203825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100" b="1" dirty="0">
                <a:solidFill>
                  <a:srgbClr val="FF3300"/>
                </a:solidFill>
                <a:latin typeface="微软雅黑" panose="020B0503020204020204" pitchFamily="34" charset="-122"/>
              </a:rPr>
              <a:t>生活中的平行四边形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20306" y="690614"/>
            <a:ext cx="4987925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77" tIns="34289" rIns="68577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100" b="1" dirty="0">
                <a:solidFill>
                  <a:srgbClr val="FF3300"/>
                </a:solidFill>
                <a:latin typeface="微软雅黑" panose="020B0503020204020204" pitchFamily="34" charset="-122"/>
              </a:rPr>
              <a:t>生活中的平行四边形</a:t>
            </a:r>
          </a:p>
        </p:txBody>
      </p:sp>
      <p:pic>
        <p:nvPicPr>
          <p:cNvPr id="9219" name="Picture 3" descr="生活中的平行四边形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504" y="1122335"/>
            <a:ext cx="6629400" cy="352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4037" y="2156810"/>
            <a:ext cx="8477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75875" y="2242533"/>
            <a:ext cx="16859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62000" y="2671160"/>
            <a:ext cx="16383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1387" y="765813"/>
            <a:ext cx="1497010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669313" y="1564001"/>
            <a:ext cx="527489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4" tIns="45717" rIns="91434" bIns="45717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prstClr val="black"/>
                </a:solidFill>
                <a:latin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2400" dirty="0">
                <a:solidFill>
                  <a:prstClr val="black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.</a:t>
            </a:r>
            <a:r>
              <a:rPr lang="en-US" altLang="zh-CN" sz="2400" dirty="0">
                <a:solidFill>
                  <a:srgbClr val="0000FF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  </a:t>
            </a:r>
            <a:r>
              <a:rPr lang="zh-CN" altLang="en-US" sz="2400" dirty="0">
                <a:solidFill>
                  <a:prstClr val="black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把平行四边形涂上颜色。</a:t>
            </a:r>
            <a:endParaRPr lang="zh-CN" altLang="en-US" sz="24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7344" y="2185383"/>
            <a:ext cx="12858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4037" y="2156810"/>
            <a:ext cx="8477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75875" y="2242533"/>
            <a:ext cx="16859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83404" y="2661633"/>
            <a:ext cx="18097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62000" y="2671160"/>
            <a:ext cx="16383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全屏显示(16:9)</PresentationFormat>
  <Paragraphs>52</Paragraphs>
  <Slides>13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黑体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2021-10-16T09:23:00Z</dcterms:created>
  <dcterms:modified xsi:type="dcterms:W3CDTF">2023-01-16T17:01:31Z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AD7344AFBD3B44E6A682E4725B7F2774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