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529" r:id="rId2"/>
    <p:sldId id="536" r:id="rId3"/>
    <p:sldId id="531" r:id="rId4"/>
    <p:sldId id="538" r:id="rId5"/>
    <p:sldId id="671" r:id="rId6"/>
    <p:sldId id="682" r:id="rId7"/>
    <p:sldId id="670" r:id="rId8"/>
    <p:sldId id="672" r:id="rId9"/>
    <p:sldId id="557" r:id="rId10"/>
    <p:sldId id="673" r:id="rId11"/>
    <p:sldId id="674" r:id="rId12"/>
    <p:sldId id="675" r:id="rId13"/>
    <p:sldId id="676" r:id="rId14"/>
    <p:sldId id="677" r:id="rId15"/>
    <p:sldId id="678" r:id="rId16"/>
    <p:sldId id="679" r:id="rId17"/>
    <p:sldId id="683" r:id="rId18"/>
    <p:sldId id="680" r:id="rId19"/>
    <p:sldId id="684" r:id="rId20"/>
    <p:sldId id="681" r:id="rId21"/>
    <p:sldId id="685" r:id="rId22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noProof="1"/>
            </a:lvl1pPr>
          </a:lstStyle>
          <a:p>
            <a:fld id="{90C8D7F2-7A43-4882-A0FC-1ADC7FCAA02D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__4.docx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jpe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685641"/>
            <a:ext cx="912762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　三角形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16458" y="1419777"/>
            <a:ext cx="9127622" cy="18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探索三角形全等的条件</a:t>
            </a:r>
            <a:endParaRPr lang="en-US" altLang="zh-CN" sz="38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9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9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9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r>
              <a:rPr lang="zh-CN" altLang="en-US" sz="3800" b="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en-US" altLang="zh-CN" sz="3800" b="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88" y="3714846"/>
            <a:ext cx="9116934" cy="41084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组合 3"/>
          <p:cNvGrpSpPr/>
          <p:nvPr/>
        </p:nvGrpSpPr>
        <p:grpSpPr bwMode="auto">
          <a:xfrm>
            <a:off x="514350" y="817563"/>
            <a:ext cx="10831870" cy="3508375"/>
            <a:chOff x="648886" y="1030428"/>
            <a:chExt cx="13648857" cy="4419319"/>
          </a:xfrm>
        </p:grpSpPr>
        <p:graphicFrame>
          <p:nvGraphicFramePr>
            <p:cNvPr id="12290" name="对象 5133"/>
            <p:cNvGraphicFramePr>
              <a:graphicFrameLocks noChangeAspect="1"/>
            </p:cNvGraphicFramePr>
            <p:nvPr/>
          </p:nvGraphicFramePr>
          <p:xfrm>
            <a:off x="2592685" y="2592015"/>
            <a:ext cx="11705058" cy="2301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r:id="rId3" imgW="3839210" imgH="755650" progId="">
                    <p:embed/>
                  </p:oleObj>
                </mc:Choice>
                <mc:Fallback>
                  <p:oleObj r:id="rId3" imgW="3839210" imgH="755650" progId="">
                    <p:embed/>
                    <p:pic>
                      <p:nvPicPr>
                        <p:cNvPr id="0" name="对象 5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685" y="2592015"/>
                          <a:ext cx="11705058" cy="2301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对象 5134"/>
            <p:cNvGraphicFramePr>
              <a:graphicFrameLocks noChangeAspect="1"/>
            </p:cNvGraphicFramePr>
            <p:nvPr/>
          </p:nvGraphicFramePr>
          <p:xfrm>
            <a:off x="648886" y="1030428"/>
            <a:ext cx="10607871" cy="44193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2" name="文档" r:id="rId5" imgW="3479165" imgH="1450975" progId="Word.Document.12">
                    <p:embed/>
                  </p:oleObj>
                </mc:Choice>
                <mc:Fallback>
                  <p:oleObj name="文档" r:id="rId5" imgW="3479165" imgH="1450975" progId="Word.Document.12">
                    <p:embed/>
                    <p:pic>
                      <p:nvPicPr>
                        <p:cNvPr id="0" name="对象 5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886" y="1030428"/>
                          <a:ext cx="10607871" cy="44193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768510" y="1806903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3"/>
          <p:cNvGrpSpPr/>
          <p:nvPr/>
        </p:nvGrpSpPr>
        <p:grpSpPr bwMode="auto">
          <a:xfrm>
            <a:off x="362837" y="800129"/>
            <a:ext cx="11212676" cy="3691929"/>
            <a:chOff x="457372" y="1149218"/>
            <a:chExt cx="14128403" cy="4651948"/>
          </a:xfrm>
        </p:grpSpPr>
        <p:graphicFrame>
          <p:nvGraphicFramePr>
            <p:cNvPr id="13314" name="对象 6157"/>
            <p:cNvGraphicFramePr>
              <a:graphicFrameLocks noChangeAspect="1"/>
            </p:cNvGraphicFramePr>
            <p:nvPr/>
          </p:nvGraphicFramePr>
          <p:xfrm>
            <a:off x="2880717" y="2375991"/>
            <a:ext cx="11705058" cy="2198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r:id="rId3" imgW="3839210" imgH="722630" progId="">
                    <p:embed/>
                  </p:oleObj>
                </mc:Choice>
                <mc:Fallback>
                  <p:oleObj r:id="rId3" imgW="3839210" imgH="722630" progId="">
                    <p:embed/>
                    <p:pic>
                      <p:nvPicPr>
                        <p:cNvPr id="0" name="对象 6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717" y="2375991"/>
                          <a:ext cx="11705058" cy="21984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对象 6158"/>
            <p:cNvGraphicFramePr>
              <a:graphicFrameLocks noChangeAspect="1"/>
            </p:cNvGraphicFramePr>
            <p:nvPr/>
          </p:nvGraphicFramePr>
          <p:xfrm>
            <a:off x="457372" y="1149218"/>
            <a:ext cx="10607329" cy="46519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文档" r:id="rId5" imgW="3477895" imgH="1524000" progId="Word.Document.12">
                    <p:embed/>
                  </p:oleObj>
                </mc:Choice>
                <mc:Fallback>
                  <p:oleObj name="文档" r:id="rId5" imgW="3477895" imgH="1524000" progId="Word.Document.12">
                    <p:embed/>
                    <p:pic>
                      <p:nvPicPr>
                        <p:cNvPr id="0" name="对象 6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72" y="1149218"/>
                          <a:ext cx="10607329" cy="46519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1600012" y="184218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3"/>
          <p:cNvGrpSpPr/>
          <p:nvPr/>
        </p:nvGrpSpPr>
        <p:grpSpPr bwMode="auto">
          <a:xfrm>
            <a:off x="524098" y="742167"/>
            <a:ext cx="8418326" cy="3015285"/>
            <a:chOff x="660400" y="935831"/>
            <a:chExt cx="10607329" cy="3797379"/>
          </a:xfrm>
        </p:grpSpPr>
        <p:graphicFrame>
          <p:nvGraphicFramePr>
            <p:cNvPr id="14338" name="对象 7175"/>
            <p:cNvGraphicFramePr>
              <a:graphicFrameLocks noChangeAspect="1"/>
            </p:cNvGraphicFramePr>
            <p:nvPr/>
          </p:nvGraphicFramePr>
          <p:xfrm>
            <a:off x="660400" y="935831"/>
            <a:ext cx="10607329" cy="1373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r:id="rId3" imgW="3479165" imgH="452755" progId="">
                    <p:embed/>
                  </p:oleObj>
                </mc:Choice>
                <mc:Fallback>
                  <p:oleObj r:id="rId3" imgW="3479165" imgH="452755" progId="">
                    <p:embed/>
                    <p:pic>
                      <p:nvPicPr>
                        <p:cNvPr id="0" name="对象 7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400" y="935831"/>
                          <a:ext cx="10607329" cy="1373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4339" name="b316.jpg" descr="id:2147496643;FounderCES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960837" y="2736031"/>
              <a:ext cx="3774929" cy="1997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1237174" y="1249964"/>
            <a:ext cx="119972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AD</a:t>
            </a:r>
            <a:r>
              <a:rPr lang="en-US" altLang="zh-CN"/>
              <a:t>=</a:t>
            </a:r>
            <a:r>
              <a:rPr lang="en-US" altLang="zh-CN" i="1"/>
              <a:t>BC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287246" y="1226024"/>
            <a:ext cx="8577067" cy="1480551"/>
          </a:xfrm>
          <a:prstGeom prst="rect">
            <a:avLst/>
          </a:prstGeom>
        </p:spPr>
        <p:txBody>
          <a:bodyPr lIns="72567" tIns="36283" rIns="72567" bIns="36283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1468120" algn="l"/>
                <a:tab pos="2014220" algn="l"/>
                <a:tab pos="2556510" algn="l"/>
              </a:tabLst>
              <a:defRPr/>
            </a:pP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7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把两根钢条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A'B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AB'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的中点连在一起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可以做成一个测量工件内槽宽的工具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卡钳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),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如图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若测得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AB=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厘米</a:t>
            </a:r>
            <a:r>
              <a:rPr lang="en-US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,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则槽宽为</a:t>
            </a:r>
            <a:endParaRPr lang="en-US" altLang="zh-CN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816610" algn="l"/>
                <a:tab pos="1468120" algn="l"/>
                <a:tab pos="2014220" algn="l"/>
                <a:tab pos="2556510" algn="l"/>
              </a:tabLst>
              <a:defRPr/>
            </a:pPr>
            <a:r>
              <a:rPr lang="zh-CN" altLang="zh-CN" i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cs typeface="Times New Roman" panose="02020603050405020304" pitchFamily="18" charset="0"/>
              </a:rPr>
              <a:t>　　　　</a:t>
            </a:r>
            <a:r>
              <a:rPr lang="zh-CN" altLang="zh-CN" dirty="0">
                <a:solidFill>
                  <a:srgbClr val="000000"/>
                </a:solidFill>
                <a:cs typeface="Times New Roman" panose="02020603050405020304" pitchFamily="18" charset="0"/>
              </a:rPr>
              <a:t>厘米</a:t>
            </a:r>
            <a:r>
              <a:rPr lang="en-US" altLang="zh-CN" i="1" dirty="0">
                <a:solidFill>
                  <a:srgbClr val="000000"/>
                </a:solidFill>
                <a:cs typeface="Times New Roman" panose="02020603050405020304" pitchFamily="18" charset="0"/>
              </a:rPr>
              <a:t>. </a:t>
            </a:r>
            <a:endParaRPr lang="zh-CN" altLang="zh-CN" dirty="0">
              <a:solidFill>
                <a:srgbClr val="000000"/>
              </a:solidFill>
              <a:latin typeface="NEU-BZ-S92" panose="02010600010101010101" pitchFamily="2" charset="-122"/>
              <a:ea typeface="NEU-BZ-S92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800007" y="2133255"/>
            <a:ext cx="3068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5</a:t>
            </a:r>
            <a:endParaRPr lang="zh-CN" altLang="en-US">
              <a:ea typeface="黑体" panose="02010609060101010101" pitchFamily="49" charset="-122"/>
            </a:endParaRPr>
          </a:p>
        </p:txBody>
      </p:sp>
      <p:pic>
        <p:nvPicPr>
          <p:cNvPr id="15363" name="image165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43334" y="2400385"/>
            <a:ext cx="1956549" cy="195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对象 8199"/>
          <p:cNvGraphicFramePr>
            <a:graphicFrameLocks noChangeAspect="1"/>
          </p:cNvGraphicFramePr>
          <p:nvPr/>
        </p:nvGraphicFramePr>
        <p:xfrm>
          <a:off x="366617" y="1028196"/>
          <a:ext cx="8418326" cy="28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r:id="rId3" imgW="3479165" imgH="1196340" progId="">
                  <p:embed/>
                </p:oleObj>
              </mc:Choice>
              <mc:Fallback>
                <p:oleObj r:id="rId3" imgW="3479165" imgH="1196340" progId="">
                  <p:embed/>
                  <p:pic>
                    <p:nvPicPr>
                      <p:cNvPr id="0" name="对象 8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028196"/>
                        <a:ext cx="8418326" cy="28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9223"/>
          <p:cNvGraphicFramePr>
            <a:graphicFrameLocks noChangeAspect="1"/>
          </p:cNvGraphicFramePr>
          <p:nvPr/>
        </p:nvGraphicFramePr>
        <p:xfrm>
          <a:off x="571973" y="504018"/>
          <a:ext cx="8418326" cy="441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r:id="rId3" imgW="3479165" imgH="1827530" progId="">
                  <p:embed/>
                </p:oleObj>
              </mc:Choice>
              <mc:Fallback>
                <p:oleObj r:id="rId3" imgW="3479165" imgH="1827530" progId="">
                  <p:embed/>
                  <p:pic>
                    <p:nvPicPr>
                      <p:cNvPr id="0" name="对象 9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3" y="504018"/>
                        <a:ext cx="8418326" cy="4411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1714658" y="1006776"/>
            <a:ext cx="1217357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AD</a:t>
            </a:r>
            <a:r>
              <a:rPr lang="en-US" altLang="zh-CN"/>
              <a:t>+</a:t>
            </a:r>
            <a:r>
              <a:rPr lang="en-US" altLang="zh-CN" i="1"/>
              <a:t>DB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5486653" y="1006776"/>
            <a:ext cx="5729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AB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7" name="矩形 6"/>
          <p:cNvSpPr>
            <a:spLocks noChangeAspect="1" noChangeArrowheads="1"/>
          </p:cNvSpPr>
          <p:nvPr/>
        </p:nvSpPr>
        <p:spPr bwMode="auto">
          <a:xfrm>
            <a:off x="1752454" y="2104274"/>
            <a:ext cx="7861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ABC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spect="1" noChangeArrowheads="1"/>
          </p:cNvSpPr>
          <p:nvPr/>
        </p:nvSpPr>
        <p:spPr bwMode="auto">
          <a:xfrm>
            <a:off x="3693884" y="2104274"/>
            <a:ext cx="35975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E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spect="1" noChangeArrowheads="1"/>
          </p:cNvSpPr>
          <p:nvPr/>
        </p:nvSpPr>
        <p:spPr bwMode="auto">
          <a:xfrm>
            <a:off x="4734521" y="2080333"/>
            <a:ext cx="3448737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两直线平行</a:t>
            </a:r>
            <a:r>
              <a:rPr lang="en-US" altLang="zh-CN"/>
              <a:t>,</a:t>
            </a:r>
            <a:r>
              <a:rPr lang="zh-CN" altLang="zh-CN"/>
              <a:t>同位角相等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spect="1" noChangeArrowheads="1"/>
          </p:cNvSpPr>
          <p:nvPr/>
        </p:nvSpPr>
        <p:spPr bwMode="auto">
          <a:xfrm>
            <a:off x="3943334" y="2961104"/>
            <a:ext cx="1826498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∠</a:t>
            </a:r>
            <a:r>
              <a:rPr lang="en-US" altLang="zh-CN" i="1"/>
              <a:t>ABC</a:t>
            </a:r>
            <a:r>
              <a:rPr lang="en-US" altLang="zh-CN"/>
              <a:t>=</a:t>
            </a:r>
            <a:r>
              <a:rPr lang="zh-CN" altLang="zh-CN"/>
              <a:t>∠</a:t>
            </a:r>
            <a:r>
              <a:rPr lang="en-US" altLang="zh-CN" i="1"/>
              <a:t>E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spect="1" noChangeArrowheads="1"/>
          </p:cNvSpPr>
          <p:nvPr/>
        </p:nvSpPr>
        <p:spPr bwMode="auto">
          <a:xfrm>
            <a:off x="3943334" y="3330297"/>
            <a:ext cx="119972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/>
              <a:t>AB</a:t>
            </a:r>
            <a:r>
              <a:rPr lang="en-US" altLang="zh-CN"/>
              <a:t>=</a:t>
            </a:r>
            <a:r>
              <a:rPr lang="en-US" altLang="zh-CN" i="1"/>
              <a:t>DE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>
            <a:spLocks noChangeAspect="1" noChangeArrowheads="1"/>
          </p:cNvSpPr>
          <p:nvPr/>
        </p:nvSpPr>
        <p:spPr bwMode="auto">
          <a:xfrm>
            <a:off x="3782074" y="3872116"/>
            <a:ext cx="733250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SAS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0247"/>
          <p:cNvGraphicFramePr>
            <a:graphicFrameLocks noChangeAspect="1"/>
          </p:cNvGraphicFramePr>
          <p:nvPr/>
        </p:nvGraphicFramePr>
        <p:xfrm>
          <a:off x="366617" y="971494"/>
          <a:ext cx="8418326" cy="2952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3479165" imgH="1220470" progId="">
                  <p:embed/>
                </p:oleObj>
              </mc:Choice>
              <mc:Fallback>
                <p:oleObj r:id="rId3" imgW="3479165" imgH="1220470" progId="">
                  <p:embed/>
                  <p:pic>
                    <p:nvPicPr>
                      <p:cNvPr id="0" name="对象 10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971494"/>
                        <a:ext cx="8418326" cy="2952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4340"/>
          <p:cNvGraphicFramePr>
            <a:graphicFrameLocks noChangeAspect="1"/>
          </p:cNvGraphicFramePr>
          <p:nvPr/>
        </p:nvGraphicFramePr>
        <p:xfrm>
          <a:off x="302364" y="1028196"/>
          <a:ext cx="8975180" cy="259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4919345" imgH="1420495" progId="">
                  <p:embed/>
                </p:oleObj>
              </mc:Choice>
              <mc:Fallback>
                <p:oleObj r:id="rId3" imgW="4919345" imgH="1420495" progId="">
                  <p:embed/>
                  <p:pic>
                    <p:nvPicPr>
                      <p:cNvPr id="0" name="对象 14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028196"/>
                        <a:ext cx="8975180" cy="2590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1271"/>
          <p:cNvGraphicFramePr>
            <a:graphicFrameLocks noChangeAspect="1"/>
          </p:cNvGraphicFramePr>
          <p:nvPr/>
        </p:nvGraphicFramePr>
        <p:xfrm>
          <a:off x="366617" y="685464"/>
          <a:ext cx="8418326" cy="358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3" imgW="3479165" imgH="1484630" progId="">
                  <p:embed/>
                </p:oleObj>
              </mc:Choice>
              <mc:Fallback>
                <p:oleObj r:id="rId3" imgW="3479165" imgH="1484630" progId="">
                  <p:embed/>
                  <p:pic>
                    <p:nvPicPr>
                      <p:cNvPr id="0" name="对象 11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685464"/>
                        <a:ext cx="8418326" cy="358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5364"/>
          <p:cNvGraphicFramePr>
            <a:graphicFrameLocks noChangeAspect="1"/>
          </p:cNvGraphicFramePr>
          <p:nvPr/>
        </p:nvGraphicFramePr>
        <p:xfrm>
          <a:off x="302364" y="1257524"/>
          <a:ext cx="8975180" cy="2103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3" imgW="4919345" imgH="1153795" progId="">
                  <p:embed/>
                </p:oleObj>
              </mc:Choice>
              <mc:Fallback>
                <p:oleObj r:id="rId3" imgW="4919345" imgH="1153795" progId="">
                  <p:embed/>
                  <p:pic>
                    <p:nvPicPr>
                      <p:cNvPr id="0" name="对象 15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257524"/>
                        <a:ext cx="8975180" cy="2103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3"/>
            <a:ext cx="6143565" cy="670524"/>
            <a:chOff x="3369875" y="3523574"/>
            <a:chExt cx="6142928" cy="506413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690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2295"/>
          <p:cNvGraphicFramePr>
            <a:graphicFrameLocks noChangeAspect="1"/>
          </p:cNvGraphicFramePr>
          <p:nvPr/>
        </p:nvGraphicFramePr>
        <p:xfrm>
          <a:off x="366617" y="1314227"/>
          <a:ext cx="8418326" cy="2290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3" imgW="3479165" imgH="948055" progId="">
                  <p:embed/>
                </p:oleObj>
              </mc:Choice>
              <mc:Fallback>
                <p:oleObj r:id="rId3" imgW="3479165" imgH="948055" progId="">
                  <p:embed/>
                  <p:pic>
                    <p:nvPicPr>
                      <p:cNvPr id="0" name="对象 12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314227"/>
                        <a:ext cx="8418326" cy="2290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6388"/>
          <p:cNvGraphicFramePr>
            <a:graphicFrameLocks noChangeAspect="1"/>
          </p:cNvGraphicFramePr>
          <p:nvPr/>
        </p:nvGraphicFramePr>
        <p:xfrm>
          <a:off x="302364" y="1086158"/>
          <a:ext cx="8975180" cy="2590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3" imgW="4919345" imgH="1420495" progId="">
                  <p:embed/>
                </p:oleObj>
              </mc:Choice>
              <mc:Fallback>
                <p:oleObj r:id="rId3" imgW="4919345" imgH="1420495" progId="">
                  <p:embed/>
                  <p:pic>
                    <p:nvPicPr>
                      <p:cNvPr id="0" name="对象 16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086158"/>
                        <a:ext cx="8975180" cy="2590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/>
          <p:nvPr/>
        </p:nvGrpSpPr>
        <p:grpSpPr bwMode="auto">
          <a:xfrm>
            <a:off x="287246" y="286031"/>
            <a:ext cx="8577067" cy="3200226"/>
            <a:chOff x="361950" y="360363"/>
            <a:chExt cx="10807700" cy="4032520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8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123" name="矩形 1"/>
            <p:cNvSpPr>
              <a:spLocks noChangeAspect="1" noChangeArrowheads="1"/>
            </p:cNvSpPr>
            <p:nvPr/>
          </p:nvSpPr>
          <p:spPr bwMode="auto">
            <a:xfrm>
              <a:off x="361950" y="1367879"/>
              <a:ext cx="10807700" cy="3025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经历探索三角形全等条件的过程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体会利用操作、归纳获得数学结论的过程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掌握三角形全等的</a:t>
              </a:r>
              <a:r>
                <a:rPr lang="en-US" altLang="zh-CN" dirty="0">
                  <a:solidFill>
                    <a:srgbClr val="000000"/>
                  </a:solidFill>
                </a:rPr>
                <a:t>“SAS”</a:t>
              </a:r>
              <a:r>
                <a:rPr lang="zh-CN" altLang="zh-CN" dirty="0">
                  <a:solidFill>
                    <a:srgbClr val="000000"/>
                  </a:solidFill>
                </a:rPr>
                <a:t>条件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在探索三角形全等条件及其应用过程中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能够进行有条理地思考并进行简单地推理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2"/>
          <p:cNvGrpSpPr/>
          <p:nvPr/>
        </p:nvGrpSpPr>
        <p:grpSpPr bwMode="auto">
          <a:xfrm>
            <a:off x="287246" y="457397"/>
            <a:ext cx="8577067" cy="4247608"/>
            <a:chOff x="361950" y="576263"/>
            <a:chExt cx="10807700" cy="5350874"/>
          </a:xfrm>
        </p:grpSpPr>
        <p:sp>
          <p:nvSpPr>
            <p:cNvPr id="6146" name="圆角矩形 3"/>
            <p:cNvSpPr>
              <a:spLocks noChangeArrowheads="1"/>
            </p:cNvSpPr>
            <p:nvPr/>
          </p:nvSpPr>
          <p:spPr bwMode="auto">
            <a:xfrm>
              <a:off x="3600450" y="576263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精 典 范 例                 </a:t>
              </a:r>
            </a:p>
          </p:txBody>
        </p:sp>
        <p:sp>
          <p:nvSpPr>
            <p:cNvPr id="6147" name="矩形 1"/>
            <p:cNvSpPr>
              <a:spLocks noChangeAspect="1" noChangeArrowheads="1"/>
            </p:cNvSpPr>
            <p:nvPr/>
          </p:nvSpPr>
          <p:spPr bwMode="auto">
            <a:xfrm>
              <a:off x="361950" y="1151855"/>
              <a:ext cx="10807700" cy="477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【例</a:t>
              </a: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ea typeface="NEU-BZ-S92"/>
                  <a:cs typeface="NEU-BZ-S92"/>
                </a:rPr>
                <a:t>】</a:t>
              </a:r>
              <a:r>
                <a:rPr lang="zh-CN" altLang="zh-CN" dirty="0">
                  <a:solidFill>
                    <a:srgbClr val="000000"/>
                  </a:solidFill>
                </a:rPr>
                <a:t>下列关于两个三角形全等的说法</a:t>
              </a:r>
              <a:r>
                <a:rPr lang="en-US" altLang="zh-CN" dirty="0">
                  <a:solidFill>
                    <a:srgbClr val="000000"/>
                  </a:solidFill>
                </a:rPr>
                <a:t>: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zh-CN" altLang="zh-CN" dirty="0">
                  <a:solidFill>
                    <a:srgbClr val="000000"/>
                  </a:solidFill>
                </a:rPr>
                <a:t>①三个角对应相等的两个三角形全等</a:t>
              </a:r>
              <a:r>
                <a:rPr lang="en-US" altLang="zh-CN" dirty="0">
                  <a:solidFill>
                    <a:srgbClr val="000000"/>
                  </a:solidFill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zh-CN" altLang="zh-CN" dirty="0">
                  <a:solidFill>
                    <a:srgbClr val="000000"/>
                  </a:solidFill>
                </a:rPr>
                <a:t>②三条边对应相等的两个三角形全等</a:t>
              </a:r>
              <a:r>
                <a:rPr lang="en-US" altLang="zh-CN" dirty="0">
                  <a:solidFill>
                    <a:srgbClr val="000000"/>
                  </a:solidFill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zh-CN" altLang="zh-CN" dirty="0">
                  <a:solidFill>
                    <a:srgbClr val="000000"/>
                  </a:solidFill>
                </a:rPr>
                <a:t>③有两角和其中一个角的对边对应相等的两个三角形全等</a:t>
              </a:r>
              <a:r>
                <a:rPr lang="en-US" altLang="zh-CN" dirty="0">
                  <a:solidFill>
                    <a:srgbClr val="000000"/>
                  </a:solidFill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zh-CN" altLang="zh-CN" dirty="0">
                  <a:solidFill>
                    <a:srgbClr val="000000"/>
                  </a:solidFill>
                </a:rPr>
                <a:t>④有两边和一个角对应相等的两个三角形全等</a:t>
              </a:r>
              <a:r>
                <a:rPr lang="en-US" altLang="zh-CN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zh-CN" altLang="zh-CN" dirty="0">
                  <a:solidFill>
                    <a:srgbClr val="000000"/>
                  </a:solidFill>
                </a:rPr>
                <a:t>正确的个数是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en-US" altLang="zh-CN" dirty="0">
                  <a:solidFill>
                    <a:srgbClr val="000000"/>
                  </a:solidFill>
                </a:rPr>
                <a:t>	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1467485" algn="l"/>
                  <a:tab pos="2012950" algn="l"/>
                  <a:tab pos="255587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3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en-US" altLang="zh-CN" dirty="0">
                  <a:solidFill>
                    <a:srgbClr val="000000"/>
                  </a:solidFill>
                </a:rPr>
                <a:t>	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zh-CN" altLang="zh-CN" dirty="0">
                  <a:solidFill>
                    <a:srgbClr val="000000"/>
                  </a:solidFill>
                </a:rPr>
                <a:t>个</a:t>
              </a:r>
              <a:r>
                <a:rPr lang="en-US" altLang="zh-CN" dirty="0">
                  <a:solidFill>
                    <a:srgbClr val="000000"/>
                  </a:solidFill>
                  <a:latin typeface="NEU-BZ-S92"/>
                  <a:ea typeface="NEU-BZ-S92"/>
                  <a:cs typeface="NEU-BZ-S92"/>
                </a:rPr>
                <a:t>	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  <a:ea typeface="黑体" panose="02010609060101010101" pitchFamily="49" charset="-122"/>
                </a:rPr>
                <a:t> 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  <a:ea typeface="黑体" panose="02010609060101010101" pitchFamily="49" charset="-122"/>
                </a:rPr>
                <a:t> 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　　　</a:t>
              </a:r>
              <a:r>
                <a:rPr lang="zh-CN" altLang="zh-CN" dirty="0">
                  <a:solidFill>
                    <a:srgbClr val="000000"/>
                  </a:solidFill>
                  <a:latin typeface="NEU-BZ-S92"/>
                  <a:ea typeface="黑体" panose="02010609060101010101" pitchFamily="49" charset="-122"/>
                </a:rPr>
                <a:t> 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2551199" y="3229493"/>
            <a:ext cx="364097" cy="5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1032"/>
          <p:cNvGraphicFramePr>
            <a:graphicFrameLocks noChangeAspect="1"/>
          </p:cNvGraphicFramePr>
          <p:nvPr/>
        </p:nvGraphicFramePr>
        <p:xfrm>
          <a:off x="366713" y="742950"/>
          <a:ext cx="8418512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文档" r:id="rId3" imgW="3479165" imgH="1478280" progId="Word.Document.12">
                  <p:embed/>
                </p:oleObj>
              </mc:Choice>
              <mc:Fallback>
                <p:oleObj name="文档" r:id="rId3" imgW="3479165" imgH="1478280" progId="Word.Document.12">
                  <p:embed/>
                  <p:pic>
                    <p:nvPicPr>
                      <p:cNvPr id="0" name="对象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742950"/>
                        <a:ext cx="8418512" cy="357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13318"/>
          <p:cNvGraphicFramePr>
            <a:graphicFrameLocks noChangeAspect="1"/>
          </p:cNvGraphicFramePr>
          <p:nvPr/>
        </p:nvGraphicFramePr>
        <p:xfrm>
          <a:off x="302364" y="1086159"/>
          <a:ext cx="8975180" cy="2527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4919345" imgH="1386840" progId="">
                  <p:embed/>
                </p:oleObj>
              </mc:Choice>
              <mc:Fallback>
                <p:oleObj r:id="rId3" imgW="4919345" imgH="1386840" progId="">
                  <p:embed/>
                  <p:pic>
                    <p:nvPicPr>
                      <p:cNvPr id="0" name="对象 13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086159"/>
                        <a:ext cx="8975180" cy="2527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3"/>
          <p:cNvGrpSpPr/>
          <p:nvPr/>
        </p:nvGrpSpPr>
        <p:grpSpPr bwMode="auto">
          <a:xfrm>
            <a:off x="420791" y="399434"/>
            <a:ext cx="8369192" cy="4329512"/>
            <a:chOff x="530225" y="503238"/>
            <a:chExt cx="10545763" cy="5454650"/>
          </a:xfrm>
        </p:grpSpPr>
        <p:sp>
          <p:nvSpPr>
            <p:cNvPr id="3" name="圆角矩形 2"/>
            <p:cNvSpPr/>
            <p:nvPr/>
          </p:nvSpPr>
          <p:spPr>
            <a:xfrm>
              <a:off x="3741738" y="503238"/>
              <a:ext cx="4179887" cy="533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变 式 练 习                 </a:t>
              </a:r>
            </a:p>
          </p:txBody>
        </p:sp>
        <p:graphicFrame>
          <p:nvGraphicFramePr>
            <p:cNvPr id="9219" name="对象 2056"/>
            <p:cNvGraphicFramePr>
              <a:graphicFrameLocks noChangeAspect="1"/>
            </p:cNvGraphicFramePr>
            <p:nvPr/>
          </p:nvGraphicFramePr>
          <p:xfrm>
            <a:off x="530225" y="1312863"/>
            <a:ext cx="10545763" cy="464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文档" r:id="rId3" imgW="3477895" imgH="1536065" progId="Word.Document.12">
                    <p:embed/>
                  </p:oleObj>
                </mc:Choice>
                <mc:Fallback>
                  <p:oleObj name="文档" r:id="rId3" imgW="3477895" imgH="1536065" progId="Word.Document.12">
                    <p:embed/>
                    <p:pic>
                      <p:nvPicPr>
                        <p:cNvPr id="0" name="对象 20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225" y="1312863"/>
                          <a:ext cx="10545763" cy="464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7772022" y="154355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3085"/>
          <p:cNvGraphicFramePr>
            <a:graphicFrameLocks noChangeAspect="1"/>
          </p:cNvGraphicFramePr>
          <p:nvPr/>
        </p:nvGraphicFramePr>
        <p:xfrm>
          <a:off x="366713" y="571500"/>
          <a:ext cx="8418512" cy="232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文档" r:id="rId3" imgW="3479165" imgH="961390" progId="Word.Document.12">
                  <p:embed/>
                </p:oleObj>
              </mc:Choice>
              <mc:Fallback>
                <p:oleObj name="文档" r:id="rId3" imgW="3479165" imgH="961390" progId="Word.Document.12">
                  <p:embed/>
                  <p:pic>
                    <p:nvPicPr>
                      <p:cNvPr id="0" name="对象 30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571500"/>
                        <a:ext cx="8418512" cy="232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2872900"/>
          <a:ext cx="8975180" cy="204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5" imgW="4919345" imgH="1120140" progId="">
                  <p:embed/>
                </p:oleObj>
              </mc:Choice>
              <mc:Fallback>
                <p:oleObj r:id="rId5" imgW="4919345" imgH="1120140" progId="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2872900"/>
                        <a:ext cx="8975180" cy="2042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"/>
          <p:cNvGrpSpPr/>
          <p:nvPr/>
        </p:nvGrpSpPr>
        <p:grpSpPr bwMode="auto">
          <a:xfrm>
            <a:off x="366713" y="399435"/>
            <a:ext cx="8418512" cy="3767753"/>
            <a:chOff x="462256" y="503238"/>
            <a:chExt cx="10607563" cy="4747026"/>
          </a:xfrm>
        </p:grpSpPr>
        <p:sp>
          <p:nvSpPr>
            <p:cNvPr id="11266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graphicFrame>
          <p:nvGraphicFramePr>
            <p:cNvPr id="11267" name="对象 4103"/>
            <p:cNvGraphicFramePr>
              <a:graphicFrameLocks noChangeAspect="1"/>
            </p:cNvGraphicFramePr>
            <p:nvPr/>
          </p:nvGraphicFramePr>
          <p:xfrm>
            <a:off x="462256" y="1410061"/>
            <a:ext cx="10607563" cy="3840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文档" r:id="rId3" imgW="3479165" imgH="1260475" progId="Word.Document.12">
                    <p:embed/>
                  </p:oleObj>
                </mc:Choice>
                <mc:Fallback>
                  <p:oleObj name="文档" r:id="rId3" imgW="3479165" imgH="1260475" progId="Word.Document.12">
                    <p:embed/>
                    <p:pic>
                      <p:nvPicPr>
                        <p:cNvPr id="0" name="对象 4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56" y="1410061"/>
                          <a:ext cx="10607563" cy="38402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5029326" y="1093718"/>
            <a:ext cx="519987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A  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253</Words>
  <Application>Microsoft Office PowerPoint</Application>
  <PresentationFormat>全屏显示(16:9)</PresentationFormat>
  <Paragraphs>45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2020-02-05T15:49:00Z</dcterms:created>
  <dcterms:modified xsi:type="dcterms:W3CDTF">2023-01-16T17:01:42Z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10C92723F7564DFC84604B1039B184BB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