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黑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B0"/>
    <a:srgbClr val="FF6699"/>
    <a:srgbClr val="0099FF"/>
    <a:srgbClr val="66CCFF"/>
    <a:srgbClr val="0000FF"/>
    <a:srgbClr val="FFE48F"/>
    <a:srgbClr val="FF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0EE7BD98-7C55-451F-B0BF-B9E5CB888B7D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57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EF704D9-59C7-474E-BFBD-F30B398A321A}" type="slidenum">
              <a:rPr lang="zh-CN" altLang="en-US">
                <a:latin typeface="Arial" panose="020B0604020202020204" pitchFamily="34" charset="0"/>
              </a:rPr>
              <a:t>8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C88F-3C07-4A54-92E7-B97FA0796DF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F2C4D-8AFD-48E2-B7C4-5AF3757A965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853BF-70B3-44B8-A19D-CD9095D509E2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58740-492F-412B-A269-FCD0D667FE3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22546-7279-471E-A1C7-061A3BD395D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698E0-C093-4DB1-9DB4-EBA4D38F7DF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617339-2B5D-44E4-8AA3-D151C64BDF8A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1A273-BEAB-4DE6-AE9F-36E8CFE5F7A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6CA8A-14CF-4586-8607-CE66BC83B52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1C53B-4B51-48B2-BD07-518AC35B39F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A55E7E-F165-466F-AC4C-E0E6D286296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F7DC6-8DC7-442F-B0FE-FBB60C8BC7E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859BF9-50B6-4016-A8CB-0F15B2A4958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4AA2F-ECAD-4B60-ADC4-9960E9123AA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C3880-BB57-4ABC-AB2A-7FF7B91B5FA0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AAAE0-1C39-4783-846E-39B23613FAE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DA4C6-3A55-4CBD-B67F-55EDCC59582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5321A-C95D-4601-B6B5-00AD1015151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D2639E-E93A-465E-8155-D0A9942B32E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E9F63-E3EF-45EE-8747-9C7E2B1144D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0104554-6158-4381-9258-9797D600733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D119232-2507-4F52-AFA9-8CC327960E6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165225" y="2220097"/>
            <a:ext cx="7064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7" name="副标题 2"/>
          <p:cNvSpPr>
            <a:spLocks noGrp="1"/>
          </p:cNvSpPr>
          <p:nvPr>
            <p:ph type="subTitle" idx="4294967295"/>
          </p:nvPr>
        </p:nvSpPr>
        <p:spPr>
          <a:xfrm>
            <a:off x="1268413" y="2323511"/>
            <a:ext cx="6400800" cy="665162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1104900" y="1422219"/>
            <a:ext cx="70643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1  Can you play the guitar?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47121" y="417809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1741" y="3187337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013" y="719138"/>
            <a:ext cx="7399337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000" b="1" dirty="0">
                <a:solidFill>
                  <a:srgbClr val="0000FF"/>
                </a:solidFill>
                <a:latin typeface="+mj-lt"/>
                <a:ea typeface="宋体" panose="02010600030101010101" pitchFamily="2" charset="-122"/>
              </a:rPr>
              <a:t>2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. Add as many words as you can to make phrases.</a:t>
            </a:r>
            <a:endParaRPr lang="zh-CN" altLang="en-US" sz="26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7075" y="1285875"/>
            <a:ext cx="7735888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1. play _______________________________________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2. speak ______________________________________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3. help with ___________________________________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4. be good at __________________________________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5. be good with ________________________________ 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82763" y="1414463"/>
            <a:ext cx="18224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Comic Sans MS" panose="030F0702030302020204" pitchFamily="66" charset="0"/>
                <a:ea typeface="黑体" panose="02010609060101010101" charset="-122"/>
              </a:rPr>
              <a:t>the drums,</a:t>
            </a:r>
            <a:endParaRPr lang="zh-CN" altLang="en-US" sz="2400" b="1">
              <a:latin typeface="Comic Sans MS" panose="030F0702030302020204" pitchFamily="66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12950" y="1946275"/>
            <a:ext cx="1333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Comic Sans MS" panose="030F0702030302020204" pitchFamily="66" charset="0"/>
                <a:ea typeface="黑体" panose="02010609060101010101" charset="-122"/>
              </a:rPr>
              <a:t>English,</a:t>
            </a:r>
            <a:endParaRPr lang="zh-CN" altLang="en-US" sz="2400" b="1">
              <a:latin typeface="Comic Sans MS" panose="030F0702030302020204" pitchFamily="66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4438" y="2579688"/>
            <a:ext cx="10509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Comic Sans MS" panose="030F0702030302020204" pitchFamily="66" charset="0"/>
                <a:ea typeface="黑体" panose="02010609060101010101" charset="-122"/>
              </a:rPr>
              <a:t>math,</a:t>
            </a:r>
            <a:endParaRPr lang="zh-CN" altLang="en-US" sz="2400" b="1">
              <a:latin typeface="Comic Sans MS" panose="030F0702030302020204" pitchFamily="66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17788" y="3128963"/>
            <a:ext cx="24288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Comic Sans MS" panose="030F0702030302020204" pitchFamily="66" charset="0"/>
                <a:ea typeface="黑体" panose="02010609060101010101" charset="-122"/>
              </a:rPr>
              <a:t>telling stories,</a:t>
            </a:r>
            <a:endParaRPr lang="zh-CN" altLang="en-US" sz="2400" b="1">
              <a:latin typeface="Comic Sans MS" panose="030F0702030302020204" pitchFamily="66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49575" y="3729038"/>
            <a:ext cx="17986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Comic Sans MS" panose="030F0702030302020204" pitchFamily="66" charset="0"/>
                <a:ea typeface="黑体" panose="02010609060101010101" charset="-122"/>
              </a:rPr>
              <a:t>old people,</a:t>
            </a:r>
            <a:endParaRPr lang="zh-CN" altLang="en-US" sz="2400" b="1">
              <a:latin typeface="Comic Sans MS" panose="030F0702030302020204" pitchFamily="66" charset="0"/>
              <a:ea typeface="黑体" panose="02010609060101010101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35363" y="1350963"/>
            <a:ext cx="35766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the guitar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the piano…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21050" y="1938338"/>
            <a:ext cx="31623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French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Japanese…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48050" y="2535238"/>
            <a:ext cx="2801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English, biology…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06950" y="3098800"/>
            <a:ext cx="37560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singing songs, dancing…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94225" y="3729038"/>
            <a:ext cx="20177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classmates…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788" y="625475"/>
            <a:ext cx="830897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000" b="1" dirty="0">
                <a:solidFill>
                  <a:srgbClr val="0000FF"/>
                </a:solidFill>
                <a:latin typeface="+mj-lt"/>
                <a:ea typeface="宋体" panose="02010600030101010101" pitchFamily="2" charset="-122"/>
              </a:rPr>
              <a:t>3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. What can you do? What can’t you do? What about the</a:t>
            </a:r>
          </a:p>
          <a:p>
            <a:pPr eaLnBrk="1" hangingPunct="1"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    People you know? Write at least five sentences.</a:t>
            </a:r>
            <a:endParaRPr lang="zh-CN" altLang="en-US" sz="26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630238" y="1698625"/>
            <a:ext cx="7823200" cy="3046413"/>
          </a:xfrm>
          <a:prstGeom prst="round2Same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71538" y="2286000"/>
            <a:ext cx="7305675" cy="25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860425" y="2835275"/>
            <a:ext cx="7305675" cy="25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860425" y="3395663"/>
            <a:ext cx="7305675" cy="25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882650" y="3956050"/>
            <a:ext cx="7305675" cy="269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876300" y="4494213"/>
            <a:ext cx="7307263" cy="25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30300" y="1801813"/>
            <a:ext cx="3127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 can play the guitar.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30300" y="2398713"/>
            <a:ext cx="1860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 can’t sing.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16013" y="2935288"/>
            <a:ext cx="52228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Mary can sing, but she can’t dance.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09663" y="3500438"/>
            <a:ext cx="3632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Tom can speak English 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20775" y="4021138"/>
            <a:ext cx="4394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Ellen and Lily can play chess.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79876" name="TextBox 1"/>
          <p:cNvSpPr txBox="1">
            <a:spLocks noChangeArrowheads="1"/>
          </p:cNvSpPr>
          <p:nvPr/>
        </p:nvSpPr>
        <p:spPr bwMode="auto">
          <a:xfrm>
            <a:off x="784225" y="1357313"/>
            <a:ext cx="696436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Can you help ______ with my English?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A. I               B. me            C. my             D. you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— Mom, ______ I go out to play now?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— Yes, but do your homework first.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A. can           B. need         C. must         D. /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63913" y="1382713"/>
            <a:ext cx="4079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2738" y="2405063"/>
            <a:ext cx="42386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647700" y="1020763"/>
            <a:ext cx="766921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I can play the piano, ______ I can’t play it ______.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A. and; good                 B. and; well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C. but; good                  D. but; well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4. Can you play _____ </a:t>
            </a:r>
            <a:r>
              <a:rPr lang="en-US" altLang="zh-CN" sz="2600" b="1" dirty="0" err="1">
                <a:latin typeface="Times New Roman" panose="02020603050405020304" pitchFamily="18" charset="0"/>
                <a:ea typeface="黑体" panose="02010609060101010101" charset="-122"/>
              </a:rPr>
              <a:t>erhu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A. a             B. an            C. the            D./  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78313" y="1020763"/>
            <a:ext cx="4254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6750" y="2552700"/>
            <a:ext cx="4238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1"/>
          <p:cNvSpPr txBox="1">
            <a:spLocks noChangeArrowheads="1"/>
          </p:cNvSpPr>
          <p:nvPr/>
        </p:nvSpPr>
        <p:spPr bwMode="auto">
          <a:xfrm>
            <a:off x="1570038" y="501650"/>
            <a:ext cx="18589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补全对话。</a:t>
            </a:r>
          </a:p>
        </p:txBody>
      </p:sp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1751013" y="1270000"/>
            <a:ext cx="6084887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A: I want to join the music club.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B: Can you play _______ piano?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A: Yes, I _______.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B: Can you _______ _______ well?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A: _______, I can’t. But I can sing well.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92663" y="1798638"/>
            <a:ext cx="6286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the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3463" y="2319338"/>
            <a:ext cx="685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can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00513" y="2795588"/>
            <a:ext cx="19637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paly         it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20988" y="3340100"/>
            <a:ext cx="6000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No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1"/>
          <p:cNvSpPr txBox="1">
            <a:spLocks noChangeArrowheads="1"/>
          </p:cNvSpPr>
          <p:nvPr/>
        </p:nvSpPr>
        <p:spPr bwMode="auto">
          <a:xfrm>
            <a:off x="828675" y="987425"/>
            <a:ext cx="74549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2. A: I want to join the _______ club.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B: Can you play the drum?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A: No, I _______.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B: _______ can _______ do?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A: I can play the guitar _______.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B: OK. That’s good. You can join the music club.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02113" y="987425"/>
            <a:ext cx="106838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music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25713" y="2024063"/>
            <a:ext cx="10683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can’t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2506663"/>
            <a:ext cx="29479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               you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52975" y="3067050"/>
            <a:ext cx="8683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well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3" y="1301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Review</a:t>
            </a:r>
          </a:p>
        </p:txBody>
      </p:sp>
      <p:sp>
        <p:nvSpPr>
          <p:cNvPr id="68612" name="TextBox 1"/>
          <p:cNvSpPr txBox="1">
            <a:spLocks noChangeArrowheads="1"/>
          </p:cNvSpPr>
          <p:nvPr/>
        </p:nvSpPr>
        <p:spPr bwMode="auto">
          <a:xfrm>
            <a:off x="1108075" y="1135063"/>
            <a:ext cx="67024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弹钢琴               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善于应付           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交朋友               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4.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在某方面帮助（某人）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5.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（在）周末       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_________________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79875" y="1192213"/>
            <a:ext cx="22066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play the piano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40200" y="1792288"/>
            <a:ext cx="20018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be good with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0200" y="2405063"/>
            <a:ext cx="2082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make friends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56175" y="2952750"/>
            <a:ext cx="2660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help sb. with sth.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54500" y="3606800"/>
            <a:ext cx="19923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on weekends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3"/>
          <p:cNvSpPr txBox="1">
            <a:spLocks noChangeArrowheads="1"/>
          </p:cNvSpPr>
          <p:nvPr/>
        </p:nvSpPr>
        <p:spPr bwMode="auto">
          <a:xfrm>
            <a:off x="1301750" y="836613"/>
            <a:ext cx="76263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你能做什么运动？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________ ________ can you play?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我喜欢打篮球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I like ________ ________ basketball.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我也会踢足球。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I can ________ play soccer.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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44675" y="1338263"/>
            <a:ext cx="2435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       sports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0025" y="2381250"/>
            <a:ext cx="21574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to             play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01913" y="3449638"/>
            <a:ext cx="7397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also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矩形 2"/>
          <p:cNvSpPr>
            <a:spLocks noChangeArrowheads="1"/>
          </p:cNvSpPr>
          <p:nvPr/>
        </p:nvSpPr>
        <p:spPr bwMode="auto">
          <a:xfrm>
            <a:off x="1328738" y="1292225"/>
            <a:ext cx="7081837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4.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你善于与老人相处吗？ 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________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you good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________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old people?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5.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请在今天拨打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689-7729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与我们联系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!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Please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________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us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________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689-7729 today!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38338" y="1847850"/>
            <a:ext cx="35115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Are                          with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9088" y="2874963"/>
            <a:ext cx="2462212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call                  at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30300" y="1058863"/>
            <a:ext cx="79184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46C0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87463" y="482600"/>
            <a:ext cx="7334023" cy="652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Complete the ad with the words in the box.</a:t>
            </a:r>
          </a:p>
        </p:txBody>
      </p:sp>
      <p:grpSp>
        <p:nvGrpSpPr>
          <p:cNvPr id="71684" name="组合 4"/>
          <p:cNvGrpSpPr/>
          <p:nvPr/>
        </p:nvGrpSpPr>
        <p:grpSpPr bwMode="auto">
          <a:xfrm>
            <a:off x="466725" y="50323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1686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3188" y="1150938"/>
            <a:ext cx="7615237" cy="345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Musicians Wanted for School Music Festival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Do you like _________ 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Can you sing and _________ 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Can you _________ the piano or the violin?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Can you play the _________ or the drums?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Then you _________ be in our school music festival.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Please  _________  Mr. Zhang at 6222-6033 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166688" y="1484313"/>
            <a:ext cx="1179512" cy="3059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BE86"/>
                    </a:gs>
                    <a:gs pos="35001">
                      <a:srgbClr val="FFD0AA"/>
                    </a:gs>
                    <a:gs pos="100000">
                      <a:srgbClr val="FFEBDB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924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+mj-lt"/>
                <a:ea typeface="+mn-ea"/>
              </a:rPr>
              <a:t>guitar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+mj-lt"/>
                <a:ea typeface="+mn-ea"/>
              </a:rPr>
              <a:t>can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+mj-lt"/>
                <a:ea typeface="+mn-ea"/>
              </a:rPr>
              <a:t>call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+mj-lt"/>
                <a:ea typeface="+mn-ea"/>
              </a:rPr>
              <a:t>dance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+mj-lt"/>
                <a:ea typeface="+mn-ea"/>
              </a:rPr>
              <a:t>music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+mj-lt"/>
                <a:ea typeface="+mn-ea"/>
              </a:rPr>
              <a:t>play</a:t>
            </a:r>
            <a:endParaRPr lang="zh-CN" altLang="en-US" sz="24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376613" y="1662113"/>
            <a:ext cx="12239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dirty="0" smtClean="0">
                <a:solidFill>
                  <a:srgbClr val="FF0000"/>
                </a:solidFill>
                <a:latin typeface="+mj-lt"/>
              </a:rPr>
              <a:t>music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214813" y="2144713"/>
            <a:ext cx="1295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dirty="0" smtClean="0">
                <a:solidFill>
                  <a:srgbClr val="FF0000"/>
                </a:solidFill>
                <a:latin typeface="+mj-lt"/>
              </a:rPr>
              <a:t>dance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01963" y="2579688"/>
            <a:ext cx="10080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dirty="0" smtClean="0">
                <a:solidFill>
                  <a:srgbClr val="FF0000"/>
                </a:solidFill>
                <a:latin typeface="+mj-lt"/>
              </a:rPr>
              <a:t>play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089400" y="3051175"/>
            <a:ext cx="12239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dirty="0" smtClean="0">
                <a:solidFill>
                  <a:srgbClr val="FF0000"/>
                </a:solidFill>
                <a:latin typeface="+mj-lt"/>
              </a:rPr>
              <a:t>guitar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132138" y="3576638"/>
            <a:ext cx="9366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dirty="0" smtClean="0">
                <a:solidFill>
                  <a:srgbClr val="FF0000"/>
                </a:solidFill>
                <a:latin typeface="+mj-lt"/>
              </a:rPr>
              <a:t>can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835275" y="4060825"/>
            <a:ext cx="10080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dirty="0" smtClean="0">
                <a:solidFill>
                  <a:srgbClr val="FF0000"/>
                </a:solidFill>
                <a:latin typeface="+mj-lt"/>
              </a:rPr>
              <a:t>call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8763" y="1098550"/>
            <a:ext cx="11525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7463" y="896938"/>
            <a:ext cx="6657975" cy="11255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Make a poster. Ask for help with an event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at your school. </a:t>
            </a:r>
          </a:p>
        </p:txBody>
      </p:sp>
      <p:grpSp>
        <p:nvGrpSpPr>
          <p:cNvPr id="72707" name="组合 4"/>
          <p:cNvGrpSpPr/>
          <p:nvPr/>
        </p:nvGrpSpPr>
        <p:grpSpPr bwMode="auto">
          <a:xfrm>
            <a:off x="466725" y="115887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2709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92150" y="2373313"/>
            <a:ext cx="78486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latin typeface="Times New Roman" panose="02020603050405020304" pitchFamily="18" charset="0"/>
              </a:rPr>
              <a:t>       There is an event example. You can have a look at it, and design your own idea. After that ,chatting with your teammate.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371475" y="836613"/>
            <a:ext cx="8229600" cy="3092450"/>
            <a:chOff x="388184" y="801404"/>
            <a:chExt cx="8229597" cy="3093154"/>
          </a:xfrm>
        </p:grpSpPr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575509" y="801404"/>
              <a:ext cx="7939085" cy="2794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zh-CN" altLang="en-US" sz="2400" dirty="0" smtClean="0">
                  <a:solidFill>
                    <a:srgbClr val="FF0000"/>
                  </a:solidFill>
                  <a:latin typeface="+mj-lt"/>
                </a:rPr>
                <a:t>English Teacher wanted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altLang="zh-CN" sz="2400" dirty="0" smtClean="0">
                  <a:solidFill>
                    <a:srgbClr val="000000"/>
                  </a:solidFill>
                  <a:latin typeface="+mj-lt"/>
                </a:rPr>
                <a:t>      </a:t>
              </a:r>
              <a:r>
                <a:rPr lang="zh-CN" altLang="en-US" sz="2400" dirty="0" smtClean="0">
                  <a:solidFill>
                    <a:srgbClr val="000000"/>
                  </a:solidFill>
                  <a:latin typeface="+mj-lt"/>
                </a:rPr>
                <a:t>Can you speak English very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zh-CN" altLang="en-US" sz="2400" dirty="0" smtClean="0">
                  <a:solidFill>
                    <a:srgbClr val="000000"/>
                  </a:solidFill>
                  <a:latin typeface="+mj-lt"/>
                </a:rPr>
                <a:t>well?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zh-CN" altLang="en-US" sz="2400" dirty="0" smtClean="0">
                  <a:solidFill>
                    <a:srgbClr val="000000"/>
                  </a:solidFill>
                  <a:latin typeface="+mj-lt"/>
                </a:rPr>
                <a:t>Can you help the students with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zh-CN" altLang="en-US" sz="2400" dirty="0" smtClean="0">
                  <a:solidFill>
                    <a:srgbClr val="000000"/>
                  </a:solidFill>
                  <a:latin typeface="+mj-lt"/>
                </a:rPr>
                <a:t>English?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zh-CN" altLang="en-US" sz="2400" dirty="0" smtClean="0">
                  <a:solidFill>
                    <a:srgbClr val="000000"/>
                  </a:solidFill>
                  <a:latin typeface="+mj-lt"/>
                </a:rPr>
                <a:t>Can you tell stories and write stories in English? The English club needs you to teach English. Please call Mary at 435-2389.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388184" y="931609"/>
              <a:ext cx="8229597" cy="2962949"/>
            </a:xfrm>
            <a:prstGeom prst="rect">
              <a:avLst/>
            </a:prstGeom>
            <a:noFill/>
            <a:ln w="28575">
              <a:solidFill>
                <a:srgbClr val="B6C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190500"/>
            <a:ext cx="2062163" cy="614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400" b="1" dirty="0">
                <a:solidFill>
                  <a:srgbClr val="0000FF"/>
                </a:solidFill>
                <a:latin typeface="+mj-lt"/>
                <a:ea typeface="宋体" panose="02010600030101010101" pitchFamily="2" charset="-122"/>
              </a:rPr>
              <a:t>Self check</a:t>
            </a:r>
            <a:endParaRPr lang="zh-CN" altLang="en-US" sz="3400" b="1" dirty="0">
              <a:solidFill>
                <a:srgbClr val="0000FF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013" y="788988"/>
            <a:ext cx="6484937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000" b="1" dirty="0">
                <a:solidFill>
                  <a:srgbClr val="0000FF"/>
                </a:solidFill>
                <a:latin typeface="+mj-lt"/>
                <a:ea typeface="宋体" panose="02010600030101010101" pitchFamily="2" charset="-122"/>
              </a:rPr>
              <a:t>1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. Add more words and phrases in each box.</a:t>
            </a:r>
            <a:endParaRPr lang="zh-CN" altLang="en-US" sz="26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9110" y="1333592"/>
            <a:ext cx="1454244" cy="5305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Abilities 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568325" y="2055813"/>
            <a:ext cx="3473450" cy="630237"/>
            <a:chOff x="504413" y="2323712"/>
            <a:chExt cx="4344024" cy="630904"/>
          </a:xfrm>
        </p:grpSpPr>
        <p:sp>
          <p:nvSpPr>
            <p:cNvPr id="23" name="五边形 22"/>
            <p:cNvSpPr/>
            <p:nvPr/>
          </p:nvSpPr>
          <p:spPr>
            <a:xfrm>
              <a:off x="504413" y="2323712"/>
              <a:ext cx="4344024" cy="630904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4761" name="TextBox 16"/>
            <p:cNvSpPr txBox="1">
              <a:spLocks noChangeArrowheads="1"/>
            </p:cNvSpPr>
            <p:nvPr/>
          </p:nvSpPr>
          <p:spPr bwMode="auto">
            <a:xfrm>
              <a:off x="899094" y="2373867"/>
              <a:ext cx="2315057" cy="53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Music and arts</a:t>
              </a:r>
              <a:endParaRPr lang="zh-CN" altLang="en-US" sz="2600" b="1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  <p:sp>
        <p:nvSpPr>
          <p:cNvPr id="33" name="圆角矩形 32"/>
          <p:cNvSpPr>
            <a:spLocks noChangeArrowheads="1"/>
          </p:cNvSpPr>
          <p:nvPr/>
        </p:nvSpPr>
        <p:spPr bwMode="auto">
          <a:xfrm>
            <a:off x="723900" y="2921000"/>
            <a:ext cx="2989263" cy="18113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7" name="圆角矩形 36"/>
          <p:cNvSpPr>
            <a:spLocks noChangeArrowheads="1"/>
          </p:cNvSpPr>
          <p:nvPr/>
        </p:nvSpPr>
        <p:spPr bwMode="auto">
          <a:xfrm>
            <a:off x="4751388" y="2913063"/>
            <a:ext cx="2989262" cy="18113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087438" y="3008313"/>
            <a:ext cx="22669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Comic Sans MS" panose="030F0702030302020204" pitchFamily="66" charset="0"/>
                <a:ea typeface="黑体" panose="02010609060101010101" charset="-122"/>
              </a:rPr>
              <a:t>play the violin</a:t>
            </a:r>
            <a:endParaRPr lang="zh-CN" altLang="en-US" sz="2400" b="1">
              <a:latin typeface="Comic Sans MS" panose="030F0702030302020204" pitchFamily="66" charset="0"/>
              <a:ea typeface="黑体" panose="02010609060101010101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73150" y="3525838"/>
            <a:ext cx="22780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play the guitar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60450" y="4064000"/>
            <a:ext cx="2335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play the drums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105400" y="2994025"/>
            <a:ext cx="2159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Comic Sans MS" panose="030F0702030302020204" pitchFamily="66" charset="0"/>
                <a:ea typeface="黑体" panose="02010609060101010101" charset="-122"/>
              </a:rPr>
              <a:t>speak English</a:t>
            </a:r>
            <a:endParaRPr lang="zh-CN" altLang="en-US" sz="2400" b="1">
              <a:latin typeface="Comic Sans MS" panose="030F0702030302020204" pitchFamily="66" charset="0"/>
              <a:ea typeface="黑体" panose="02010609060101010101" charset="-122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138738" y="3508375"/>
            <a:ext cx="2270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speak Chinese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127625" y="4037013"/>
            <a:ext cx="2095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speak French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pSp>
        <p:nvGrpSpPr>
          <p:cNvPr id="44" name="组合 43"/>
          <p:cNvGrpSpPr/>
          <p:nvPr/>
        </p:nvGrpSpPr>
        <p:grpSpPr bwMode="auto">
          <a:xfrm>
            <a:off x="4562475" y="2022475"/>
            <a:ext cx="3473450" cy="630238"/>
            <a:chOff x="429212" y="3148316"/>
            <a:chExt cx="4329182" cy="630904"/>
          </a:xfrm>
        </p:grpSpPr>
        <p:sp>
          <p:nvSpPr>
            <p:cNvPr id="45" name="五边形 44"/>
            <p:cNvSpPr/>
            <p:nvPr/>
          </p:nvSpPr>
          <p:spPr>
            <a:xfrm>
              <a:off x="429212" y="3148316"/>
              <a:ext cx="4329182" cy="630904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4772" name="TextBox 45"/>
            <p:cNvSpPr txBox="1">
              <a:spLocks noChangeArrowheads="1"/>
            </p:cNvSpPr>
            <p:nvPr/>
          </p:nvSpPr>
          <p:spPr bwMode="auto">
            <a:xfrm>
              <a:off x="1305022" y="3198471"/>
              <a:ext cx="1806904" cy="53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Languages </a:t>
              </a:r>
              <a:endParaRPr lang="zh-CN" altLang="en-US" sz="2600" b="1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862013" y="1323975"/>
            <a:ext cx="3471862" cy="630238"/>
            <a:chOff x="519255" y="3910316"/>
            <a:chExt cx="4329182" cy="630904"/>
          </a:xfrm>
        </p:grpSpPr>
        <p:sp>
          <p:nvSpPr>
            <p:cNvPr id="6" name="五边形 5"/>
            <p:cNvSpPr/>
            <p:nvPr/>
          </p:nvSpPr>
          <p:spPr>
            <a:xfrm>
              <a:off x="519255" y="3910316"/>
              <a:ext cx="4329182" cy="630904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6804" name="TextBox 6"/>
            <p:cNvSpPr txBox="1">
              <a:spLocks noChangeArrowheads="1"/>
            </p:cNvSpPr>
            <p:nvPr/>
          </p:nvSpPr>
          <p:spPr bwMode="auto">
            <a:xfrm>
              <a:off x="1772516" y="3960471"/>
              <a:ext cx="1194558" cy="53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Sports </a:t>
              </a:r>
              <a:endParaRPr lang="zh-CN" altLang="en-US" sz="2600" b="1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4743450" y="1341438"/>
            <a:ext cx="3473450" cy="631825"/>
            <a:chOff x="4814818" y="4089445"/>
            <a:chExt cx="4329182" cy="630904"/>
          </a:xfrm>
        </p:grpSpPr>
        <p:sp>
          <p:nvSpPr>
            <p:cNvPr id="15" name="五边形 14"/>
            <p:cNvSpPr/>
            <p:nvPr/>
          </p:nvSpPr>
          <p:spPr>
            <a:xfrm>
              <a:off x="4814818" y="4089445"/>
              <a:ext cx="4329182" cy="630904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6807" name="TextBox 15"/>
            <p:cNvSpPr txBox="1">
              <a:spLocks noChangeArrowheads="1"/>
            </p:cNvSpPr>
            <p:nvPr/>
          </p:nvSpPr>
          <p:spPr bwMode="auto">
            <a:xfrm>
              <a:off x="5342561" y="4139600"/>
              <a:ext cx="3032917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Other abilities </a:t>
              </a:r>
              <a:endParaRPr lang="zh-CN" altLang="en-US" sz="2600" b="1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947738" y="2282825"/>
            <a:ext cx="2989262" cy="18113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8" name="圆角矩形 17"/>
          <p:cNvSpPr>
            <a:spLocks noChangeArrowheads="1"/>
          </p:cNvSpPr>
          <p:nvPr/>
        </p:nvSpPr>
        <p:spPr bwMode="auto">
          <a:xfrm>
            <a:off x="4829175" y="2282825"/>
            <a:ext cx="2989263" cy="18113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30388" y="2420938"/>
            <a:ext cx="8699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Comic Sans MS" panose="030F0702030302020204" pitchFamily="66" charset="0"/>
                <a:ea typeface="黑体" panose="02010609060101010101" charset="-122"/>
              </a:rPr>
              <a:t>swim</a:t>
            </a:r>
            <a:endParaRPr lang="zh-CN" altLang="en-US" sz="2400" b="1">
              <a:latin typeface="Comic Sans MS" panose="030F0702030302020204" pitchFamily="66" charset="0"/>
              <a:ea typeface="黑体" panose="02010609060101010101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96988" y="2887663"/>
            <a:ext cx="23447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play basketball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14463" y="3425825"/>
            <a:ext cx="19732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play football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73688" y="2406650"/>
            <a:ext cx="18129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Comic Sans MS" panose="030F0702030302020204" pitchFamily="66" charset="0"/>
                <a:ea typeface="黑体" panose="02010609060101010101" charset="-122"/>
              </a:rPr>
              <a:t>tell stories</a:t>
            </a:r>
            <a:endParaRPr lang="zh-CN" altLang="en-US" sz="2400" b="1">
              <a:latin typeface="Comic Sans MS" panose="030F0702030302020204" pitchFamily="66" charset="0"/>
              <a:ea typeface="黑体" panose="02010609060101010101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73688" y="2878138"/>
            <a:ext cx="18605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teach music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921375" y="3355975"/>
            <a:ext cx="8509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全屏显示(16:9)</PresentationFormat>
  <Paragraphs>135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Calibri</vt:lpstr>
      <vt:lpstr>黑体</vt:lpstr>
      <vt:lpstr>微软雅黑</vt:lpstr>
      <vt:lpstr>宋体</vt:lpstr>
      <vt:lpstr>Arial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2022-01-13T06:32:17Z</dcterms:created>
  <dcterms:modified xsi:type="dcterms:W3CDTF">2023-01-16T17:01:50Z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7E2D65DBAE1B460CA46FA51DBB400C0E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