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2CFADAF-FF9D-4F53-9D93-62C259E1E73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91F64-A7AE-4561-BDFD-F6C09A7128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DC511-151D-43FA-B985-EFC25C2225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4E7C-0047-49BB-8823-A16BDDEDD2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311E2-9425-4889-B369-EECF9C5F82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D25D-DEF3-4870-ACD9-5FF2F1B357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FFBD9-EEB2-49F1-9E8F-2256B5B67B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7CCA6-17BD-4784-9D96-554BF5BCB1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41BC7-394C-4C91-80D3-F5DDC024F9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93E61-48BA-4DE7-B6E0-4D00781C5A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3EC-CA7A-45D8-A202-4A5A67617E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3687EDA-6499-4516-9F23-4B8D45E6B46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ChangeArrowheads="1"/>
          </p:cNvSpPr>
          <p:nvPr/>
        </p:nvSpPr>
        <p:spPr bwMode="auto">
          <a:xfrm>
            <a:off x="1047045" y="1478461"/>
            <a:ext cx="7056437" cy="2736850"/>
          </a:xfrm>
          <a:prstGeom prst="roundRect">
            <a:avLst>
              <a:gd name="adj" fmla="val 16667"/>
            </a:avLst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1600"/>
          </a:p>
        </p:txBody>
      </p:sp>
      <p:sp>
        <p:nvSpPr>
          <p:cNvPr id="2" name="矩形 1"/>
          <p:cNvSpPr/>
          <p:nvPr/>
        </p:nvSpPr>
        <p:spPr>
          <a:xfrm>
            <a:off x="0" y="1847441"/>
            <a:ext cx="9150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54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3.7</a:t>
            </a:r>
            <a:r>
              <a:rPr lang="zh-CN" altLang="en-US" sz="54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正多边形与圆</a:t>
            </a:r>
          </a:p>
        </p:txBody>
      </p:sp>
      <p:sp>
        <p:nvSpPr>
          <p:cNvPr id="3" name="矩形 2"/>
          <p:cNvSpPr/>
          <p:nvPr/>
        </p:nvSpPr>
        <p:spPr>
          <a:xfrm>
            <a:off x="-23949" y="327660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32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-6533" y="5797897"/>
            <a:ext cx="915706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6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70339" name="AutoShape 7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7034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39750" y="3357563"/>
            <a:ext cx="5784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</a:rPr>
              <a:t>正多边形的半径、中心角、边长、</a:t>
            </a: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正多边的边心距之间的等量关系． 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11188" y="4508500"/>
            <a:ext cx="5137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3.</a:t>
            </a:r>
            <a:r>
              <a:rPr lang="zh-CN" altLang="en-US" sz="2800" b="1">
                <a:latin typeface="Times New Roman" panose="02020603050405020304" pitchFamily="18" charset="0"/>
              </a:rPr>
              <a:t>运用所学知识解决实际问题．</a:t>
            </a:r>
            <a:r>
              <a:rPr lang="zh-CN" altLang="en-US" sz="20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70343" name="Group 63"/>
          <p:cNvGrpSpPr/>
          <p:nvPr/>
        </p:nvGrpSpPr>
        <p:grpSpPr bwMode="auto">
          <a:xfrm>
            <a:off x="539750" y="1700213"/>
            <a:ext cx="8388350" cy="4529137"/>
            <a:chOff x="476" y="799"/>
            <a:chExt cx="5284" cy="2853"/>
          </a:xfrm>
        </p:grpSpPr>
        <p:sp>
          <p:nvSpPr>
            <p:cNvPr id="270344" name="Rectangle 9"/>
            <p:cNvSpPr>
              <a:spLocks noChangeArrowheads="1"/>
            </p:cNvSpPr>
            <p:nvPr/>
          </p:nvSpPr>
          <p:spPr bwMode="auto">
            <a:xfrm>
              <a:off x="476" y="799"/>
              <a:ext cx="414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</a:rPr>
                <a:t>1.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正多边和圆的有关概念：</a:t>
              </a:r>
            </a:p>
            <a:p>
              <a:r>
                <a:rPr lang="zh-CN" altLang="en-US" sz="2800" b="1" dirty="0">
                  <a:latin typeface="Times New Roman" panose="02020603050405020304" pitchFamily="18" charset="0"/>
                </a:rPr>
                <a:t>正多边形的中心，正多边形的半径，</a:t>
              </a:r>
            </a:p>
            <a:p>
              <a:r>
                <a:rPr lang="zh-CN" altLang="en-US" sz="2800" b="1" dirty="0">
                  <a:latin typeface="Times New Roman" panose="02020603050405020304" pitchFamily="18" charset="0"/>
                </a:rPr>
                <a:t>正多边形的中心角，正多边形的边心距．</a:t>
              </a:r>
            </a:p>
          </p:txBody>
        </p:sp>
        <p:grpSp>
          <p:nvGrpSpPr>
            <p:cNvPr id="270345" name="Group 38"/>
            <p:cNvGrpSpPr/>
            <p:nvPr/>
          </p:nvGrpSpPr>
          <p:grpSpPr bwMode="auto">
            <a:xfrm>
              <a:off x="3761" y="1752"/>
              <a:ext cx="1999" cy="1712"/>
              <a:chOff x="1008" y="1756"/>
              <a:chExt cx="2952" cy="2276"/>
            </a:xfrm>
          </p:grpSpPr>
          <p:sp>
            <p:nvSpPr>
              <p:cNvPr id="270346" name="Oval 39"/>
              <p:cNvSpPr>
                <a:spLocks noChangeArrowheads="1"/>
              </p:cNvSpPr>
              <p:nvPr/>
            </p:nvSpPr>
            <p:spPr bwMode="auto">
              <a:xfrm>
                <a:off x="1296" y="1968"/>
                <a:ext cx="2112" cy="2064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70347" name="AutoShape 40"/>
              <p:cNvSpPr>
                <a:spLocks noChangeArrowheads="1"/>
              </p:cNvSpPr>
              <p:nvPr/>
            </p:nvSpPr>
            <p:spPr bwMode="auto">
              <a:xfrm>
                <a:off x="1296" y="2112"/>
                <a:ext cx="2112" cy="1776"/>
              </a:xfrm>
              <a:prstGeom prst="hexagon">
                <a:avLst>
                  <a:gd name="adj" fmla="val 29730"/>
                  <a:gd name="vf" fmla="val 115470"/>
                </a:avLst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70348" name="Text Box 41"/>
              <p:cNvSpPr txBox="1">
                <a:spLocks noChangeArrowheads="1"/>
              </p:cNvSpPr>
              <p:nvPr/>
            </p:nvSpPr>
            <p:spPr bwMode="auto">
              <a:xfrm>
                <a:off x="1525" y="1756"/>
                <a:ext cx="431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70349" name="Text Box 42"/>
              <p:cNvSpPr txBox="1">
                <a:spLocks noChangeArrowheads="1"/>
              </p:cNvSpPr>
              <p:nvPr/>
            </p:nvSpPr>
            <p:spPr bwMode="auto">
              <a:xfrm>
                <a:off x="1008" y="2737"/>
                <a:ext cx="408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70350" name="Text Box 43"/>
              <p:cNvSpPr txBox="1">
                <a:spLocks noChangeArrowheads="1"/>
              </p:cNvSpPr>
              <p:nvPr/>
            </p:nvSpPr>
            <p:spPr bwMode="auto">
              <a:xfrm>
                <a:off x="3505" y="2879"/>
                <a:ext cx="455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70351" name="Text Box 44"/>
              <p:cNvSpPr txBox="1">
                <a:spLocks noChangeArrowheads="1"/>
              </p:cNvSpPr>
              <p:nvPr/>
            </p:nvSpPr>
            <p:spPr bwMode="auto">
              <a:xfrm>
                <a:off x="3025" y="1776"/>
                <a:ext cx="479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70352" name="Text Box 45"/>
              <p:cNvSpPr txBox="1">
                <a:spLocks noChangeArrowheads="1"/>
              </p:cNvSpPr>
              <p:nvPr/>
            </p:nvSpPr>
            <p:spPr bwMode="auto">
              <a:xfrm>
                <a:off x="2251" y="2784"/>
                <a:ext cx="278" cy="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latin typeface="Times New Roman" panose="02020603050405020304" pitchFamily="18" charset="0"/>
                  </a:rPr>
                  <a:t>.</a:t>
                </a:r>
              </a:p>
            </p:txBody>
          </p:sp>
          <p:sp>
            <p:nvSpPr>
              <p:cNvPr id="270353" name="Line 46"/>
              <p:cNvSpPr>
                <a:spLocks noChangeShapeType="1"/>
              </p:cNvSpPr>
              <p:nvPr/>
            </p:nvSpPr>
            <p:spPr bwMode="auto">
              <a:xfrm flipH="1">
                <a:off x="1824" y="3072"/>
                <a:ext cx="528" cy="81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70354" name="Line 47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528" cy="81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4558" y="2205"/>
              <a:ext cx="356" cy="63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kumimoji="1" lang="en-US" altLang="zh-CN" sz="6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.</a:t>
              </a:r>
            </a:p>
          </p:txBody>
        </p:sp>
        <p:sp>
          <p:nvSpPr>
            <p:cNvPr id="28722" name="Text Box 50"/>
            <p:cNvSpPr txBox="1">
              <a:spLocks noChangeArrowheads="1"/>
            </p:cNvSpPr>
            <p:nvPr/>
          </p:nvSpPr>
          <p:spPr bwMode="auto">
            <a:xfrm>
              <a:off x="4691" y="248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kumimoji="1"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O</a:t>
              </a:r>
            </a:p>
          </p:txBody>
        </p:sp>
        <p:sp>
          <p:nvSpPr>
            <p:cNvPr id="270357" name="Line 51"/>
            <p:cNvSpPr>
              <a:spLocks noChangeShapeType="1"/>
            </p:cNvSpPr>
            <p:nvPr/>
          </p:nvSpPr>
          <p:spPr bwMode="auto">
            <a:xfrm flipH="1" flipV="1">
              <a:off x="4338" y="2024"/>
              <a:ext cx="338" cy="6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8" name="Line 52"/>
            <p:cNvSpPr>
              <a:spLocks noChangeShapeType="1"/>
            </p:cNvSpPr>
            <p:nvPr/>
          </p:nvSpPr>
          <p:spPr bwMode="auto">
            <a:xfrm flipH="1" flipV="1">
              <a:off x="3969" y="2673"/>
              <a:ext cx="67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9" name="Line 53"/>
            <p:cNvSpPr>
              <a:spLocks noChangeShapeType="1"/>
            </p:cNvSpPr>
            <p:nvPr/>
          </p:nvSpPr>
          <p:spPr bwMode="auto">
            <a:xfrm flipH="1">
              <a:off x="4338" y="2673"/>
              <a:ext cx="338" cy="68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60" name="Line 54"/>
            <p:cNvSpPr>
              <a:spLocks noChangeShapeType="1"/>
            </p:cNvSpPr>
            <p:nvPr/>
          </p:nvSpPr>
          <p:spPr bwMode="auto">
            <a:xfrm>
              <a:off x="4676" y="2673"/>
              <a:ext cx="369" cy="68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7" name="Text Box 55"/>
            <p:cNvSpPr txBox="1">
              <a:spLocks noChangeArrowheads="1"/>
            </p:cNvSpPr>
            <p:nvPr/>
          </p:nvSpPr>
          <p:spPr bwMode="auto">
            <a:xfrm>
              <a:off x="4962" y="3286"/>
              <a:ext cx="244" cy="36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kumimoji="1"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B</a:t>
              </a:r>
            </a:p>
          </p:txBody>
        </p:sp>
        <p:sp>
          <p:nvSpPr>
            <p:cNvPr id="270362" name="Line 56"/>
            <p:cNvSpPr>
              <a:spLocks noChangeShapeType="1"/>
            </p:cNvSpPr>
            <p:nvPr/>
          </p:nvSpPr>
          <p:spPr bwMode="auto">
            <a:xfrm>
              <a:off x="4676" y="2706"/>
              <a:ext cx="0" cy="6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29" name="Text Box 57"/>
            <p:cNvSpPr txBox="1">
              <a:spLocks noChangeArrowheads="1"/>
            </p:cNvSpPr>
            <p:nvPr/>
          </p:nvSpPr>
          <p:spPr bwMode="auto">
            <a:xfrm>
              <a:off x="4530" y="3295"/>
              <a:ext cx="228" cy="3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kumimoji="1" lang="en-US" altLang="zh-CN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隶书" panose="02010509060101010101" pitchFamily="49" charset="-122"/>
                  <a:ea typeface="隶书" panose="02010509060101010101" pitchFamily="49" charset="-122"/>
                </a:rPr>
                <a:t>G</a:t>
              </a:r>
            </a:p>
          </p:txBody>
        </p:sp>
        <p:sp>
          <p:nvSpPr>
            <p:cNvPr id="270364" name="Line 58"/>
            <p:cNvSpPr>
              <a:spLocks noChangeShapeType="1"/>
            </p:cNvSpPr>
            <p:nvPr/>
          </p:nvSpPr>
          <p:spPr bwMode="auto">
            <a:xfrm>
              <a:off x="4676" y="3286"/>
              <a:ext cx="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65" name="Line 59"/>
            <p:cNvSpPr>
              <a:spLocks noChangeShapeType="1"/>
            </p:cNvSpPr>
            <p:nvPr/>
          </p:nvSpPr>
          <p:spPr bwMode="auto">
            <a:xfrm>
              <a:off x="4737" y="3286"/>
              <a:ext cx="0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66" name="Text Box 60"/>
            <p:cNvSpPr txBox="1">
              <a:spLocks noChangeArrowheads="1"/>
            </p:cNvSpPr>
            <p:nvPr/>
          </p:nvSpPr>
          <p:spPr bwMode="auto">
            <a:xfrm>
              <a:off x="4316" y="281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kumimoji="1" lang="en-US" altLang="zh-CN" sz="28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R</a:t>
              </a:r>
            </a:p>
          </p:txBody>
        </p:sp>
        <p:sp>
          <p:nvSpPr>
            <p:cNvPr id="270367" name="Text Box 61"/>
            <p:cNvSpPr txBox="1">
              <a:spLocks noChangeArrowheads="1"/>
            </p:cNvSpPr>
            <p:nvPr/>
          </p:nvSpPr>
          <p:spPr bwMode="auto">
            <a:xfrm>
              <a:off x="5038" y="284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kumimoji="1" lang="en-US" altLang="zh-CN" sz="28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a</a:t>
              </a:r>
            </a:p>
          </p:txBody>
        </p:sp>
        <p:sp>
          <p:nvSpPr>
            <p:cNvPr id="270368" name="Text Box 62"/>
            <p:cNvSpPr txBox="1">
              <a:spLocks noChangeArrowheads="1"/>
            </p:cNvSpPr>
            <p:nvPr/>
          </p:nvSpPr>
          <p:spPr bwMode="auto">
            <a:xfrm>
              <a:off x="4092" y="3286"/>
              <a:ext cx="18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46" name="Picture 25" descr="pic_21988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836613"/>
            <a:ext cx="34575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2147" name="Group 14"/>
          <p:cNvGrpSpPr/>
          <p:nvPr/>
        </p:nvGrpSpPr>
        <p:grpSpPr bwMode="auto">
          <a:xfrm>
            <a:off x="468313" y="3429000"/>
            <a:ext cx="5978525" cy="2174875"/>
            <a:chOff x="385" y="2160"/>
            <a:chExt cx="3766" cy="1370"/>
          </a:xfrm>
        </p:grpSpPr>
        <p:grpSp>
          <p:nvGrpSpPr>
            <p:cNvPr id="262148" name="Group 7"/>
            <p:cNvGrpSpPr/>
            <p:nvPr/>
          </p:nvGrpSpPr>
          <p:grpSpPr bwMode="auto">
            <a:xfrm>
              <a:off x="385" y="2160"/>
              <a:ext cx="1406" cy="409"/>
              <a:chOff x="884" y="572"/>
              <a:chExt cx="1406" cy="409"/>
            </a:xfrm>
          </p:grpSpPr>
          <p:sp>
            <p:nvSpPr>
              <p:cNvPr id="262149" name="AutoShape 5"/>
              <p:cNvSpPr>
                <a:spLocks noChangeArrowheads="1"/>
              </p:cNvSpPr>
              <p:nvPr/>
            </p:nvSpPr>
            <p:spPr bwMode="auto">
              <a:xfrm>
                <a:off x="884" y="572"/>
                <a:ext cx="1406" cy="409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FF00"/>
                </a:solidFill>
                <a:round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6215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20" y="618"/>
                <a:ext cx="1176" cy="2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zh-CN" altLang="en-US" sz="3600" b="1" kern="10" dirty="0">
                    <a:ln w="12700">
                      <a:solidFill>
                        <a:srgbClr val="0000FF"/>
                      </a:solidFill>
                      <a:round/>
                    </a:ln>
                    <a:solidFill>
                      <a:srgbClr val="0000FF"/>
                    </a:solidFill>
                    <a:effectLst>
                      <a:outerShdw dist="35921" dir="2700000" sy="50000" kx="2115830" algn="bl" rotWithShape="0">
                        <a:srgbClr val="C0C0C0">
                          <a:alpha val="79999"/>
                        </a:srgbClr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学习目标</a:t>
                </a:r>
              </a:p>
            </p:txBody>
          </p:sp>
        </p:grpSp>
        <p:sp>
          <p:nvSpPr>
            <p:cNvPr id="262151" name="Text Box 8"/>
            <p:cNvSpPr txBox="1">
              <a:spLocks noChangeArrowheads="1"/>
            </p:cNvSpPr>
            <p:nvPr/>
          </p:nvSpPr>
          <p:spPr bwMode="auto">
            <a:xfrm>
              <a:off x="431" y="2749"/>
              <a:ext cx="30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/>
                <a:t>1.</a:t>
              </a:r>
              <a:r>
                <a:rPr lang="zh-CN" altLang="en-US" sz="2800" b="1" dirty="0"/>
                <a:t>了解正多边形及相关概念；</a:t>
              </a:r>
              <a:r>
                <a:rPr lang="zh-CN" altLang="en-US" dirty="0"/>
                <a:t> </a:t>
              </a:r>
            </a:p>
          </p:txBody>
        </p:sp>
        <p:sp>
          <p:nvSpPr>
            <p:cNvPr id="262152" name="Text Box 9"/>
            <p:cNvSpPr txBox="1">
              <a:spLocks noChangeArrowheads="1"/>
            </p:cNvSpPr>
            <p:nvPr/>
          </p:nvSpPr>
          <p:spPr bwMode="auto">
            <a:xfrm>
              <a:off x="431" y="3203"/>
              <a:ext cx="372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/>
                <a:t>2.</a:t>
              </a:r>
              <a:r>
                <a:rPr lang="zh-CN" altLang="en-US" sz="2800" b="1" dirty="0"/>
                <a:t>会解决简单的正多边形的计算问题</a:t>
              </a:r>
              <a:r>
                <a:rPr lang="en-US" altLang="zh-CN" sz="2800" b="1" dirty="0"/>
                <a:t>.</a:t>
              </a:r>
            </a:p>
          </p:txBody>
        </p:sp>
      </p:grpSp>
      <p:grpSp>
        <p:nvGrpSpPr>
          <p:cNvPr id="262153" name="Group 11"/>
          <p:cNvGrpSpPr/>
          <p:nvPr/>
        </p:nvGrpSpPr>
        <p:grpSpPr bwMode="auto">
          <a:xfrm>
            <a:off x="395288" y="836613"/>
            <a:ext cx="2232025" cy="649287"/>
            <a:chOff x="884" y="572"/>
            <a:chExt cx="1406" cy="409"/>
          </a:xfrm>
        </p:grpSpPr>
        <p:sp>
          <p:nvSpPr>
            <p:cNvPr id="262154" name="AutoShape 12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215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情境导入</a:t>
              </a:r>
            </a:p>
          </p:txBody>
        </p:sp>
      </p:grpSp>
      <p:grpSp>
        <p:nvGrpSpPr>
          <p:cNvPr id="262156" name="Group 26"/>
          <p:cNvGrpSpPr/>
          <p:nvPr/>
        </p:nvGrpSpPr>
        <p:grpSpPr bwMode="auto">
          <a:xfrm>
            <a:off x="576354" y="1911586"/>
            <a:ext cx="3959225" cy="1079500"/>
            <a:chOff x="567" y="1162"/>
            <a:chExt cx="2494" cy="726"/>
          </a:xfrm>
        </p:grpSpPr>
        <p:sp>
          <p:nvSpPr>
            <p:cNvPr id="262157" name="Rectangle 15"/>
            <p:cNvSpPr>
              <a:spLocks noChangeArrowheads="1"/>
            </p:cNvSpPr>
            <p:nvPr/>
          </p:nvSpPr>
          <p:spPr bwMode="auto">
            <a:xfrm>
              <a:off x="1247" y="1207"/>
              <a:ext cx="499" cy="63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2158" name="AutoShape 16"/>
            <p:cNvSpPr>
              <a:spLocks noChangeArrowheads="1"/>
            </p:cNvSpPr>
            <p:nvPr/>
          </p:nvSpPr>
          <p:spPr bwMode="auto">
            <a:xfrm>
              <a:off x="2426" y="1207"/>
              <a:ext cx="635" cy="63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99FF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grpSp>
          <p:nvGrpSpPr>
            <p:cNvPr id="262159" name="Group 17"/>
            <p:cNvGrpSpPr/>
            <p:nvPr/>
          </p:nvGrpSpPr>
          <p:grpSpPr bwMode="auto">
            <a:xfrm>
              <a:off x="1791" y="1162"/>
              <a:ext cx="590" cy="726"/>
              <a:chOff x="2208" y="720"/>
              <a:chExt cx="1056" cy="960"/>
            </a:xfrm>
          </p:grpSpPr>
          <p:sp>
            <p:nvSpPr>
              <p:cNvPr id="262160" name="AutoShape 18"/>
              <p:cNvSpPr>
                <a:spLocks noChangeArrowheads="1"/>
              </p:cNvSpPr>
              <p:nvPr/>
            </p:nvSpPr>
            <p:spPr bwMode="auto">
              <a:xfrm>
                <a:off x="2208" y="720"/>
                <a:ext cx="1056" cy="960"/>
              </a:xfrm>
              <a:prstGeom prst="pentagon">
                <a:avLst/>
              </a:prstGeom>
              <a:solidFill>
                <a:srgbClr val="FF3300"/>
              </a:solidFill>
              <a:ln w="28575">
                <a:solidFill>
                  <a:srgbClr val="FF9966"/>
                </a:solidFill>
                <a:prstDash val="sysDot"/>
                <a:miter lim="800000"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62161" name="Line 19"/>
              <p:cNvSpPr>
                <a:spLocks noChangeShapeType="1"/>
              </p:cNvSpPr>
              <p:nvPr/>
            </p:nvSpPr>
            <p:spPr bwMode="auto">
              <a:xfrm flipH="1">
                <a:off x="2448" y="720"/>
                <a:ext cx="288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2162" name="Line 20"/>
              <p:cNvSpPr>
                <a:spLocks noChangeShapeType="1"/>
              </p:cNvSpPr>
              <p:nvPr/>
            </p:nvSpPr>
            <p:spPr bwMode="auto">
              <a:xfrm>
                <a:off x="2736" y="720"/>
                <a:ext cx="336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2163" name="Line 21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816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2164" name="Line 22"/>
              <p:cNvSpPr>
                <a:spLocks noChangeShapeType="1"/>
              </p:cNvSpPr>
              <p:nvPr/>
            </p:nvSpPr>
            <p:spPr bwMode="auto">
              <a:xfrm>
                <a:off x="2256" y="1104"/>
                <a:ext cx="10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2165" name="Line 23"/>
              <p:cNvSpPr>
                <a:spLocks noChangeShapeType="1"/>
              </p:cNvSpPr>
              <p:nvPr/>
            </p:nvSpPr>
            <p:spPr bwMode="auto">
              <a:xfrm flipV="1">
                <a:off x="2448" y="1104"/>
                <a:ext cx="816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62166" name="AutoShape 24"/>
            <p:cNvSpPr>
              <a:spLocks noChangeArrowheads="1"/>
            </p:cNvSpPr>
            <p:nvPr/>
          </p:nvSpPr>
          <p:spPr bwMode="auto">
            <a:xfrm>
              <a:off x="567" y="1162"/>
              <a:ext cx="635" cy="6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2349500"/>
            <a:ext cx="8686800" cy="1457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各边相等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,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各角也相等的多边形叫做  正多边形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如果一个正多边形有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n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条边，那么这个正多边形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叫做正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n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边形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endParaRPr kumimoji="1" lang="en-US" altLang="zh-CN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综艺简体" pitchFamily="2" charset="-122"/>
              <a:ea typeface="方正综艺简体" pitchFamily="2" charset="-122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95288" y="1700213"/>
            <a:ext cx="32702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kumimoji="1"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1.</a:t>
            </a:r>
            <a:r>
              <a:rPr kumimoji="1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正多边形定义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95288" y="3716338"/>
            <a:ext cx="851217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菱形是正多边形吗</a:t>
            </a:r>
            <a:r>
              <a:rPr kumimoji="1"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?</a:t>
            </a: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矩形是正多边形呢</a:t>
            </a:r>
            <a:r>
              <a:rPr kumimoji="1"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?</a:t>
            </a:r>
            <a:endParaRPr kumimoji="1" lang="en-US" altLang="zh-CN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63173" name="AutoShape 12"/>
          <p:cNvSpPr>
            <a:spLocks noChangeArrowheads="1"/>
          </p:cNvSpPr>
          <p:nvPr/>
        </p:nvSpPr>
        <p:spPr bwMode="auto">
          <a:xfrm>
            <a:off x="755650" y="4581525"/>
            <a:ext cx="2376488" cy="1447800"/>
          </a:xfrm>
          <a:prstGeom prst="diamond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63174" name="Rectangle 13"/>
          <p:cNvSpPr>
            <a:spLocks noChangeArrowheads="1"/>
          </p:cNvSpPr>
          <p:nvPr/>
        </p:nvSpPr>
        <p:spPr bwMode="auto">
          <a:xfrm>
            <a:off x="3635375" y="4652963"/>
            <a:ext cx="1800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63175" name="Rectangle 18"/>
          <p:cNvSpPr>
            <a:spLocks noChangeArrowheads="1"/>
          </p:cNvSpPr>
          <p:nvPr/>
        </p:nvSpPr>
        <p:spPr bwMode="auto">
          <a:xfrm>
            <a:off x="6156325" y="4508500"/>
            <a:ext cx="1439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63176" name="Group 19"/>
          <p:cNvGrpSpPr/>
          <p:nvPr/>
        </p:nvGrpSpPr>
        <p:grpSpPr bwMode="auto">
          <a:xfrm>
            <a:off x="395288" y="836613"/>
            <a:ext cx="2232025" cy="649287"/>
            <a:chOff x="884" y="572"/>
            <a:chExt cx="1406" cy="409"/>
          </a:xfrm>
        </p:grpSpPr>
        <p:sp>
          <p:nvSpPr>
            <p:cNvPr id="263177" name="AutoShape 20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3178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95288" y="2708275"/>
            <a:ext cx="8964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正多边形都是轴对称图形，一个正</a:t>
            </a:r>
            <a:r>
              <a:rPr kumimoji="1" lang="en-US" altLang="zh-CN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边形共有</a:t>
            </a:r>
            <a:r>
              <a:rPr kumimoji="1" lang="en-US" altLang="zh-CN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n </a:t>
            </a:r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条对称轴，</a:t>
            </a:r>
          </a:p>
          <a:p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每条对称轴都通过</a:t>
            </a:r>
            <a:r>
              <a:rPr kumimoji="1" lang="en-US" altLang="zh-CN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边形的中心。</a:t>
            </a:r>
          </a:p>
        </p:txBody>
      </p:sp>
      <p:grpSp>
        <p:nvGrpSpPr>
          <p:cNvPr id="264195" name="Group 15"/>
          <p:cNvGrpSpPr/>
          <p:nvPr/>
        </p:nvGrpSpPr>
        <p:grpSpPr bwMode="auto">
          <a:xfrm>
            <a:off x="1331913" y="3789363"/>
            <a:ext cx="5640387" cy="935037"/>
            <a:chOff x="1459" y="1797"/>
            <a:chExt cx="3553" cy="589"/>
          </a:xfrm>
        </p:grpSpPr>
        <p:sp>
          <p:nvSpPr>
            <p:cNvPr id="264196" name="AutoShape 2"/>
            <p:cNvSpPr>
              <a:spLocks noChangeArrowheads="1"/>
            </p:cNvSpPr>
            <p:nvPr/>
          </p:nvSpPr>
          <p:spPr bwMode="auto">
            <a:xfrm>
              <a:off x="1459" y="1797"/>
              <a:ext cx="695" cy="589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4197" name="Rectangle 3"/>
            <p:cNvSpPr>
              <a:spLocks noChangeArrowheads="1"/>
            </p:cNvSpPr>
            <p:nvPr/>
          </p:nvSpPr>
          <p:spPr bwMode="auto">
            <a:xfrm>
              <a:off x="3198" y="1842"/>
              <a:ext cx="453" cy="53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4198" name="AutoShape 4"/>
            <p:cNvSpPr>
              <a:spLocks noChangeArrowheads="1"/>
            </p:cNvSpPr>
            <p:nvPr/>
          </p:nvSpPr>
          <p:spPr bwMode="auto">
            <a:xfrm>
              <a:off x="2381" y="1797"/>
              <a:ext cx="562" cy="589"/>
            </a:xfrm>
            <a:prstGeom prst="pentagon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4199" name="AutoShape 6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468" y="1797"/>
              <a:ext cx="544" cy="580"/>
            </a:xfrm>
            <a:prstGeom prst="octagon">
              <a:avLst>
                <a:gd name="adj" fmla="val 2928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4200" name="AutoShape 7"/>
            <p:cNvSpPr>
              <a:spLocks noChangeArrowheads="1"/>
            </p:cNvSpPr>
            <p:nvPr/>
          </p:nvSpPr>
          <p:spPr bwMode="auto">
            <a:xfrm>
              <a:off x="3787" y="1797"/>
              <a:ext cx="560" cy="58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264201" name="Text Box 8"/>
          <p:cNvSpPr txBox="1">
            <a:spLocks noChangeArrowheads="1"/>
          </p:cNvSpPr>
          <p:nvPr/>
        </p:nvSpPr>
        <p:spPr bwMode="auto">
          <a:xfrm>
            <a:off x="468313" y="1844675"/>
            <a:ext cx="555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正多边形的性质及对称性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3850" y="5013325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400" b="1" dirty="0">
                <a:solidFill>
                  <a:srgbClr val="020000"/>
                </a:solidFill>
                <a:latin typeface="Times New Roman" panose="02020603050405020304" pitchFamily="18" charset="0"/>
              </a:rPr>
              <a:t>边数是偶数的正多边形还是中心对称图形，  它的中心就是对称中心。</a:t>
            </a:r>
          </a:p>
        </p:txBody>
      </p:sp>
      <p:grpSp>
        <p:nvGrpSpPr>
          <p:cNvPr id="264203" name="Group 16"/>
          <p:cNvGrpSpPr/>
          <p:nvPr/>
        </p:nvGrpSpPr>
        <p:grpSpPr bwMode="auto">
          <a:xfrm>
            <a:off x="539750" y="908050"/>
            <a:ext cx="2232025" cy="649288"/>
            <a:chOff x="884" y="572"/>
            <a:chExt cx="1406" cy="409"/>
          </a:xfrm>
        </p:grpSpPr>
        <p:sp>
          <p:nvSpPr>
            <p:cNvPr id="264204" name="AutoShape 17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420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11188" y="2492375"/>
            <a:ext cx="504031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正多边形的中心</a:t>
            </a: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外接圆的圆心</a:t>
            </a:r>
            <a:r>
              <a:rPr kumimoji="1" lang="en-US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11188" y="3211513"/>
            <a:ext cx="49323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正多边形的半径</a:t>
            </a: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外接圆的半径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611188" y="3787775"/>
            <a:ext cx="532765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正多边形的中心角</a:t>
            </a: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eaLnBrk="0" hangingPunct="0">
              <a:defRPr/>
            </a:pPr>
            <a:r>
              <a:rPr kumimoji="1"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每一条边所对的圆心角</a:t>
            </a:r>
            <a:r>
              <a:rPr kumimoji="1" lang="en-US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11188" y="4724400"/>
            <a:ext cx="5327650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4.</a:t>
            </a: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正多边形的边心距：</a:t>
            </a:r>
          </a:p>
          <a:p>
            <a:pPr eaLnBrk="0" hangingPunct="0"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kumimoji="1" lang="zh-CN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中心到正多边形的一边的距离</a:t>
            </a:r>
            <a:r>
              <a:rPr kumimoji="1" lang="en-US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11188" y="1700213"/>
            <a:ext cx="4291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正多边形的有关概念</a:t>
            </a:r>
          </a:p>
        </p:txBody>
      </p:sp>
      <p:grpSp>
        <p:nvGrpSpPr>
          <p:cNvPr id="265223" name="Group 2"/>
          <p:cNvGrpSpPr/>
          <p:nvPr/>
        </p:nvGrpSpPr>
        <p:grpSpPr bwMode="auto">
          <a:xfrm>
            <a:off x="5602288" y="1268413"/>
            <a:ext cx="3541712" cy="3095625"/>
            <a:chOff x="1008" y="1756"/>
            <a:chExt cx="2921" cy="2276"/>
          </a:xfrm>
        </p:grpSpPr>
        <p:sp>
          <p:nvSpPr>
            <p:cNvPr id="265224" name="Oval 3"/>
            <p:cNvSpPr>
              <a:spLocks noChangeArrowheads="1"/>
            </p:cNvSpPr>
            <p:nvPr/>
          </p:nvSpPr>
          <p:spPr bwMode="auto">
            <a:xfrm>
              <a:off x="1296" y="1968"/>
              <a:ext cx="2112" cy="2064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5225" name="AutoShape 4"/>
            <p:cNvSpPr>
              <a:spLocks noChangeArrowheads="1"/>
            </p:cNvSpPr>
            <p:nvPr/>
          </p:nvSpPr>
          <p:spPr bwMode="auto">
            <a:xfrm>
              <a:off x="1296" y="2112"/>
              <a:ext cx="2112" cy="1776"/>
            </a:xfrm>
            <a:prstGeom prst="hexagon">
              <a:avLst>
                <a:gd name="adj" fmla="val 29730"/>
                <a:gd name="vf" fmla="val 115470"/>
              </a:avLst>
            </a:prstGeom>
            <a:solidFill>
              <a:schemeClr val="bg1"/>
            </a:solidFill>
            <a:ln w="349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5226" name="Text Box 5"/>
            <p:cNvSpPr txBox="1">
              <a:spLocks noChangeArrowheads="1"/>
            </p:cNvSpPr>
            <p:nvPr/>
          </p:nvSpPr>
          <p:spPr bwMode="auto">
            <a:xfrm>
              <a:off x="1526" y="1756"/>
              <a:ext cx="40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65227" name="Text Box 6"/>
            <p:cNvSpPr txBox="1">
              <a:spLocks noChangeArrowheads="1"/>
            </p:cNvSpPr>
            <p:nvPr/>
          </p:nvSpPr>
          <p:spPr bwMode="auto">
            <a:xfrm>
              <a:off x="1008" y="2736"/>
              <a:ext cx="382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65228" name="Text Box 7"/>
            <p:cNvSpPr txBox="1">
              <a:spLocks noChangeArrowheads="1"/>
            </p:cNvSpPr>
            <p:nvPr/>
          </p:nvSpPr>
          <p:spPr bwMode="auto">
            <a:xfrm>
              <a:off x="3505" y="2880"/>
              <a:ext cx="42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65229" name="Text Box 8"/>
            <p:cNvSpPr txBox="1">
              <a:spLocks noChangeArrowheads="1"/>
            </p:cNvSpPr>
            <p:nvPr/>
          </p:nvSpPr>
          <p:spPr bwMode="auto">
            <a:xfrm>
              <a:off x="3024" y="1776"/>
              <a:ext cx="424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5230" name="Text Box 9"/>
            <p:cNvSpPr txBox="1">
              <a:spLocks noChangeArrowheads="1"/>
            </p:cNvSpPr>
            <p:nvPr/>
          </p:nvSpPr>
          <p:spPr bwMode="auto">
            <a:xfrm>
              <a:off x="2237" y="2701"/>
              <a:ext cx="152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1" lang="zh-CN" altLang="zh-CN" sz="4400" b="1">
                <a:latin typeface="Times New Roman" panose="02020603050405020304" pitchFamily="18" charset="0"/>
              </a:endParaRPr>
            </a:p>
          </p:txBody>
        </p:sp>
        <p:sp>
          <p:nvSpPr>
            <p:cNvPr id="265231" name="Line 10"/>
            <p:cNvSpPr>
              <a:spLocks noChangeShapeType="1"/>
            </p:cNvSpPr>
            <p:nvPr/>
          </p:nvSpPr>
          <p:spPr bwMode="auto">
            <a:xfrm flipH="1">
              <a:off x="1824" y="3072"/>
              <a:ext cx="528" cy="816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5232" name="Line 11"/>
            <p:cNvSpPr>
              <a:spLocks noChangeShapeType="1"/>
            </p:cNvSpPr>
            <p:nvPr/>
          </p:nvSpPr>
          <p:spPr bwMode="auto">
            <a:xfrm>
              <a:off x="2352" y="3072"/>
              <a:ext cx="528" cy="816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019925" y="1989138"/>
            <a:ext cx="642938" cy="1189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en-US" altLang="zh-CN" sz="7200" b="1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710363" y="2811463"/>
            <a:ext cx="4127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</a:p>
        </p:txBody>
      </p:sp>
      <p:sp>
        <p:nvSpPr>
          <p:cNvPr id="265235" name="Line 14"/>
          <p:cNvSpPr>
            <a:spLocks noChangeShapeType="1"/>
          </p:cNvSpPr>
          <p:nvPr/>
        </p:nvSpPr>
        <p:spPr bwMode="auto">
          <a:xfrm flipH="1" flipV="1">
            <a:off x="6592888" y="1762125"/>
            <a:ext cx="604837" cy="1173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36" name="Text Box 15"/>
          <p:cNvSpPr txBox="1">
            <a:spLocks noChangeArrowheads="1"/>
          </p:cNvSpPr>
          <p:nvPr/>
        </p:nvSpPr>
        <p:spPr bwMode="auto">
          <a:xfrm>
            <a:off x="6084888" y="2997200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zh-CN" altLang="en-US" sz="20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中心角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443663" y="2133600"/>
            <a:ext cx="81915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1" lang="zh-CN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半径</a:t>
            </a:r>
            <a:r>
              <a:rPr kumimoji="1"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R</a:t>
            </a:r>
          </a:p>
        </p:txBody>
      </p:sp>
      <p:sp>
        <p:nvSpPr>
          <p:cNvPr id="265238" name="Line 17"/>
          <p:cNvSpPr>
            <a:spLocks noChangeShapeType="1"/>
          </p:cNvSpPr>
          <p:nvPr/>
        </p:nvSpPr>
        <p:spPr bwMode="auto">
          <a:xfrm>
            <a:off x="7235825" y="2924175"/>
            <a:ext cx="1588" cy="1233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39" name="Line 18"/>
          <p:cNvSpPr>
            <a:spLocks noChangeShapeType="1"/>
          </p:cNvSpPr>
          <p:nvPr/>
        </p:nvSpPr>
        <p:spPr bwMode="auto">
          <a:xfrm>
            <a:off x="7197725" y="3983038"/>
            <a:ext cx="165100" cy="1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40" name="Line 19"/>
          <p:cNvSpPr>
            <a:spLocks noChangeShapeType="1"/>
          </p:cNvSpPr>
          <p:nvPr/>
        </p:nvSpPr>
        <p:spPr bwMode="auto">
          <a:xfrm>
            <a:off x="7362825" y="3983038"/>
            <a:ext cx="1588" cy="1857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5241" name="Text Box 20"/>
          <p:cNvSpPr txBox="1">
            <a:spLocks noChangeArrowheads="1"/>
          </p:cNvSpPr>
          <p:nvPr/>
        </p:nvSpPr>
        <p:spPr bwMode="auto">
          <a:xfrm>
            <a:off x="6659563" y="35734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zh-CN" altLang="en-US" sz="2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边心距</a:t>
            </a:r>
            <a:r>
              <a:rPr kumimoji="1" lang="en-US" altLang="zh-CN" sz="2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r</a:t>
            </a:r>
          </a:p>
        </p:txBody>
      </p:sp>
      <p:sp>
        <p:nvSpPr>
          <p:cNvPr id="265242" name="Line 26"/>
          <p:cNvSpPr>
            <a:spLocks noChangeShapeType="1"/>
          </p:cNvSpPr>
          <p:nvPr/>
        </p:nvSpPr>
        <p:spPr bwMode="auto">
          <a:xfrm>
            <a:off x="5988050" y="2935288"/>
            <a:ext cx="1209675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43" name="Line 27"/>
          <p:cNvSpPr>
            <a:spLocks noChangeShapeType="1"/>
          </p:cNvSpPr>
          <p:nvPr/>
        </p:nvSpPr>
        <p:spPr bwMode="auto">
          <a:xfrm flipV="1">
            <a:off x="6588125" y="2924175"/>
            <a:ext cx="604838" cy="1233488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5244" name="Arc 28"/>
          <p:cNvSpPr/>
          <p:nvPr/>
        </p:nvSpPr>
        <p:spPr bwMode="auto">
          <a:xfrm rot="-10518305">
            <a:off x="6977063" y="2935288"/>
            <a:ext cx="698500" cy="388937"/>
          </a:xfrm>
          <a:custGeom>
            <a:avLst/>
            <a:gdLst>
              <a:gd name="T0" fmla="*/ 605205 w 21600"/>
              <a:gd name="T1" fmla="*/ 0 h 10784"/>
              <a:gd name="T2" fmla="*/ 698500 w 21600"/>
              <a:gd name="T3" fmla="*/ 388937 h 10784"/>
              <a:gd name="T4" fmla="*/ 0 w 21600"/>
              <a:gd name="T5" fmla="*/ 388937 h 10784"/>
              <a:gd name="T6" fmla="*/ 0 60000 65536"/>
              <a:gd name="T7" fmla="*/ 0 60000 65536"/>
              <a:gd name="T8" fmla="*/ 0 60000 65536"/>
              <a:gd name="T9" fmla="*/ 0 w 21600"/>
              <a:gd name="T10" fmla="*/ 0 h 10784"/>
              <a:gd name="T11" fmla="*/ 21600 w 21600"/>
              <a:gd name="T12" fmla="*/ 10784 h 10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784" fill="none" extrusionOk="0">
                <a:moveTo>
                  <a:pt x="18715" y="-1"/>
                </a:moveTo>
                <a:cubicBezTo>
                  <a:pt x="20605" y="3279"/>
                  <a:pt x="21600" y="6998"/>
                  <a:pt x="21600" y="10784"/>
                </a:cubicBezTo>
              </a:path>
              <a:path w="21600" h="10784" stroke="0" extrusionOk="0">
                <a:moveTo>
                  <a:pt x="18715" y="-1"/>
                </a:moveTo>
                <a:cubicBezTo>
                  <a:pt x="20605" y="3279"/>
                  <a:pt x="21600" y="6998"/>
                  <a:pt x="21600" y="10784"/>
                </a:cubicBezTo>
                <a:lnTo>
                  <a:pt x="0" y="1078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6024563" y="355123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5246" name="Rectangle 30"/>
          <p:cNvSpPr>
            <a:spLocks noChangeArrowheads="1"/>
          </p:cNvSpPr>
          <p:nvPr/>
        </p:nvSpPr>
        <p:spPr bwMode="auto">
          <a:xfrm>
            <a:off x="7729538" y="355600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65247" name="Group 35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5248" name="AutoShape 36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5249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1" grpId="0"/>
      <p:bldP spid="35862" grpId="0"/>
      <p:bldP spid="35863" grpId="0"/>
      <p:bldP spid="358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42" name="Group 2"/>
          <p:cNvGrpSpPr/>
          <p:nvPr/>
        </p:nvGrpSpPr>
        <p:grpSpPr bwMode="auto">
          <a:xfrm>
            <a:off x="4667250" y="1123950"/>
            <a:ext cx="4476750" cy="3613150"/>
            <a:chOff x="1008" y="1756"/>
            <a:chExt cx="2820" cy="2276"/>
          </a:xfrm>
        </p:grpSpPr>
        <p:sp>
          <p:nvSpPr>
            <p:cNvPr id="266243" name="Oval 3"/>
            <p:cNvSpPr>
              <a:spLocks noChangeArrowheads="1"/>
            </p:cNvSpPr>
            <p:nvPr/>
          </p:nvSpPr>
          <p:spPr bwMode="auto">
            <a:xfrm>
              <a:off x="1296" y="1968"/>
              <a:ext cx="2112" cy="2064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6244" name="AutoShape 4"/>
            <p:cNvSpPr>
              <a:spLocks noChangeArrowheads="1"/>
            </p:cNvSpPr>
            <p:nvPr/>
          </p:nvSpPr>
          <p:spPr bwMode="auto">
            <a:xfrm>
              <a:off x="1296" y="2112"/>
              <a:ext cx="2112" cy="1776"/>
            </a:xfrm>
            <a:prstGeom prst="hexagon">
              <a:avLst>
                <a:gd name="adj" fmla="val 29730"/>
                <a:gd name="vf" fmla="val 115470"/>
              </a:avLst>
            </a:prstGeom>
            <a:solidFill>
              <a:schemeClr val="bg1"/>
            </a:solidFill>
            <a:ln w="349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6245" name="Text Box 5"/>
            <p:cNvSpPr txBox="1">
              <a:spLocks noChangeArrowheads="1"/>
            </p:cNvSpPr>
            <p:nvPr/>
          </p:nvSpPr>
          <p:spPr bwMode="auto">
            <a:xfrm>
              <a:off x="1526" y="1756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66246" name="Text Box 6"/>
            <p:cNvSpPr txBox="1">
              <a:spLocks noChangeArrowheads="1"/>
            </p:cNvSpPr>
            <p:nvPr/>
          </p:nvSpPr>
          <p:spPr bwMode="auto">
            <a:xfrm>
              <a:off x="1008" y="2736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3504" y="2880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66248" name="Text Box 8"/>
            <p:cNvSpPr txBox="1">
              <a:spLocks noChangeArrowheads="1"/>
            </p:cNvSpPr>
            <p:nvPr/>
          </p:nvSpPr>
          <p:spPr bwMode="auto">
            <a:xfrm>
              <a:off x="3024" y="1776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600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2256" y="2701"/>
              <a:ext cx="11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1" lang="zh-CN" altLang="zh-CN" sz="4400" b="1">
                <a:latin typeface="Times New Roman" panose="02020603050405020304" pitchFamily="18" charset="0"/>
              </a:endParaRPr>
            </a:p>
          </p:txBody>
        </p:sp>
        <p:sp>
          <p:nvSpPr>
            <p:cNvPr id="266250" name="Line 10"/>
            <p:cNvSpPr>
              <a:spLocks noChangeShapeType="1"/>
            </p:cNvSpPr>
            <p:nvPr/>
          </p:nvSpPr>
          <p:spPr bwMode="auto">
            <a:xfrm flipH="1">
              <a:off x="1824" y="3072"/>
              <a:ext cx="528" cy="816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6251" name="Line 11"/>
            <p:cNvSpPr>
              <a:spLocks noChangeShapeType="1"/>
            </p:cNvSpPr>
            <p:nvPr/>
          </p:nvSpPr>
          <p:spPr bwMode="auto">
            <a:xfrm>
              <a:off x="2352" y="3072"/>
              <a:ext cx="528" cy="816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540500" y="2132013"/>
            <a:ext cx="642938" cy="1189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en-US" altLang="zh-CN" sz="7200" b="1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180138" y="2924175"/>
            <a:ext cx="4127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O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5964238" y="1700213"/>
            <a:ext cx="792162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027613" y="3284538"/>
            <a:ext cx="1403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zh-CN" altLang="en-US" sz="32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中心角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251575" y="1987550"/>
            <a:ext cx="12001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半径</a:t>
            </a:r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R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756400" y="3068638"/>
            <a:ext cx="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6756400" y="4292600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972300" y="4292600"/>
            <a:ext cx="0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734175" y="3068638"/>
            <a:ext cx="160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kumimoji="1" lang="zh-CN" altLang="en-US" sz="32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边心距</a:t>
            </a:r>
            <a:r>
              <a:rPr kumimoji="1" lang="en-US" altLang="zh-CN" sz="32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r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68313" y="1773238"/>
            <a:ext cx="387191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正多边形的内角</a:t>
            </a:r>
            <a:r>
              <a:rPr kumimoji="1"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endParaRPr kumimoji="1" lang="en-US" altLang="zh-CN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68313" y="2924175"/>
            <a:ext cx="4681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正多边形的半径</a:t>
            </a:r>
            <a:r>
              <a:rPr kumimoji="1"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1" lang="zh-CN" alt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外接圆的半径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68313" y="3644900"/>
            <a:ext cx="41957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正多边形的中心角</a:t>
            </a:r>
            <a:r>
              <a:rPr kumimoji="1"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endParaRPr kumimoji="1" lang="en-US" altLang="zh-CN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172075" y="3068638"/>
            <a:ext cx="1584325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5964238" y="3068638"/>
            <a:ext cx="792162" cy="1439862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8" name="Arc 28"/>
          <p:cNvSpPr/>
          <p:nvPr/>
        </p:nvSpPr>
        <p:spPr bwMode="auto">
          <a:xfrm rot="-10518305">
            <a:off x="6467475" y="3068638"/>
            <a:ext cx="914400" cy="455612"/>
          </a:xfrm>
          <a:custGeom>
            <a:avLst/>
            <a:gdLst>
              <a:gd name="T0" fmla="*/ 792268 w 21600"/>
              <a:gd name="T1" fmla="*/ 0 h 10784"/>
              <a:gd name="T2" fmla="*/ 914400 w 21600"/>
              <a:gd name="T3" fmla="*/ 455612 h 10784"/>
              <a:gd name="T4" fmla="*/ 0 w 21600"/>
              <a:gd name="T5" fmla="*/ 455612 h 10784"/>
              <a:gd name="T6" fmla="*/ 0 60000 65536"/>
              <a:gd name="T7" fmla="*/ 0 60000 65536"/>
              <a:gd name="T8" fmla="*/ 0 60000 65536"/>
              <a:gd name="T9" fmla="*/ 0 w 21600"/>
              <a:gd name="T10" fmla="*/ 0 h 10784"/>
              <a:gd name="T11" fmla="*/ 21600 w 21600"/>
              <a:gd name="T12" fmla="*/ 10784 h 10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784" fill="none" extrusionOk="0">
                <a:moveTo>
                  <a:pt x="18715" y="-1"/>
                </a:moveTo>
                <a:cubicBezTo>
                  <a:pt x="20605" y="3279"/>
                  <a:pt x="21600" y="6998"/>
                  <a:pt x="21600" y="10784"/>
                </a:cubicBezTo>
              </a:path>
              <a:path w="21600" h="10784" stroke="0" extrusionOk="0">
                <a:moveTo>
                  <a:pt x="18715" y="-1"/>
                </a:moveTo>
                <a:cubicBezTo>
                  <a:pt x="20605" y="3279"/>
                  <a:pt x="21600" y="6998"/>
                  <a:pt x="21600" y="10784"/>
                </a:cubicBezTo>
                <a:lnTo>
                  <a:pt x="0" y="1078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FF"/>
                </a:solidFill>
                <a:round/>
              </a14:hiddenLine>
            </a:ext>
          </a:extLst>
        </p:spPr>
        <p:txBody>
          <a:bodyPr rot="10800000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66267" name="Rectangle 30"/>
          <p:cNvSpPr>
            <a:spLocks noChangeArrowheads="1"/>
          </p:cNvSpPr>
          <p:nvPr/>
        </p:nvSpPr>
        <p:spPr bwMode="auto">
          <a:xfrm>
            <a:off x="5459413" y="4364038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66268" name="Rectangle 32"/>
          <p:cNvSpPr>
            <a:spLocks noChangeArrowheads="1"/>
          </p:cNvSpPr>
          <p:nvPr/>
        </p:nvSpPr>
        <p:spPr bwMode="auto">
          <a:xfrm>
            <a:off x="7691438" y="437038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latin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15393" name="Object 33"/>
          <p:cNvGraphicFramePr>
            <a:graphicFrameLocks noGrp="1" noChangeAspect="1"/>
          </p:cNvGraphicFramePr>
          <p:nvPr>
            <p:ph idx="4294967295"/>
          </p:nvPr>
        </p:nvGraphicFramePr>
        <p:xfrm>
          <a:off x="2124075" y="2060575"/>
          <a:ext cx="26622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2" name="Equation" r:id="rId3" imgW="1270000" imgH="419100" progId="Equation.DSMT4">
                  <p:embed/>
                </p:oleObj>
              </mc:Choice>
              <mc:Fallback>
                <p:oleObj name="Equation" r:id="rId3" imgW="1270000" imgH="4191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060575"/>
                        <a:ext cx="266223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971550" y="4102100"/>
          <a:ext cx="2447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3" name="Equation" r:id="rId5" imgW="1028065" imgH="444500" progId="Equation.DSMT4">
                  <p:embed/>
                </p:oleObj>
              </mc:Choice>
              <mc:Fallback>
                <p:oleObj name="Equation" r:id="rId5" imgW="1028065" imgH="4445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02100"/>
                        <a:ext cx="24479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3" name="AutoShape 43"/>
          <p:cNvSpPr>
            <a:spLocks noChangeArrowheads="1"/>
          </p:cNvSpPr>
          <p:nvPr/>
        </p:nvSpPr>
        <p:spPr bwMode="auto">
          <a:xfrm rot="-5400000">
            <a:off x="5640388" y="3392488"/>
            <a:ext cx="1439862" cy="7921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 flipH="1" flipV="1">
            <a:off x="6777038" y="3089275"/>
            <a:ext cx="792162" cy="1368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468313" y="5013325"/>
            <a:ext cx="40703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1"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正多边形的面积：</a:t>
            </a:r>
            <a:endParaRPr kumimoji="1" lang="zh-CN" altLang="en-US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15414" name="Object 54"/>
          <p:cNvGraphicFramePr>
            <a:graphicFrameLocks noChangeAspect="1"/>
          </p:cNvGraphicFramePr>
          <p:nvPr/>
        </p:nvGraphicFramePr>
        <p:xfrm>
          <a:off x="2916238" y="4941888"/>
          <a:ext cx="3168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4" name="Equation" r:id="rId7" imgW="1167765" imgH="393700" progId="Equation.DSMT4">
                  <p:embed/>
                </p:oleObj>
              </mc:Choice>
              <mc:Fallback>
                <p:oleObj name="Equation" r:id="rId7" imgW="1167765" imgH="3937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941888"/>
                        <a:ext cx="3168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75" name="Group 55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6276" name="AutoShape 56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6277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3" grpId="0"/>
      <p:bldP spid="15374" grpId="0" animBg="1"/>
      <p:bldP spid="15375" grpId="0"/>
      <p:bldP spid="15377" grpId="0" animBg="1"/>
      <p:bldP spid="15378" grpId="0" animBg="1"/>
      <p:bldP spid="15379" grpId="0" animBg="1"/>
      <p:bldP spid="15381" grpId="0"/>
      <p:bldP spid="15382" grpId="0"/>
      <p:bldP spid="15383" grpId="0"/>
      <p:bldP spid="15386" grpId="0" animBg="1"/>
      <p:bldP spid="15387" grpId="0" animBg="1"/>
      <p:bldP spid="15388" grpId="0"/>
      <p:bldP spid="15403" grpId="0"/>
      <p:bldP spid="15405" grpId="0" animBg="1"/>
      <p:bldP spid="15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1817688"/>
            <a:ext cx="7869237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395288" y="1385888"/>
            <a:ext cx="712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完成下表中正多边形的计算</a:t>
            </a:r>
            <a:r>
              <a:rPr lang="en-US" altLang="zh-CN" sz="2400" b="1"/>
              <a:t>(</a:t>
            </a:r>
            <a:r>
              <a:rPr lang="zh-CN" altLang="en-US" sz="2400" b="1"/>
              <a:t>把计算结果填入表中</a:t>
            </a:r>
            <a:r>
              <a:rPr lang="en-US" altLang="zh-CN" sz="2400" b="1"/>
              <a:t>)</a:t>
            </a:r>
            <a:r>
              <a:rPr lang="zh-CN" altLang="en-US" sz="2400" b="1"/>
              <a:t>：</a:t>
            </a:r>
          </a:p>
        </p:txBody>
      </p:sp>
      <p:grpSp>
        <p:nvGrpSpPr>
          <p:cNvPr id="267268" name="Group 5"/>
          <p:cNvGrpSpPr/>
          <p:nvPr/>
        </p:nvGrpSpPr>
        <p:grpSpPr bwMode="auto">
          <a:xfrm>
            <a:off x="2771775" y="593725"/>
            <a:ext cx="2232025" cy="649288"/>
            <a:chOff x="884" y="572"/>
            <a:chExt cx="1406" cy="409"/>
          </a:xfrm>
        </p:grpSpPr>
        <p:sp>
          <p:nvSpPr>
            <p:cNvPr id="267269" name="AutoShape 6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727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跟踪训练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609600" y="1566727"/>
            <a:ext cx="8312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有一个亭子它的地基是半径为</a:t>
            </a:r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4m</a:t>
            </a: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的正六边形</a:t>
            </a:r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</a:p>
          <a:p>
            <a:pPr eaLnBrk="0" hangingPunct="0"/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求地基的周长和面积</a:t>
            </a:r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精确到</a:t>
            </a:r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0.1</a:t>
            </a:r>
            <a:r>
              <a:rPr kumimoji="1"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平方米</a:t>
            </a:r>
            <a:r>
              <a:rPr kumimoji="1"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).</a:t>
            </a:r>
          </a:p>
        </p:txBody>
      </p:sp>
      <p:pic>
        <p:nvPicPr>
          <p:cNvPr id="268291" name="Picture 25" descr="pic_21988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3265488"/>
            <a:ext cx="22637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292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122613"/>
            <a:ext cx="266541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293" name="AutoShape 28"/>
          <p:cNvSpPr>
            <a:spLocks noChangeArrowheads="1"/>
          </p:cNvSpPr>
          <p:nvPr/>
        </p:nvSpPr>
        <p:spPr bwMode="auto">
          <a:xfrm>
            <a:off x="3563938" y="4418013"/>
            <a:ext cx="1366837" cy="144462"/>
          </a:xfrm>
          <a:prstGeom prst="rightArrow">
            <a:avLst>
              <a:gd name="adj1" fmla="val 50000"/>
              <a:gd name="adj2" fmla="val 2365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68294" name="Text Box 29"/>
          <p:cNvSpPr txBox="1">
            <a:spLocks noChangeArrowheads="1"/>
          </p:cNvSpPr>
          <p:nvPr/>
        </p:nvSpPr>
        <p:spPr bwMode="auto">
          <a:xfrm>
            <a:off x="3132138" y="5354638"/>
            <a:ext cx="2716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</a:rPr>
              <a:t>实际问题转化成数学问题</a:t>
            </a:r>
          </a:p>
        </p:txBody>
      </p:sp>
      <p:grpSp>
        <p:nvGrpSpPr>
          <p:cNvPr id="268295" name="Group 31"/>
          <p:cNvGrpSpPr/>
          <p:nvPr/>
        </p:nvGrpSpPr>
        <p:grpSpPr bwMode="auto">
          <a:xfrm>
            <a:off x="2916238" y="601663"/>
            <a:ext cx="2232025" cy="649287"/>
            <a:chOff x="884" y="572"/>
            <a:chExt cx="1406" cy="409"/>
          </a:xfrm>
        </p:grpSpPr>
        <p:sp>
          <p:nvSpPr>
            <p:cNvPr id="268296" name="AutoShape 32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829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典型例题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73238"/>
            <a:ext cx="8820150" cy="3635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ea typeface="宋体" panose="02010600030101010101" pitchFamily="2" charset="-122"/>
              </a:rPr>
              <a:t>正八边形的中心角是</a:t>
            </a:r>
            <a:r>
              <a:rPr lang="zh-CN" altLang="en-US" sz="2400" b="1" u="sng" dirty="0">
                <a:ea typeface="宋体" panose="02010600030101010101" pitchFamily="2" charset="-122"/>
              </a:rPr>
              <a:t>         </a:t>
            </a:r>
            <a:r>
              <a:rPr lang="zh-CN" altLang="en-US" sz="2400" b="1" dirty="0">
                <a:ea typeface="宋体" panose="02010600030101010101" pitchFamily="2" charset="-122"/>
              </a:rPr>
              <a:t>度</a:t>
            </a:r>
            <a:r>
              <a:rPr lang="en-US" altLang="zh-CN" sz="2400" b="1" dirty="0">
                <a:ea typeface="宋体" panose="02010600030101010101" pitchFamily="2" charset="-122"/>
              </a:rPr>
              <a:t>;</a:t>
            </a:r>
            <a:r>
              <a:rPr lang="zh-CN" altLang="en-US" sz="2400" b="1" dirty="0">
                <a:ea typeface="宋体" panose="02010600030101010101" pitchFamily="2" charset="-122"/>
              </a:rPr>
              <a:t>它的外角是</a:t>
            </a:r>
            <a:r>
              <a:rPr lang="zh-CN" altLang="en-US" sz="2400" b="1" u="sng" dirty="0">
                <a:ea typeface="宋体" panose="02010600030101010101" pitchFamily="2" charset="-122"/>
              </a:rPr>
              <a:t>           </a:t>
            </a:r>
            <a:r>
              <a:rPr lang="zh-CN" altLang="en-US" sz="2400" b="1" dirty="0">
                <a:ea typeface="宋体" panose="02010600030101010101" pitchFamily="2" charset="-122"/>
              </a:rPr>
              <a:t>度</a:t>
            </a:r>
            <a:r>
              <a:rPr lang="en-US" altLang="zh-CN" sz="2400" b="1" dirty="0">
                <a:ea typeface="宋体" panose="02010600030101010101" pitchFamily="2" charset="-122"/>
              </a:rPr>
              <a:t>.</a:t>
            </a:r>
          </a:p>
          <a:p>
            <a:pPr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ea typeface="宋体" panose="02010600030101010101" pitchFamily="2" charset="-122"/>
              </a:rPr>
              <a:t>圆内接正方形的半径与边长的比值是</a:t>
            </a:r>
            <a:r>
              <a:rPr lang="en-US" altLang="zh-CN" sz="2400" b="1" dirty="0">
                <a:ea typeface="宋体" panose="02010600030101010101" pitchFamily="2" charset="-122"/>
              </a:rPr>
              <a:t>________</a:t>
            </a:r>
          </a:p>
          <a:p>
            <a:pPr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ea typeface="宋体" panose="02010600030101010101" pitchFamily="2" charset="-122"/>
              </a:rPr>
              <a:t>正多边形的边心距与边长之比为      </a:t>
            </a:r>
            <a:r>
              <a:rPr lang="en-US" altLang="zh-CN" sz="2400" b="1" dirty="0">
                <a:ea typeface="宋体" panose="02010600030101010101" pitchFamily="2" charset="-122"/>
              </a:rPr>
              <a:t>:2,</a:t>
            </a:r>
            <a:r>
              <a:rPr lang="zh-CN" altLang="en-US" sz="2400" b="1" dirty="0">
                <a:ea typeface="宋体" panose="02010600030101010101" pitchFamily="2" charset="-122"/>
              </a:rPr>
              <a:t>则此多边形的边数是</a:t>
            </a:r>
            <a:r>
              <a:rPr lang="zh-CN" altLang="en-US" sz="2400" b="1" u="sng" dirty="0">
                <a:ea typeface="宋体" panose="02010600030101010101" pitchFamily="2" charset="-122"/>
              </a:rPr>
              <a:t>             </a:t>
            </a:r>
            <a:r>
              <a:rPr lang="en-US" altLang="zh-CN" sz="2400" b="1" dirty="0">
                <a:ea typeface="宋体" panose="02010600030101010101" pitchFamily="2" charset="-122"/>
              </a:rPr>
              <a:t>.</a:t>
            </a:r>
          </a:p>
          <a:p>
            <a:pPr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4.</a:t>
            </a:r>
            <a:r>
              <a:rPr lang="zh-CN" altLang="en-US" sz="2400" b="1" dirty="0">
                <a:ea typeface="宋体" panose="02010600030101010101" pitchFamily="2" charset="-122"/>
              </a:rPr>
              <a:t>已知圆内接正方形的边长为</a:t>
            </a:r>
            <a:r>
              <a:rPr lang="en-US" altLang="zh-CN" sz="2400" b="1" dirty="0"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ea typeface="宋体" panose="02010600030101010101" pitchFamily="2" charset="-122"/>
              </a:rPr>
              <a:t>，则该圆的内接正六边形边长为</a:t>
            </a:r>
            <a:r>
              <a:rPr lang="zh-CN" altLang="en-US" sz="2400" b="1" u="sng" dirty="0">
                <a:ea typeface="宋体" panose="02010600030101010101" pitchFamily="2" charset="-122"/>
              </a:rPr>
              <a:t>              </a:t>
            </a:r>
            <a:r>
              <a:rPr lang="zh-CN" altLang="en-US" sz="2400" b="1" dirty="0">
                <a:ea typeface="宋体" panose="02010600030101010101" pitchFamily="2" charset="-122"/>
              </a:rPr>
              <a:t>．</a:t>
            </a:r>
          </a:p>
          <a:p>
            <a:pPr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5.</a:t>
            </a:r>
            <a:r>
              <a:rPr lang="zh-CN" altLang="en-US" sz="2400" b="1" dirty="0">
                <a:ea typeface="宋体" panose="02010600030101010101" pitchFamily="2" charset="-122"/>
              </a:rPr>
              <a:t>圆内接正六边形的边长是</a:t>
            </a:r>
            <a:r>
              <a:rPr lang="en-US" altLang="zh-CN" sz="2400" b="1" dirty="0">
                <a:ea typeface="宋体" panose="02010600030101010101" pitchFamily="2" charset="-122"/>
              </a:rPr>
              <a:t>8 cm</a:t>
            </a:r>
            <a:r>
              <a:rPr lang="zh-CN" altLang="en-US" sz="2400" b="1" dirty="0">
                <a:ea typeface="宋体" panose="02010600030101010101" pitchFamily="2" charset="-122"/>
              </a:rPr>
              <a:t>用么该正六边形的半径为</a:t>
            </a:r>
            <a:r>
              <a:rPr lang="en-US" altLang="zh-CN" sz="2400" b="1" dirty="0">
                <a:ea typeface="宋体" panose="02010600030101010101" pitchFamily="2" charset="-122"/>
              </a:rPr>
              <a:t>________</a:t>
            </a:r>
            <a:r>
              <a:rPr lang="zh-CN" altLang="en-US" sz="2400" b="1" dirty="0">
                <a:ea typeface="宋体" panose="02010600030101010101" pitchFamily="2" charset="-122"/>
              </a:rPr>
              <a:t>；边心距为</a:t>
            </a:r>
            <a:r>
              <a:rPr lang="en-US" altLang="zh-CN" sz="2400" b="1" dirty="0">
                <a:ea typeface="宋体" panose="02010600030101010101" pitchFamily="2" charset="-122"/>
              </a:rPr>
              <a:t>________</a:t>
            </a:r>
            <a:r>
              <a:rPr lang="zh-CN" altLang="en-US" sz="2400" b="1" dirty="0">
                <a:ea typeface="宋体" panose="02010600030101010101" pitchFamily="2" charset="-122"/>
              </a:rPr>
              <a:t>．</a:t>
            </a:r>
            <a:r>
              <a:rPr lang="zh-CN" altLang="en-US" sz="2400" dirty="0">
                <a:ea typeface="宋体" panose="02010600030101010101" pitchFamily="2" charset="-122"/>
              </a:rPr>
              <a:t> </a:t>
            </a:r>
          </a:p>
        </p:txBody>
      </p:sp>
      <p:graphicFrame>
        <p:nvGraphicFramePr>
          <p:cNvPr id="269315" name="Object 4"/>
          <p:cNvGraphicFramePr>
            <a:graphicFrameLocks noChangeAspect="1"/>
          </p:cNvGraphicFramePr>
          <p:nvPr/>
        </p:nvGraphicFramePr>
        <p:xfrm>
          <a:off x="5003800" y="2636838"/>
          <a:ext cx="431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5" name="Equation" r:id="rId3" imgW="228600" imgH="228600" progId="Equation.DSMT4">
                  <p:embed/>
                </p:oleObj>
              </mc:Choice>
              <mc:Fallback>
                <p:oleObj name="Equation" r:id="rId3" imgW="228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636838"/>
                        <a:ext cx="431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9316" name="Group 7"/>
          <p:cNvGrpSpPr/>
          <p:nvPr/>
        </p:nvGrpSpPr>
        <p:grpSpPr bwMode="auto">
          <a:xfrm>
            <a:off x="611188" y="836613"/>
            <a:ext cx="2232025" cy="649287"/>
            <a:chOff x="884" y="572"/>
            <a:chExt cx="1406" cy="409"/>
          </a:xfrm>
        </p:grpSpPr>
        <p:sp>
          <p:nvSpPr>
            <p:cNvPr id="269317" name="AutoShape 8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6931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跟踪训练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全屏显示(4:3)</PresentationFormat>
  <Paragraphs>84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方正综艺简体</vt:lpstr>
      <vt:lpstr>仿宋_GB2312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2016-09-26T07:28:00Z</dcterms:created>
  <dcterms:modified xsi:type="dcterms:W3CDTF">2023-01-16T17:02:02Z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8020BE8D926145C484C02661BFF48A5D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