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1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00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40" d="100"/>
          <a:sy n="140" d="100"/>
        </p:scale>
        <p:origin x="-804" y="-31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十几减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十几减</a:t>
            </a:r>
            <a:r>
              <a:rPr lang="en-US" altLang="zh-CN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en-US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endParaRPr lang="zh-CN" altLang="en-US" sz="6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7309" y="585105"/>
            <a:ext cx="30255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以内的退位减法</a:t>
            </a:r>
            <a:endParaRPr lang="zh-CN" altLang="en-US" sz="28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08196" y="2139702"/>
            <a:ext cx="21602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平十减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7664" y="2811793"/>
            <a:ext cx="230425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破十减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47664" y="3511773"/>
            <a:ext cx="247479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想加算减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373380" y="1601237"/>
            <a:ext cx="235074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 bwMode="auto">
          <a:xfrm>
            <a:off x="2483768" y="3824289"/>
            <a:ext cx="3947318" cy="584775"/>
            <a:chOff x="3357554" y="3467408"/>
            <a:chExt cx="3947346" cy="584399"/>
          </a:xfrm>
        </p:grpSpPr>
        <p:sp>
          <p:nvSpPr>
            <p:cNvPr id="3080" name="TextBox 25"/>
            <p:cNvSpPr txBox="1">
              <a:spLocks noChangeArrowheads="1"/>
            </p:cNvSpPr>
            <p:nvPr/>
          </p:nvSpPr>
          <p:spPr bwMode="auto">
            <a:xfrm>
              <a:off x="3357554" y="3467408"/>
              <a:ext cx="3947346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把）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504687" y="3585801"/>
              <a:ext cx="357190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898971"/>
            <a:ext cx="72866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/>
          <p:nvPr/>
        </p:nvGrpSpPr>
        <p:grpSpPr bwMode="auto">
          <a:xfrm>
            <a:off x="2123728" y="2844766"/>
            <a:ext cx="3886154" cy="973111"/>
            <a:chOff x="6216798" y="-1752233"/>
            <a:chExt cx="3816852" cy="1130634"/>
          </a:xfrm>
          <a:noFill/>
          <a:effectLst/>
        </p:grpSpPr>
        <p:sp>
          <p:nvSpPr>
            <p:cNvPr id="20" name="圆角矩形标注 19"/>
            <p:cNvSpPr/>
            <p:nvPr/>
          </p:nvSpPr>
          <p:spPr>
            <a:xfrm>
              <a:off x="6216798" y="-1752233"/>
              <a:ext cx="3816851" cy="603097"/>
            </a:xfrm>
            <a:prstGeom prst="wedgeRoundRectCallout">
              <a:avLst>
                <a:gd name="adj1" fmla="val 60377"/>
                <a:gd name="adj2" fmla="val 11589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6292582" y="-1730152"/>
              <a:ext cx="3741068" cy="110855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拿走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把，还剩多少把？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矩形 12"/>
          <p:cNvSpPr>
            <a:spLocks noChangeArrowheads="1"/>
          </p:cNvSpPr>
          <p:nvPr/>
        </p:nvSpPr>
        <p:spPr bwMode="auto">
          <a:xfrm>
            <a:off x="2341188" y="493619"/>
            <a:ext cx="59554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用小棒摆一摆，说说你是怎样想的。</a:t>
            </a:r>
          </a:p>
        </p:txBody>
      </p:sp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504" y="1014388"/>
            <a:ext cx="550068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5242" y="1233463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3"/>
          <p:cNvGrpSpPr/>
          <p:nvPr/>
        </p:nvGrpSpPr>
        <p:grpSpPr bwMode="auto">
          <a:xfrm>
            <a:off x="2675929" y="1228700"/>
            <a:ext cx="833438" cy="642938"/>
            <a:chOff x="671514" y="1500179"/>
            <a:chExt cx="1971661" cy="942986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855537" y="1502508"/>
              <a:ext cx="1787638" cy="2328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82782" y="2429195"/>
              <a:ext cx="1817683" cy="465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292032" y="1879661"/>
              <a:ext cx="942986" cy="184023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5400000">
              <a:off x="2089060" y="1889050"/>
              <a:ext cx="942986" cy="165244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43"/>
          <p:cNvGrpSpPr/>
          <p:nvPr/>
        </p:nvGrpSpPr>
        <p:grpSpPr bwMode="auto">
          <a:xfrm>
            <a:off x="2047279" y="1247750"/>
            <a:ext cx="523875" cy="642938"/>
            <a:chOff x="671514" y="1500179"/>
            <a:chExt cx="1971661" cy="942987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856733" y="1502508"/>
              <a:ext cx="1786442" cy="2328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683463" y="2429196"/>
              <a:ext cx="1816318" cy="465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>
              <a:off x="292632" y="1879063"/>
              <a:ext cx="942987" cy="185219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2088035" y="1888026"/>
              <a:ext cx="942987" cy="167292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2379" y="2243113"/>
            <a:ext cx="25717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43"/>
          <p:cNvGrpSpPr/>
          <p:nvPr/>
        </p:nvGrpSpPr>
        <p:grpSpPr bwMode="auto">
          <a:xfrm>
            <a:off x="942379" y="2236763"/>
            <a:ext cx="1316038" cy="642937"/>
            <a:chOff x="671514" y="1500179"/>
            <a:chExt cx="1971661" cy="942986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857026" y="1502507"/>
              <a:ext cx="1786149" cy="2329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81027" y="2429195"/>
              <a:ext cx="1819446" cy="4657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>
              <a:off x="292777" y="1878916"/>
              <a:ext cx="942986" cy="185512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2088439" y="1888429"/>
              <a:ext cx="942986" cy="166485"/>
            </a:xfrm>
            <a:prstGeom prst="line">
              <a:avLst/>
            </a:prstGeom>
            <a:ln w="19050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3"/>
          <p:cNvGrpSpPr/>
          <p:nvPr/>
        </p:nvGrpSpPr>
        <p:grpSpPr bwMode="auto">
          <a:xfrm>
            <a:off x="6359078" y="1635646"/>
            <a:ext cx="2677418" cy="974701"/>
            <a:chOff x="7744385" y="-2132010"/>
            <a:chExt cx="2381886" cy="1109217"/>
          </a:xfrm>
          <a:noFill/>
          <a:effectLst/>
        </p:grpSpPr>
        <p:sp>
          <p:nvSpPr>
            <p:cNvPr id="51" name="圆角矩形标注 50"/>
            <p:cNvSpPr/>
            <p:nvPr/>
          </p:nvSpPr>
          <p:spPr>
            <a:xfrm>
              <a:off x="7744385" y="-2013272"/>
              <a:ext cx="1882555" cy="864136"/>
            </a:xfrm>
            <a:prstGeom prst="wedgeRoundRectCallout">
              <a:avLst>
                <a:gd name="adj1" fmla="val 34810"/>
                <a:gd name="adj2" fmla="val 59981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" name="TextBox 14"/>
            <p:cNvSpPr txBox="1">
              <a:spLocks noChangeArrowheads="1"/>
            </p:cNvSpPr>
            <p:nvPr/>
          </p:nvSpPr>
          <p:spPr bwMode="auto">
            <a:xfrm>
              <a:off x="7756350" y="-2132010"/>
              <a:ext cx="2369921" cy="110921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你喜欢哪种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方法？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47"/>
          <p:cNvGrpSpPr/>
          <p:nvPr/>
        </p:nvGrpSpPr>
        <p:grpSpPr bwMode="auto">
          <a:xfrm>
            <a:off x="3579217" y="1085825"/>
            <a:ext cx="2220912" cy="1571625"/>
            <a:chOff x="4500561" y="1357304"/>
            <a:chExt cx="2220916" cy="1571636"/>
          </a:xfrm>
        </p:grpSpPr>
        <p:sp>
          <p:nvSpPr>
            <p:cNvPr id="45" name="云形标注 44"/>
            <p:cNvSpPr/>
            <p:nvPr/>
          </p:nvSpPr>
          <p:spPr>
            <a:xfrm>
              <a:off x="4500561" y="1357304"/>
              <a:ext cx="1863728" cy="857256"/>
            </a:xfrm>
            <a:prstGeom prst="cloudCallout">
              <a:avLst>
                <a:gd name="adj1" fmla="val 59881"/>
                <a:gd name="adj2" fmla="val 805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122" name="TextBox 27"/>
            <p:cNvSpPr txBox="1">
              <a:spLocks noChangeArrowheads="1"/>
            </p:cNvSpPr>
            <p:nvPr/>
          </p:nvSpPr>
          <p:spPr bwMode="auto">
            <a:xfrm>
              <a:off x="4643438" y="1359077"/>
              <a:ext cx="2078039" cy="1569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= 10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 = 7</a:t>
              </a:r>
            </a:p>
            <a:p>
              <a:endParaRPr lang="en-US" altLang="zh-CN" sz="2400" dirty="0">
                <a:ea typeface="楷体_GB2312" panose="02010609030101010101" pitchFamily="49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2400" dirty="0">
                <a:ea typeface="楷体_GB2312" panose="0201060903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55"/>
          <p:cNvGrpSpPr/>
          <p:nvPr/>
        </p:nvGrpSpPr>
        <p:grpSpPr bwMode="auto">
          <a:xfrm>
            <a:off x="3585567" y="2085950"/>
            <a:ext cx="2071687" cy="857250"/>
            <a:chOff x="4214810" y="2571750"/>
            <a:chExt cx="2071702" cy="857256"/>
          </a:xfrm>
        </p:grpSpPr>
        <p:sp>
          <p:nvSpPr>
            <p:cNvPr id="49" name="云形标注 48"/>
            <p:cNvSpPr/>
            <p:nvPr/>
          </p:nvSpPr>
          <p:spPr>
            <a:xfrm>
              <a:off x="4214810" y="2571750"/>
              <a:ext cx="1785950" cy="857256"/>
            </a:xfrm>
            <a:prstGeom prst="cloudCallout">
              <a:avLst>
                <a:gd name="adj1" fmla="val 63111"/>
                <a:gd name="adj2" fmla="val 29012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TextBox 42"/>
            <p:cNvSpPr txBox="1">
              <a:spLocks noChangeArrowheads="1"/>
            </p:cNvSpPr>
            <p:nvPr/>
          </p:nvSpPr>
          <p:spPr bwMode="auto">
            <a:xfrm>
              <a:off x="4351350" y="2571750"/>
              <a:ext cx="1935162" cy="830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2</a:t>
              </a: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+ 5 = 7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53"/>
          <p:cNvGrpSpPr/>
          <p:nvPr/>
        </p:nvGrpSpPr>
        <p:grpSpPr bwMode="auto">
          <a:xfrm>
            <a:off x="3371254" y="3171800"/>
            <a:ext cx="2357438" cy="1200150"/>
            <a:chOff x="5357818" y="214296"/>
            <a:chExt cx="2357454" cy="1200150"/>
          </a:xfrm>
        </p:grpSpPr>
        <p:sp>
          <p:nvSpPr>
            <p:cNvPr id="53" name="云形标注 52"/>
            <p:cNvSpPr/>
            <p:nvPr/>
          </p:nvSpPr>
          <p:spPr>
            <a:xfrm>
              <a:off x="5357818" y="214296"/>
              <a:ext cx="2071702" cy="785813"/>
            </a:xfrm>
            <a:prstGeom prst="cloudCallout">
              <a:avLst>
                <a:gd name="adj1" fmla="val 55125"/>
                <a:gd name="adj2" fmla="val 259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20" name="TextBox 47"/>
            <p:cNvSpPr txBox="1">
              <a:spLocks noChangeArrowheads="1"/>
            </p:cNvSpPr>
            <p:nvPr/>
          </p:nvSpPr>
          <p:spPr bwMode="auto">
            <a:xfrm>
              <a:off x="5500694" y="214296"/>
              <a:ext cx="2214578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+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en-US" altLang="zh-CN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15</a:t>
              </a:r>
            </a:p>
            <a:p>
              <a:pPr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 = 7</a:t>
              </a:r>
            </a:p>
            <a:p>
              <a:pPr>
                <a:defRPr/>
              </a:pPr>
              <a:endParaRPr lang="zh-CN" altLang="en-US" sz="2400" dirty="0">
                <a:ea typeface="楷体_GB2312" panose="02010609030101010101" pitchFamily="49" charset="-122"/>
              </a:endParaRPr>
            </a:p>
          </p:txBody>
        </p:sp>
      </p:grpSp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9367" y="3208313"/>
            <a:ext cx="24050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2339752" y="4208770"/>
            <a:ext cx="3947318" cy="523220"/>
            <a:chOff x="3357554" y="3467407"/>
            <a:chExt cx="3000396" cy="522884"/>
          </a:xfrm>
        </p:grpSpPr>
        <p:sp>
          <p:nvSpPr>
            <p:cNvPr id="59" name="TextBox 4"/>
            <p:cNvSpPr txBox="1">
              <a:spLocks noChangeArrowheads="1"/>
            </p:cNvSpPr>
            <p:nvPr/>
          </p:nvSpPr>
          <p:spPr bwMode="auto">
            <a:xfrm>
              <a:off x="3357554" y="3467407"/>
              <a:ext cx="3000396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15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 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（把）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906081" y="3542221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4414862" y="4189607"/>
            <a:ext cx="3642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7</a:t>
            </a:r>
            <a:endParaRPr lang="zh-CN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3" name="图片 6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1470188" y="1635493"/>
            <a:ext cx="2144267" cy="584775"/>
            <a:chOff x="3214678" y="3467407"/>
            <a:chExt cx="2144282" cy="584399"/>
          </a:xfrm>
        </p:grpSpPr>
        <p:sp>
          <p:nvSpPr>
            <p:cNvPr id="5134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84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cs typeface="Arial" panose="020B0604020202020204" pitchFamily="34" charset="0"/>
                </a:rPr>
                <a:t>15 </a:t>
              </a:r>
              <a:r>
                <a:rPr lang="zh-CN" altLang="en-US" sz="3200" b="1" dirty="0"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cs typeface="Arial" panose="020B0604020202020204" pitchFamily="34" charset="0"/>
                </a:rPr>
                <a:t>7 =</a:t>
              </a:r>
              <a:endParaRPr lang="zh-CN" altLang="en-US" sz="3200" b="1" dirty="0"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01769" y="3530819"/>
              <a:ext cx="357191" cy="35695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42840" y="1607771"/>
            <a:ext cx="393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1465425" y="2602284"/>
            <a:ext cx="2149028" cy="584775"/>
            <a:chOff x="3214678" y="3467407"/>
            <a:chExt cx="2149043" cy="584397"/>
          </a:xfrm>
        </p:grpSpPr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84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cs typeface="Arial" panose="020B0604020202020204" pitchFamily="34" charset="0"/>
                </a:rPr>
                <a:t>13 </a:t>
              </a:r>
              <a:r>
                <a:rPr lang="zh-CN" altLang="en-US" sz="3200" b="1" dirty="0">
                  <a:cs typeface="Arial" panose="020B0604020202020204" pitchFamily="34" charset="0"/>
                </a:rPr>
                <a:t>－ </a:t>
              </a:r>
              <a:r>
                <a:rPr lang="en-US" altLang="zh-CN" sz="3200" b="1" dirty="0">
                  <a:cs typeface="Arial" panose="020B0604020202020204" pitchFamily="34" charset="0"/>
                </a:rPr>
                <a:t>7 =</a:t>
              </a:r>
              <a:endParaRPr lang="zh-CN" altLang="en-US" sz="3200" b="1" dirty="0"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06532" y="3572111"/>
              <a:ext cx="357189" cy="35695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30016" y="2635047"/>
            <a:ext cx="393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组合 14"/>
          <p:cNvGrpSpPr/>
          <p:nvPr/>
        </p:nvGrpSpPr>
        <p:grpSpPr bwMode="auto">
          <a:xfrm>
            <a:off x="4644008" y="2067693"/>
            <a:ext cx="2405063" cy="1119366"/>
            <a:chOff x="4857752" y="2740885"/>
            <a:chExt cx="1714521" cy="954952"/>
          </a:xfrm>
          <a:noFill/>
        </p:grpSpPr>
        <p:sp>
          <p:nvSpPr>
            <p:cNvPr id="16" name="圆角矩形标注 15"/>
            <p:cNvSpPr/>
            <p:nvPr/>
          </p:nvSpPr>
          <p:spPr bwMode="auto">
            <a:xfrm>
              <a:off x="4870201" y="2756774"/>
              <a:ext cx="1702072" cy="815108"/>
            </a:xfrm>
            <a:prstGeom prst="wedgeRoundRectCallout">
              <a:avLst>
                <a:gd name="adj1" fmla="val 60833"/>
                <a:gd name="adj2" fmla="val 22042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5131" name="TextBox 16"/>
            <p:cNvSpPr txBox="1">
              <a:spLocks noChangeArrowheads="1"/>
            </p:cNvSpPr>
            <p:nvPr/>
          </p:nvSpPr>
          <p:spPr bwMode="auto">
            <a:xfrm>
              <a:off x="4857752" y="2740885"/>
              <a:ext cx="1680029" cy="95495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和同学说说你是怎样计算的。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2"/>
          <p:cNvSpPr>
            <a:spLocks noChangeArrowheads="1"/>
          </p:cNvSpPr>
          <p:nvPr/>
        </p:nvSpPr>
        <p:spPr bwMode="auto">
          <a:xfrm>
            <a:off x="564553" y="1059582"/>
            <a:ext cx="37914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先圈一圈，再计算。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642938" y="3219455"/>
            <a:ext cx="2488902" cy="523221"/>
            <a:chOff x="3214678" y="3467407"/>
            <a:chExt cx="2126025" cy="474613"/>
          </a:xfrm>
        </p:grpSpPr>
        <p:sp>
          <p:nvSpPr>
            <p:cNvPr id="6164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746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83512" y="3539737"/>
              <a:ext cx="357191" cy="35695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767638" y="321982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5786436" y="3252785"/>
            <a:ext cx="2313955" cy="523220"/>
            <a:chOff x="3214678" y="3467407"/>
            <a:chExt cx="2313972" cy="522884"/>
          </a:xfrm>
        </p:grpSpPr>
        <p:sp>
          <p:nvSpPr>
            <p:cNvPr id="6162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71458" y="3506427"/>
              <a:ext cx="357192" cy="35695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736190" y="321982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2" name="Picture 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" y="1843088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824038"/>
            <a:ext cx="37052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接连接符 30"/>
          <p:cNvCxnSpPr/>
          <p:nvPr/>
        </p:nvCxnSpPr>
        <p:spPr bwMode="auto">
          <a:xfrm>
            <a:off x="5072063" y="1898650"/>
            <a:ext cx="2443162" cy="11113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677863" y="1895475"/>
            <a:ext cx="1965325" cy="1000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5059363" y="2917825"/>
            <a:ext cx="1016000" cy="793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 rot="5400000">
            <a:off x="4554538" y="2414588"/>
            <a:ext cx="1022350" cy="635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 bwMode="auto">
          <a:xfrm>
            <a:off x="6130925" y="2408238"/>
            <a:ext cx="1465263" cy="1587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 rot="5400000">
            <a:off x="5795962" y="2667001"/>
            <a:ext cx="542925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 bwMode="auto">
          <a:xfrm rot="5400000">
            <a:off x="7324873" y="2162176"/>
            <a:ext cx="542925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12"/>
          <p:cNvSpPr>
            <a:spLocks noChangeArrowheads="1"/>
          </p:cNvSpPr>
          <p:nvPr/>
        </p:nvSpPr>
        <p:spPr bwMode="auto">
          <a:xfrm>
            <a:off x="1813868" y="2859782"/>
            <a:ext cx="10887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</a:t>
            </a:r>
          </a:p>
        </p:txBody>
      </p:sp>
      <p:sp>
        <p:nvSpPr>
          <p:cNvPr id="7173" name="矩形 12"/>
          <p:cNvSpPr>
            <a:spLocks noChangeArrowheads="1"/>
          </p:cNvSpPr>
          <p:nvPr/>
        </p:nvSpPr>
        <p:spPr bwMode="auto">
          <a:xfrm>
            <a:off x="7022455" y="1203598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？个</a:t>
            </a:r>
          </a:p>
        </p:txBody>
      </p:sp>
      <p:sp>
        <p:nvSpPr>
          <p:cNvPr id="7174" name="矩形 12"/>
          <p:cNvSpPr>
            <a:spLocks noChangeArrowheads="1"/>
          </p:cNvSpPr>
          <p:nvPr/>
        </p:nvSpPr>
        <p:spPr bwMode="auto">
          <a:xfrm>
            <a:off x="6093768" y="2859782"/>
            <a:ext cx="10887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1164578" y="3591379"/>
            <a:ext cx="2275163" cy="523220"/>
            <a:chOff x="3214678" y="3467407"/>
            <a:chExt cx="2275180" cy="522884"/>
          </a:xfrm>
        </p:grpSpPr>
        <p:sp>
          <p:nvSpPr>
            <p:cNvPr id="7185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132669" y="3583519"/>
              <a:ext cx="357189" cy="35695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82553" y="3632706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5522264" y="3591379"/>
            <a:ext cx="2312816" cy="523220"/>
            <a:chOff x="3214678" y="3467407"/>
            <a:chExt cx="2312834" cy="522884"/>
          </a:xfrm>
        </p:grpSpPr>
        <p:sp>
          <p:nvSpPr>
            <p:cNvPr id="7183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170321" y="3583519"/>
              <a:ext cx="357191" cy="35695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475041" y="3632706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endParaRPr lang="zh-CN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73" y="1442268"/>
            <a:ext cx="75533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矩形 12"/>
          <p:cNvSpPr>
            <a:spLocks noChangeArrowheads="1"/>
          </p:cNvSpPr>
          <p:nvPr/>
        </p:nvSpPr>
        <p:spPr bwMode="auto">
          <a:xfrm>
            <a:off x="2657871" y="1131590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？颗</a:t>
            </a:r>
          </a:p>
        </p:txBody>
      </p:sp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479625" y="483518"/>
            <a:ext cx="10680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78" y="1707654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680715" y="1817191"/>
            <a:ext cx="2000250" cy="461963"/>
            <a:chOff x="3428996" y="3467407"/>
            <a:chExt cx="2000265" cy="461665"/>
          </a:xfrm>
          <a:noFill/>
        </p:grpSpPr>
        <p:sp>
          <p:nvSpPr>
            <p:cNvPr id="8222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cs typeface="Arial" panose="020B0604020202020204" pitchFamily="34" charset="0"/>
                </a:rPr>
                <a:t>8 </a:t>
              </a:r>
              <a:r>
                <a:rPr lang="zh-CN" altLang="en-US" sz="2400" b="1"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cs typeface="Arial" panose="020B0604020202020204" pitchFamily="34" charset="0"/>
                </a:rPr>
                <a:t>3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72005" y="3500723"/>
              <a:ext cx="357191" cy="356957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752278" y="1817191"/>
            <a:ext cx="49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11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323528" y="2460129"/>
            <a:ext cx="2000250" cy="461962"/>
            <a:chOff x="3071788" y="3467407"/>
            <a:chExt cx="2000266" cy="461367"/>
          </a:xfrm>
          <a:noFill/>
        </p:grpSpPr>
        <p:sp>
          <p:nvSpPr>
            <p:cNvPr id="8220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cs typeface="Arial" panose="020B0604020202020204" pitchFamily="34" charset="0"/>
                </a:rPr>
                <a:t>11 </a:t>
              </a:r>
              <a:r>
                <a:rPr lang="zh-CN" altLang="en-US" sz="2400" b="1">
                  <a:cs typeface="Arial" panose="020B0604020202020204" pitchFamily="34" charset="0"/>
                </a:rPr>
                <a:t>－</a:t>
              </a:r>
              <a:r>
                <a:rPr lang="en-US" altLang="zh-CN" sz="2400" b="1">
                  <a:cs typeface="Arial" panose="020B0604020202020204" pitchFamily="34" charset="0"/>
                </a:rPr>
                <a:t>8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14863" y="3500701"/>
              <a:ext cx="357191" cy="356728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68178" y="2460129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820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215" y="1707654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7"/>
          <p:cNvGrpSpPr/>
          <p:nvPr/>
        </p:nvGrpSpPr>
        <p:grpSpPr bwMode="auto">
          <a:xfrm>
            <a:off x="3609653" y="1817191"/>
            <a:ext cx="2000250" cy="461963"/>
            <a:chOff x="3428996" y="3467407"/>
            <a:chExt cx="2000265" cy="461665"/>
          </a:xfrm>
          <a:noFill/>
        </p:grpSpPr>
        <p:sp>
          <p:nvSpPr>
            <p:cNvPr id="8218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cs typeface="Arial" panose="020B0604020202020204" pitchFamily="34" charset="0"/>
                </a:rPr>
                <a:t>8 </a:t>
              </a:r>
              <a:r>
                <a:rPr lang="zh-CN" altLang="en-US" sz="2400" b="1"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cs typeface="Arial" panose="020B0604020202020204" pitchFamily="34" charset="0"/>
                </a:rPr>
                <a:t>9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72005" y="3500723"/>
              <a:ext cx="357190" cy="356957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654228" y="181719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17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3252465" y="2460129"/>
            <a:ext cx="2000250" cy="461962"/>
            <a:chOff x="3071788" y="3467407"/>
            <a:chExt cx="2000266" cy="461367"/>
          </a:xfrm>
          <a:noFill/>
        </p:grpSpPr>
        <p:sp>
          <p:nvSpPr>
            <p:cNvPr id="8216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cs typeface="Arial" panose="020B0604020202020204" pitchFamily="34" charset="0"/>
                </a:rPr>
                <a:t>17 </a:t>
              </a:r>
              <a:r>
                <a:rPr lang="zh-CN" altLang="en-US" sz="2400" b="1">
                  <a:cs typeface="Arial" panose="020B0604020202020204" pitchFamily="34" charset="0"/>
                </a:rPr>
                <a:t>－</a:t>
              </a:r>
              <a:r>
                <a:rPr lang="en-US" altLang="zh-CN" sz="2400" b="1">
                  <a:cs typeface="Arial" panose="020B0604020202020204" pitchFamily="34" charset="0"/>
                </a:rPr>
                <a:t>8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714864" y="3500701"/>
              <a:ext cx="357190" cy="356728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897115" y="2460129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820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153" y="1707654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7"/>
          <p:cNvGrpSpPr/>
          <p:nvPr/>
        </p:nvGrpSpPr>
        <p:grpSpPr bwMode="auto">
          <a:xfrm>
            <a:off x="6538590" y="1817191"/>
            <a:ext cx="2000250" cy="461963"/>
            <a:chOff x="3428996" y="3467407"/>
            <a:chExt cx="2000265" cy="461665"/>
          </a:xfrm>
          <a:noFill/>
        </p:grpSpPr>
        <p:sp>
          <p:nvSpPr>
            <p:cNvPr id="8214" name="TextBox 11"/>
            <p:cNvSpPr txBox="1">
              <a:spLocks noChangeArrowheads="1"/>
            </p:cNvSpPr>
            <p:nvPr/>
          </p:nvSpPr>
          <p:spPr bwMode="auto">
            <a:xfrm>
              <a:off x="3428996" y="3467407"/>
              <a:ext cx="2000265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cs typeface="Arial" panose="020B0604020202020204" pitchFamily="34" charset="0"/>
                </a:rPr>
                <a:t>7 </a:t>
              </a:r>
              <a:r>
                <a:rPr lang="zh-CN" altLang="en-US" sz="2400" b="1"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cs typeface="Arial" panose="020B0604020202020204" pitchFamily="34" charset="0"/>
                </a:rPr>
                <a:t>5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572005" y="3500723"/>
              <a:ext cx="357191" cy="356957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583165" y="181719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12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组合 17"/>
          <p:cNvGrpSpPr/>
          <p:nvPr/>
        </p:nvGrpSpPr>
        <p:grpSpPr bwMode="auto">
          <a:xfrm>
            <a:off x="6181403" y="2460129"/>
            <a:ext cx="2000250" cy="461962"/>
            <a:chOff x="3071788" y="3467407"/>
            <a:chExt cx="2000266" cy="461367"/>
          </a:xfrm>
          <a:noFill/>
        </p:grpSpPr>
        <p:sp>
          <p:nvSpPr>
            <p:cNvPr id="8212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4613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cs typeface="Arial" panose="020B0604020202020204" pitchFamily="34" charset="0"/>
                </a:rPr>
                <a:t>12 </a:t>
              </a:r>
              <a:r>
                <a:rPr lang="zh-CN" altLang="en-US" sz="2400" b="1">
                  <a:cs typeface="Arial" panose="020B0604020202020204" pitchFamily="34" charset="0"/>
                </a:rPr>
                <a:t>－</a:t>
              </a:r>
              <a:r>
                <a:rPr lang="en-US" altLang="zh-CN" sz="2400" b="1">
                  <a:cs typeface="Arial" panose="020B0604020202020204" pitchFamily="34" charset="0"/>
                </a:rPr>
                <a:t>7 =</a:t>
              </a:r>
              <a:endParaRPr lang="zh-CN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14863" y="3500701"/>
              <a:ext cx="357191" cy="356728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826053" y="2460129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210" name="矩形 12"/>
          <p:cNvSpPr>
            <a:spLocks noChangeArrowheads="1"/>
          </p:cNvSpPr>
          <p:nvPr/>
        </p:nvSpPr>
        <p:spPr bwMode="auto">
          <a:xfrm>
            <a:off x="755576" y="555526"/>
            <a:ext cx="8215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0" name="图片 4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29" grpId="0"/>
      <p:bldP spid="33" grpId="0"/>
      <p:bldP spid="38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2987824" y="1275607"/>
            <a:ext cx="2376264" cy="523220"/>
            <a:chOff x="3071792" y="3467407"/>
            <a:chExt cx="2376285" cy="522546"/>
          </a:xfrm>
        </p:grpSpPr>
        <p:sp>
          <p:nvSpPr>
            <p:cNvPr id="9231" name="TextBox 11"/>
            <p:cNvSpPr txBox="1">
              <a:spLocks noChangeArrowheads="1"/>
            </p:cNvSpPr>
            <p:nvPr/>
          </p:nvSpPr>
          <p:spPr bwMode="auto">
            <a:xfrm>
              <a:off x="3071792" y="3467407"/>
              <a:ext cx="2000267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90886" y="3539321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04048" y="127560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2987824" y="2211710"/>
            <a:ext cx="2373411" cy="523220"/>
            <a:chOff x="3071788" y="3467407"/>
            <a:chExt cx="2373432" cy="522546"/>
          </a:xfrm>
        </p:grpSpPr>
        <p:sp>
          <p:nvSpPr>
            <p:cNvPr id="9229" name="TextBox 11"/>
            <p:cNvSpPr txBox="1">
              <a:spLocks noChangeArrowheads="1"/>
            </p:cNvSpPr>
            <p:nvPr/>
          </p:nvSpPr>
          <p:spPr bwMode="auto">
            <a:xfrm>
              <a:off x="3071788" y="3467407"/>
              <a:ext cx="2000266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8030" y="3542171"/>
              <a:ext cx="357190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04048" y="219254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2771801" y="3075803"/>
            <a:ext cx="2589435" cy="523220"/>
            <a:chOff x="3140946" y="3467403"/>
            <a:chExt cx="2589456" cy="522546"/>
          </a:xfrm>
        </p:grpSpPr>
        <p:sp>
          <p:nvSpPr>
            <p:cNvPr id="9227" name="TextBox 11"/>
            <p:cNvSpPr txBox="1">
              <a:spLocks noChangeArrowheads="1"/>
            </p:cNvSpPr>
            <p:nvPr/>
          </p:nvSpPr>
          <p:spPr bwMode="auto">
            <a:xfrm>
              <a:off x="3140946" y="3467403"/>
              <a:ext cx="2448292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73211" y="3539321"/>
              <a:ext cx="357191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04048" y="307580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5" name="矩形 12"/>
          <p:cNvSpPr>
            <a:spLocks noChangeArrowheads="1"/>
          </p:cNvSpPr>
          <p:nvPr/>
        </p:nvSpPr>
        <p:spPr bwMode="auto">
          <a:xfrm>
            <a:off x="500063" y="618823"/>
            <a:ext cx="83157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ea typeface="楷体_GB2312" panose="0201060903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istrator\Desktop\一下\课件专用人物图\课件专用人物图\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7424" y="2429619"/>
            <a:ext cx="2341000" cy="1870323"/>
          </a:xfrm>
          <a:prstGeom prst="rect">
            <a:avLst/>
          </a:prstGeom>
          <a:noFill/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61" y="483518"/>
            <a:ext cx="8294812" cy="39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6669285" y="483518"/>
            <a:ext cx="1935163" cy="830263"/>
            <a:chOff x="4870472" y="2740885"/>
            <a:chExt cx="1934579" cy="830997"/>
          </a:xfrm>
        </p:grpSpPr>
        <p:sp>
          <p:nvSpPr>
            <p:cNvPr id="7" name="圆角矩形标注 6"/>
            <p:cNvSpPr/>
            <p:nvPr/>
          </p:nvSpPr>
          <p:spPr bwMode="auto">
            <a:xfrm>
              <a:off x="4870472" y="2756774"/>
              <a:ext cx="1701286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/>
            </a:p>
          </p:txBody>
        </p:sp>
        <p:sp>
          <p:nvSpPr>
            <p:cNvPr id="10266" name="TextBox 7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7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6</a:t>
              </a:r>
            </a:p>
          </p:txBody>
        </p:sp>
      </p:grpSp>
      <p:grpSp>
        <p:nvGrpSpPr>
          <p:cNvPr id="3" name="组合 8"/>
          <p:cNvGrpSpPr/>
          <p:nvPr/>
        </p:nvGrpSpPr>
        <p:grpSpPr bwMode="auto">
          <a:xfrm>
            <a:off x="4597598" y="555526"/>
            <a:ext cx="1935162" cy="830263"/>
            <a:chOff x="4870472" y="2740885"/>
            <a:chExt cx="1934579" cy="830997"/>
          </a:xfrm>
        </p:grpSpPr>
        <p:sp>
          <p:nvSpPr>
            <p:cNvPr id="10" name="圆角矩形标注 9"/>
            <p:cNvSpPr/>
            <p:nvPr/>
          </p:nvSpPr>
          <p:spPr bwMode="auto">
            <a:xfrm>
              <a:off x="4870472" y="2756774"/>
              <a:ext cx="1701287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64" name="TextBox 10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9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8</a:t>
              </a:r>
            </a:p>
          </p:txBody>
        </p:sp>
      </p:grpSp>
      <p:grpSp>
        <p:nvGrpSpPr>
          <p:cNvPr id="4" name="组合 11"/>
          <p:cNvGrpSpPr/>
          <p:nvPr/>
        </p:nvGrpSpPr>
        <p:grpSpPr bwMode="auto">
          <a:xfrm>
            <a:off x="3526035" y="555526"/>
            <a:ext cx="1935163" cy="830262"/>
            <a:chOff x="4870472" y="2740885"/>
            <a:chExt cx="1934579" cy="830997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870472" y="2756774"/>
              <a:ext cx="1701286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/>
            </a:p>
          </p:txBody>
        </p:sp>
        <p:sp>
          <p:nvSpPr>
            <p:cNvPr id="10262" name="TextBox 13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15</a:t>
              </a:r>
              <a:r>
                <a:rPr lang="zh-CN" altLang="en-US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7 = 8</a:t>
              </a:r>
            </a:p>
            <a:p>
              <a:r>
                <a:rPr lang="en-US" altLang="zh-CN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15</a:t>
              </a:r>
              <a:r>
                <a:rPr lang="zh-CN" altLang="en-US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ea typeface="楷体_GB2312" panose="02010609030101010101" pitchFamily="49" charset="-122"/>
                  <a:cs typeface="Arial" panose="020B0604020202020204" pitchFamily="34" charset="0"/>
                </a:rPr>
                <a:t>8 = 7</a:t>
              </a:r>
            </a:p>
          </p:txBody>
        </p:sp>
      </p:grpSp>
      <p:grpSp>
        <p:nvGrpSpPr>
          <p:cNvPr id="5" name="组合 14"/>
          <p:cNvGrpSpPr/>
          <p:nvPr/>
        </p:nvGrpSpPr>
        <p:grpSpPr bwMode="auto">
          <a:xfrm>
            <a:off x="2843808" y="555526"/>
            <a:ext cx="1935162" cy="830262"/>
            <a:chOff x="4870472" y="2740885"/>
            <a:chExt cx="1934579" cy="830997"/>
          </a:xfrm>
        </p:grpSpPr>
        <p:sp>
          <p:nvSpPr>
            <p:cNvPr id="16" name="圆角矩形标注 15"/>
            <p:cNvSpPr/>
            <p:nvPr/>
          </p:nvSpPr>
          <p:spPr bwMode="auto">
            <a:xfrm>
              <a:off x="4870472" y="2756774"/>
              <a:ext cx="1701287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60" name="TextBox 16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6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5</a:t>
              </a:r>
            </a:p>
          </p:txBody>
        </p:sp>
      </p:grpSp>
      <p:grpSp>
        <p:nvGrpSpPr>
          <p:cNvPr id="6" name="组合 17"/>
          <p:cNvGrpSpPr/>
          <p:nvPr/>
        </p:nvGrpSpPr>
        <p:grpSpPr bwMode="auto">
          <a:xfrm>
            <a:off x="1835696" y="555526"/>
            <a:ext cx="1935163" cy="830263"/>
            <a:chOff x="4870472" y="2740885"/>
            <a:chExt cx="1934579" cy="830997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4870472" y="2756774"/>
              <a:ext cx="1701286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58" name="TextBox 19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5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4</a:t>
              </a:r>
            </a:p>
          </p:txBody>
        </p:sp>
      </p:grpSp>
      <p:grpSp>
        <p:nvGrpSpPr>
          <p:cNvPr id="8" name="组合 20"/>
          <p:cNvGrpSpPr/>
          <p:nvPr/>
        </p:nvGrpSpPr>
        <p:grpSpPr bwMode="auto">
          <a:xfrm>
            <a:off x="3678435" y="2272308"/>
            <a:ext cx="1935163" cy="830262"/>
            <a:chOff x="4870472" y="2740885"/>
            <a:chExt cx="1934579" cy="830997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4870472" y="2756774"/>
              <a:ext cx="1701286" cy="815108"/>
            </a:xfrm>
            <a:prstGeom prst="wedgeRoundRectCallout">
              <a:avLst>
                <a:gd name="adj1" fmla="val -56626"/>
                <a:gd name="adj2" fmla="val 6251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/>
            </a:p>
          </p:txBody>
        </p:sp>
        <p:sp>
          <p:nvSpPr>
            <p:cNvPr id="10256" name="TextBox 22"/>
            <p:cNvSpPr txBox="1">
              <a:spLocks noChangeArrowheads="1"/>
            </p:cNvSpPr>
            <p:nvPr/>
          </p:nvSpPr>
          <p:spPr bwMode="auto">
            <a:xfrm>
              <a:off x="4870472" y="2740885"/>
              <a:ext cx="193457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10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9</a:t>
              </a:r>
            </a:p>
          </p:txBody>
        </p:sp>
      </p:grpSp>
      <p:grpSp>
        <p:nvGrpSpPr>
          <p:cNvPr id="9" name="组合 23"/>
          <p:cNvGrpSpPr/>
          <p:nvPr/>
        </p:nvGrpSpPr>
        <p:grpSpPr bwMode="auto">
          <a:xfrm>
            <a:off x="525660" y="2894608"/>
            <a:ext cx="2149475" cy="877887"/>
            <a:chOff x="5122544" y="2740886"/>
            <a:chExt cx="1934578" cy="830998"/>
          </a:xfrm>
        </p:grpSpPr>
        <p:sp>
          <p:nvSpPr>
            <p:cNvPr id="25" name="圆角矩形标注 24"/>
            <p:cNvSpPr/>
            <p:nvPr/>
          </p:nvSpPr>
          <p:spPr bwMode="auto">
            <a:xfrm>
              <a:off x="5128259" y="2757415"/>
              <a:ext cx="1444504" cy="814469"/>
            </a:xfrm>
            <a:prstGeom prst="wedgeRoundRectCallout">
              <a:avLst>
                <a:gd name="adj1" fmla="val 59243"/>
                <a:gd name="adj2" fmla="val 3146"/>
                <a:gd name="adj3" fmla="val 16667"/>
              </a:avLst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/>
            </a:p>
          </p:txBody>
        </p:sp>
        <p:sp>
          <p:nvSpPr>
            <p:cNvPr id="10254" name="TextBox 25"/>
            <p:cNvSpPr txBox="1">
              <a:spLocks noChangeArrowheads="1"/>
            </p:cNvSpPr>
            <p:nvPr/>
          </p:nvSpPr>
          <p:spPr bwMode="auto">
            <a:xfrm>
              <a:off x="5122544" y="2740886"/>
              <a:ext cx="1934578" cy="787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= 4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 = 3</a:t>
              </a:r>
            </a:p>
          </p:txBody>
        </p:sp>
      </p:grpSp>
      <p:sp>
        <p:nvSpPr>
          <p:cNvPr id="10251" name="矩形 12"/>
          <p:cNvSpPr>
            <a:spLocks noChangeArrowheads="1"/>
          </p:cNvSpPr>
          <p:nvPr/>
        </p:nvSpPr>
        <p:spPr bwMode="auto">
          <a:xfrm>
            <a:off x="527044" y="483518"/>
            <a:ext cx="9035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全屏显示(16:9)</PresentationFormat>
  <Paragraphs>98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BBE8F9E4224D489F8DB7FEC316339FCD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