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364" r:id="rId3"/>
    <p:sldId id="326" r:id="rId4"/>
    <p:sldId id="327" r:id="rId5"/>
    <p:sldId id="348" r:id="rId6"/>
    <p:sldId id="351" r:id="rId7"/>
    <p:sldId id="350" r:id="rId8"/>
    <p:sldId id="349" r:id="rId9"/>
    <p:sldId id="354" r:id="rId10"/>
    <p:sldId id="344" r:id="rId11"/>
    <p:sldId id="345" r:id="rId12"/>
    <p:sldId id="306" r:id="rId13"/>
    <p:sldId id="353" r:id="rId14"/>
    <p:sldId id="352" r:id="rId15"/>
    <p:sldId id="338" r:id="rId16"/>
    <p:sldId id="358" r:id="rId17"/>
    <p:sldId id="357" r:id="rId18"/>
    <p:sldId id="359" r:id="rId19"/>
    <p:sldId id="304" r:id="rId20"/>
    <p:sldId id="317" r:id="rId21"/>
    <p:sldId id="262" r:id="rId22"/>
    <p:sldId id="313" r:id="rId23"/>
    <p:sldId id="316" r:id="rId24"/>
    <p:sldId id="361" r:id="rId25"/>
    <p:sldId id="362" r:id="rId26"/>
    <p:sldId id="318" r:id="rId27"/>
    <p:sldId id="365" r:id="rId28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FFD8"/>
    <a:srgbClr val="87B7B7"/>
    <a:srgbClr val="A0C7C6"/>
    <a:srgbClr val="DCE77E"/>
    <a:srgbClr val="66FFFF"/>
    <a:srgbClr val="FF0000"/>
    <a:srgbClr val="663300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745" autoAdjust="0"/>
  </p:normalViewPr>
  <p:slideViewPr>
    <p:cSldViewPr>
      <p:cViewPr>
        <p:scale>
          <a:sx n="100" d="100"/>
          <a:sy n="100" d="100"/>
        </p:scale>
        <p:origin x="-294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8" d="100"/>
        <a:sy n="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kumimoji="1" sz="1200" b="0"/>
            </a:lvl1pPr>
          </a:lstStyle>
          <a:p>
            <a:endParaRPr lang="en-US" altLang="zh-CN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kumimoji="1" sz="1200" b="0"/>
            </a:lvl1pPr>
          </a:lstStyle>
          <a:p>
            <a:endParaRPr lang="en-US" altLang="zh-CN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defRPr kumimoji="1" sz="1200" b="0"/>
            </a:lvl1pPr>
          </a:lstStyle>
          <a:p>
            <a:endParaRPr lang="en-US" altLang="zh-CN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kumimoji="1" sz="1200" b="0"/>
            </a:lvl1pPr>
          </a:lstStyle>
          <a:p>
            <a:fld id="{D1637ECF-B784-4A71-B61F-646F68D6BAEE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37ECF-B784-4A71-B61F-646F68D6BAEE}" type="slidenum">
              <a:rPr lang="en-US" altLang="zh-CN" smtClean="0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0F9556-93EF-4BCE-AC23-42CA0D1B0D5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059E4F-4307-4BCF-B100-4A70AF3AAE7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3A1E211-F3DF-485E-B614-07D431E5793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13D9AC-4244-4202-887E-721A4645C2B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9FC25E-1432-400F-850E-C6B009B8F5F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2ADD5B-08FC-4A5C-8E74-15984AC64AB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7B3061-3362-462F-B642-F808EB5EFA5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997DB1-B099-4035-BC5C-494F0EF65A9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0C04AA-B0DA-42C2-AFE9-AA2DB5914F7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DBA37F-67D4-444A-8552-9A203334230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968A27-B87B-44DA-B50D-1E92889060D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 b="0">
                <a:latin typeface="+mn-lt"/>
              </a:defRPr>
            </a:lvl1pPr>
          </a:lstStyle>
          <a:p>
            <a:endParaRPr lang="en-US" altLang="zh-CN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 b="0">
                <a:latin typeface="+mn-lt"/>
              </a:defRPr>
            </a:lvl1pPr>
          </a:lstStyle>
          <a:p>
            <a:endParaRPr lang="en-US" altLang="zh-CN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b="0">
                <a:latin typeface="+mn-lt"/>
              </a:defRPr>
            </a:lvl1pPr>
          </a:lstStyle>
          <a:p>
            <a:fld id="{8E787A97-05CC-4820-AA4F-29482233FA2C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random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539750" y="1556792"/>
            <a:ext cx="8280400" cy="2686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en-US" altLang="zh-CN" sz="4500" dirty="0">
                <a:solidFill>
                  <a:srgbClr val="FF3300"/>
                </a:solidFill>
              </a:rPr>
              <a:t>Unit 2</a:t>
            </a:r>
            <a:r>
              <a:rPr lang="en-US" altLang="zh-CN" sz="4800" dirty="0">
                <a:solidFill>
                  <a:srgbClr val="0000FF"/>
                </a:solidFill>
              </a:rPr>
              <a:t> </a:t>
            </a:r>
          </a:p>
          <a:p>
            <a:pPr>
              <a:lnSpc>
                <a:spcPct val="115000"/>
              </a:lnSpc>
            </a:pPr>
            <a:r>
              <a:rPr lang="en-US" altLang="zh-CN" sz="5000" dirty="0">
                <a:solidFill>
                  <a:srgbClr val="6600FF"/>
                </a:solidFill>
              </a:rPr>
              <a:t>Arnwick was a city with 200,000 people.</a:t>
            </a:r>
          </a:p>
        </p:txBody>
      </p:sp>
      <p:pic>
        <p:nvPicPr>
          <p:cNvPr id="23558" name="Picture 6" descr="22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flipH="1">
            <a:off x="5220072" y="4335463"/>
            <a:ext cx="3816350" cy="2522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1339924" y="778917"/>
            <a:ext cx="6480175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4500" dirty="0"/>
              <a:t>Module 9  Population</a:t>
            </a:r>
          </a:p>
        </p:txBody>
      </p:sp>
      <p:sp>
        <p:nvSpPr>
          <p:cNvPr id="7" name="矩形 6"/>
          <p:cNvSpPr/>
          <p:nvPr/>
        </p:nvSpPr>
        <p:spPr>
          <a:xfrm>
            <a:off x="1677043" y="5301528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266" name="Picture 2" descr="pair%20readi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04025" y="908050"/>
            <a:ext cx="1439863" cy="106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9267" name="Text Box 3"/>
          <p:cNvSpPr txBox="1">
            <a:spLocks noChangeArrowheads="1"/>
          </p:cNvSpPr>
          <p:nvPr/>
        </p:nvSpPr>
        <p:spPr bwMode="auto">
          <a:xfrm>
            <a:off x="755650" y="1712913"/>
            <a:ext cx="8208963" cy="425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66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800100" indent="-342900"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257300" indent="-342900"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714500" indent="-342900"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171700" indent="-342900"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5000"/>
              </a:lnSpc>
            </a:pPr>
            <a:endParaRPr kumimoji="0" lang="en-US" altLang="zh-CN" sz="3500" dirty="0"/>
          </a:p>
          <a:p>
            <a:pPr>
              <a:lnSpc>
                <a:spcPct val="95000"/>
              </a:lnSpc>
              <a:buFontTx/>
              <a:buAutoNum type="arabicPeriod"/>
            </a:pPr>
            <a:r>
              <a:rPr kumimoji="0" lang="en-US" altLang="zh-CN" sz="3600" dirty="0"/>
              <a:t>To get information from the reading passage in relation to </a:t>
            </a:r>
            <a:r>
              <a:rPr kumimoji="0" lang="en-US" altLang="zh-CN" sz="3600" dirty="0">
                <a:solidFill>
                  <a:srgbClr val="FF0000"/>
                </a:solidFill>
              </a:rPr>
              <a:t>city problems</a:t>
            </a:r>
          </a:p>
          <a:p>
            <a:pPr>
              <a:lnSpc>
                <a:spcPct val="95000"/>
              </a:lnSpc>
            </a:pPr>
            <a:r>
              <a:rPr kumimoji="0" lang="en-US" altLang="zh-CN" sz="3600" dirty="0"/>
              <a:t>2.To learn some key words and useful expressions </a:t>
            </a:r>
          </a:p>
          <a:p>
            <a:pPr>
              <a:lnSpc>
                <a:spcPct val="95000"/>
              </a:lnSpc>
            </a:pPr>
            <a:r>
              <a:rPr kumimoji="0" lang="en-US" altLang="zh-CN" sz="3600" dirty="0"/>
              <a:t>3.To conclude the reading skills </a:t>
            </a:r>
          </a:p>
          <a:p>
            <a:pPr>
              <a:lnSpc>
                <a:spcPct val="95000"/>
              </a:lnSpc>
            </a:pPr>
            <a:r>
              <a:rPr kumimoji="0" lang="en-US" altLang="zh-CN" sz="3600" dirty="0"/>
              <a:t>4.To read </a:t>
            </a:r>
            <a:r>
              <a:rPr kumimoji="0" lang="en-US" altLang="zh-CN" sz="3600" dirty="0">
                <a:solidFill>
                  <a:srgbClr val="FF0000"/>
                </a:solidFill>
              </a:rPr>
              <a:t>the big numbers</a:t>
            </a:r>
            <a:r>
              <a:rPr kumimoji="0" lang="en-US" altLang="zh-CN" sz="3600" dirty="0"/>
              <a:t> and </a:t>
            </a:r>
            <a:r>
              <a:rPr kumimoji="0" lang="en-US" altLang="zh-CN" sz="3600" dirty="0">
                <a:solidFill>
                  <a:srgbClr val="FF0000"/>
                </a:solidFill>
              </a:rPr>
              <a:t>articles</a:t>
            </a:r>
            <a:r>
              <a:rPr kumimoji="0" lang="en-US" altLang="zh-CN" sz="3600" dirty="0"/>
              <a:t> correctly</a:t>
            </a:r>
          </a:p>
        </p:txBody>
      </p:sp>
      <p:sp>
        <p:nvSpPr>
          <p:cNvPr id="139268" name="Text Box 4"/>
          <p:cNvSpPr txBox="1">
            <a:spLocks noChangeArrowheads="1"/>
          </p:cNvSpPr>
          <p:nvPr/>
        </p:nvSpPr>
        <p:spPr bwMode="auto">
          <a:xfrm>
            <a:off x="684213" y="1268413"/>
            <a:ext cx="2808287" cy="679450"/>
          </a:xfrm>
          <a:prstGeom prst="rect">
            <a:avLst/>
          </a:prstGeom>
          <a:solidFill>
            <a:srgbClr val="00FFFF"/>
          </a:solidFill>
          <a:ln w="38100" cmpd="dbl" algn="ctr">
            <a:solidFill>
              <a:srgbClr val="339966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/>
              <a:t>Objectives</a:t>
            </a:r>
            <a:r>
              <a:rPr lang="zh-CN" altLang="en-US" dirty="0"/>
              <a:t>：</a:t>
            </a:r>
          </a:p>
        </p:txBody>
      </p:sp>
      <p:pic>
        <p:nvPicPr>
          <p:cNvPr id="139269" name="Picture 5" descr="20085209124787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79838" y="3944938"/>
            <a:ext cx="358775" cy="35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9270" name="Picture 6" descr="1F1124b1a_lit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211638" y="3871913"/>
            <a:ext cx="576262" cy="576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39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39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39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ext Box 2"/>
          <p:cNvSpPr txBox="1">
            <a:spLocks noChangeArrowheads="1"/>
          </p:cNvSpPr>
          <p:nvPr/>
        </p:nvSpPr>
        <p:spPr bwMode="auto">
          <a:xfrm>
            <a:off x="1258888" y="908050"/>
            <a:ext cx="6626225" cy="1411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altLang="zh-CN" dirty="0">
                <a:solidFill>
                  <a:srgbClr val="FF0000"/>
                </a:solidFill>
              </a:rPr>
              <a:t>Words:</a:t>
            </a:r>
          </a:p>
          <a:p>
            <a:pPr algn="l">
              <a:lnSpc>
                <a:spcPct val="80000"/>
              </a:lnSpc>
            </a:pPr>
            <a:r>
              <a:rPr lang="en-US" altLang="zh-CN" dirty="0"/>
              <a:t>Flat, rubbish, quiet, local, public, pollution, service</a:t>
            </a:r>
          </a:p>
        </p:txBody>
      </p:sp>
      <p:sp>
        <p:nvSpPr>
          <p:cNvPr id="140291" name="Rectangle 3"/>
          <p:cNvSpPr>
            <a:spLocks noChangeArrowheads="1"/>
          </p:cNvSpPr>
          <p:nvPr/>
        </p:nvSpPr>
        <p:spPr bwMode="auto">
          <a:xfrm>
            <a:off x="1187450" y="2506663"/>
            <a:ext cx="7345363" cy="2290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altLang="zh-CN" dirty="0">
                <a:solidFill>
                  <a:srgbClr val="FF0000"/>
                </a:solidFill>
              </a:rPr>
              <a:t>Phrases:</a:t>
            </a:r>
          </a:p>
          <a:p>
            <a:pPr algn="l">
              <a:lnSpc>
                <a:spcPct val="80000"/>
              </a:lnSpc>
            </a:pPr>
            <a:r>
              <a:rPr lang="en-US" altLang="zh-CN" dirty="0"/>
              <a:t>in the city centre</a:t>
            </a:r>
            <a:r>
              <a:rPr lang="en-US" altLang="zh-CN" dirty="0">
                <a:cs typeface="Times New Roman" panose="02020603050405020304" pitchFamily="18" charset="0"/>
              </a:rPr>
              <a:t>→ outside the centre</a:t>
            </a:r>
          </a:p>
          <a:p>
            <a:pPr algn="l">
              <a:lnSpc>
                <a:spcPct val="80000"/>
              </a:lnSpc>
            </a:pPr>
            <a:r>
              <a:rPr lang="en-US" altLang="zh-CN" dirty="0"/>
              <a:t>close to…           solve the problem</a:t>
            </a:r>
          </a:p>
          <a:p>
            <a:pPr algn="l">
              <a:lnSpc>
                <a:spcPct val="80000"/>
              </a:lnSpc>
            </a:pPr>
            <a:r>
              <a:rPr lang="en-US" altLang="zh-CN" dirty="0"/>
              <a:t>close down         all over the world</a:t>
            </a:r>
          </a:p>
        </p:txBody>
      </p:sp>
      <p:sp>
        <p:nvSpPr>
          <p:cNvPr id="140292" name="Text Box 4"/>
          <p:cNvSpPr txBox="1">
            <a:spLocks noChangeArrowheads="1"/>
          </p:cNvSpPr>
          <p:nvPr/>
        </p:nvSpPr>
        <p:spPr bwMode="auto">
          <a:xfrm>
            <a:off x="1187450" y="4797425"/>
            <a:ext cx="6119813" cy="185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altLang="zh-CN" dirty="0">
                <a:solidFill>
                  <a:srgbClr val="FF0000"/>
                </a:solidFill>
              </a:rPr>
              <a:t>Patterns:</a:t>
            </a:r>
          </a:p>
          <a:p>
            <a:pPr algn="l">
              <a:lnSpc>
                <a:spcPct val="80000"/>
              </a:lnSpc>
            </a:pPr>
            <a:r>
              <a:rPr lang="en-US" altLang="zh-CN" dirty="0"/>
              <a:t>It was expensive to…</a:t>
            </a:r>
          </a:p>
          <a:p>
            <a:pPr algn="l">
              <a:lnSpc>
                <a:spcPct val="80000"/>
              </a:lnSpc>
            </a:pPr>
            <a:r>
              <a:rPr lang="en-US" altLang="zh-CN" dirty="0"/>
              <a:t>It takes an hour to get there by bus.</a:t>
            </a:r>
          </a:p>
        </p:txBody>
      </p:sp>
      <p:pic>
        <p:nvPicPr>
          <p:cNvPr id="140293" name="Picture 5" descr="words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732588" y="5578475"/>
            <a:ext cx="1223962" cy="73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0294" name="WordArt 6"/>
          <p:cNvSpPr>
            <a:spLocks noChangeArrowheads="1" noChangeShapeType="1" noTextEdit="1"/>
          </p:cNvSpPr>
          <p:nvPr/>
        </p:nvSpPr>
        <p:spPr bwMode="auto">
          <a:xfrm>
            <a:off x="3059113" y="331788"/>
            <a:ext cx="3097212" cy="5048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" panose="020B0604020202020204"/>
                <a:cs typeface="Arial" panose="020B0604020202020204"/>
              </a:rPr>
              <a:t>Focus on</a:t>
            </a:r>
            <a:endParaRPr lang="zh-CN" altLang="en-US" kern="10" dirty="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latin typeface="Arial" panose="020B0604020202020204"/>
              <a:cs typeface="Arial" panose="020B0604020202020204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042988" y="2565400"/>
            <a:ext cx="7272337" cy="1728788"/>
          </a:xfrm>
          <a:solidFill>
            <a:srgbClr val="99CCFF">
              <a:alpha val="41000"/>
            </a:srgbClr>
          </a:solidFill>
          <a:ln w="47625" cap="flat" cmpd="dbl" algn="ctr">
            <a:solidFill>
              <a:srgbClr val="333399"/>
            </a:solidFill>
            <a:miter lim="800000"/>
          </a:ln>
        </p:spPr>
        <p:txBody>
          <a:bodyPr wrap="none" anchor="ctr"/>
          <a:lstStyle/>
          <a:p>
            <a:pPr marL="0" indent="0" algn="ctr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countryside   field    flat    hospital </a:t>
            </a:r>
          </a:p>
          <a:p>
            <a:pPr marL="0" indent="0" algn="ctr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job   office    rubbish     village</a:t>
            </a:r>
          </a:p>
        </p:txBody>
      </p:sp>
      <p:sp>
        <p:nvSpPr>
          <p:cNvPr id="80903" name="Text Box 7"/>
          <p:cNvSpPr txBox="1">
            <a:spLocks noChangeArrowheads="1"/>
          </p:cNvSpPr>
          <p:nvPr/>
        </p:nvSpPr>
        <p:spPr bwMode="auto">
          <a:xfrm>
            <a:off x="827088" y="620713"/>
            <a:ext cx="7488237" cy="1820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99">
                    <a:alpha val="8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05000"/>
              </a:lnSpc>
            </a:pPr>
            <a:r>
              <a:rPr lang="en-US" altLang="zh-CN" dirty="0">
                <a:solidFill>
                  <a:srgbClr val="9900CC"/>
                </a:solidFill>
                <a:latin typeface="Comic Sans MS" panose="030F0702030302020204" pitchFamily="66" charset="0"/>
              </a:rPr>
              <a:t>Work in pairs. Ask and answer the questions. Use the words in the box to help you.</a:t>
            </a:r>
            <a:endParaRPr lang="en-US" altLang="zh-CN" dirty="0">
              <a:latin typeface="Comic Sans MS" panose="030F0702030302020204" pitchFamily="66" charset="0"/>
            </a:endParaRPr>
          </a:p>
        </p:txBody>
      </p:sp>
      <p:sp>
        <p:nvSpPr>
          <p:cNvPr id="80904" name="Text Box 8"/>
          <p:cNvSpPr txBox="1">
            <a:spLocks noChangeArrowheads="1"/>
          </p:cNvSpPr>
          <p:nvPr/>
        </p:nvSpPr>
        <p:spPr bwMode="auto">
          <a:xfrm>
            <a:off x="1042988" y="4581525"/>
            <a:ext cx="7058025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99">
                    <a:alpha val="8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en-US" altLang="zh-CN" dirty="0"/>
              <a:t>1. Why do people move to cities?</a:t>
            </a:r>
          </a:p>
          <a:p>
            <a:pPr algn="l">
              <a:spcBef>
                <a:spcPct val="50000"/>
              </a:spcBef>
            </a:pPr>
            <a:r>
              <a:rPr kumimoji="1" lang="en-US" altLang="zh-CN" dirty="0"/>
              <a:t>2. What are the problems of cities?</a:t>
            </a:r>
          </a:p>
        </p:txBody>
      </p:sp>
      <p:sp>
        <p:nvSpPr>
          <p:cNvPr id="80905" name="Text Box 9"/>
          <p:cNvSpPr txBox="1">
            <a:spLocks noChangeArrowheads="1"/>
          </p:cNvSpPr>
          <p:nvPr/>
        </p:nvSpPr>
        <p:spPr bwMode="auto">
          <a:xfrm>
            <a:off x="323850" y="692150"/>
            <a:ext cx="4683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1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090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0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809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809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809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2" grpId="0" uiExpand="1" build="p" animBg="1"/>
      <p:bldP spid="8090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6" name="Text Box 4"/>
          <p:cNvSpPr txBox="1">
            <a:spLocks noChangeArrowheads="1"/>
          </p:cNvSpPr>
          <p:nvPr/>
        </p:nvSpPr>
        <p:spPr bwMode="auto">
          <a:xfrm>
            <a:off x="1835150" y="1557338"/>
            <a:ext cx="5976938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99">
                    <a:alpha val="8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dirty="0"/>
              <a:t>Nowadays towns and cities have grown rapidly as people have moved from the countryside. It’s called</a:t>
            </a:r>
          </a:p>
        </p:txBody>
      </p:sp>
      <p:sp>
        <p:nvSpPr>
          <p:cNvPr id="156678" name="Text Box 6"/>
          <p:cNvSpPr txBox="1">
            <a:spLocks noChangeArrowheads="1"/>
          </p:cNvSpPr>
          <p:nvPr/>
        </p:nvSpPr>
        <p:spPr bwMode="auto">
          <a:xfrm>
            <a:off x="1979613" y="3860800"/>
            <a:ext cx="4824412" cy="704850"/>
          </a:xfrm>
          <a:prstGeom prst="rect">
            <a:avLst/>
          </a:prstGeom>
          <a:noFill/>
          <a:ln w="63500" cmpd="thickThin" algn="ctr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99">
                    <a:alpha val="80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</a:rPr>
              <a:t>urbanization(</a:t>
            </a:r>
            <a:r>
              <a:rPr lang="zh-CN" altLang="en-US">
                <a:solidFill>
                  <a:srgbClr val="FF0000"/>
                </a:solidFill>
              </a:rPr>
              <a:t>城市化</a:t>
            </a:r>
            <a:r>
              <a:rPr lang="en-US" altLang="zh-CN">
                <a:solidFill>
                  <a:srgbClr val="FF0000"/>
                </a:solidFill>
              </a:rPr>
              <a:t>)</a:t>
            </a:r>
            <a:r>
              <a:rPr lang="en-US" altLang="zh-CN"/>
              <a:t>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2" name="Text Box 4"/>
          <p:cNvSpPr txBox="1">
            <a:spLocks noChangeArrowheads="1"/>
          </p:cNvSpPr>
          <p:nvPr/>
        </p:nvSpPr>
        <p:spPr bwMode="auto">
          <a:xfrm>
            <a:off x="1908175" y="1557338"/>
            <a:ext cx="5903913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99">
                    <a:alpha val="8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/>
              <a:t>Now watch a video clip about the current situation of Shanghai and then you  will get a better understanding about urbanization.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4" name="Text Box 6"/>
          <p:cNvSpPr txBox="1">
            <a:spLocks noChangeArrowheads="1"/>
          </p:cNvSpPr>
          <p:nvPr/>
        </p:nvSpPr>
        <p:spPr bwMode="auto">
          <a:xfrm>
            <a:off x="611188" y="2351088"/>
            <a:ext cx="6840537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99">
                    <a:alpha val="8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914400" indent="-457200"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371600" indent="-457200"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828800" indent="-457200"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286000" indent="-457200"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buFontTx/>
              <a:buAutoNum type="arabicPeriod"/>
            </a:pPr>
            <a:r>
              <a:rPr kumimoji="0" lang="en-US" altLang="zh-CN" sz="3600" dirty="0"/>
              <a:t>Why do people move to cities?</a:t>
            </a:r>
          </a:p>
          <a:p>
            <a:endParaRPr kumimoji="0" lang="en-US" altLang="zh-CN" sz="3600" dirty="0"/>
          </a:p>
          <a:p>
            <a:endParaRPr kumimoji="0" lang="en-US" altLang="zh-CN" sz="3600" dirty="0"/>
          </a:p>
          <a:p>
            <a:r>
              <a:rPr kumimoji="0" lang="en-US" altLang="zh-CN" sz="3600" dirty="0"/>
              <a:t>2. What are the problems of big cities?</a:t>
            </a:r>
          </a:p>
        </p:txBody>
      </p:sp>
      <p:sp>
        <p:nvSpPr>
          <p:cNvPr id="124939" name="Text Box 11"/>
          <p:cNvSpPr txBox="1">
            <a:spLocks noChangeArrowheads="1"/>
          </p:cNvSpPr>
          <p:nvPr/>
        </p:nvSpPr>
        <p:spPr bwMode="auto">
          <a:xfrm>
            <a:off x="611188" y="1125538"/>
            <a:ext cx="6481762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99">
                    <a:alpha val="8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dirty="0">
                <a:solidFill>
                  <a:srgbClr val="008E00"/>
                </a:solidFill>
                <a:latin typeface="Comic Sans MS" panose="030F0702030302020204" pitchFamily="66" charset="0"/>
              </a:rPr>
              <a:t>Read the passage and check your answers to Activity 1.</a:t>
            </a:r>
          </a:p>
        </p:txBody>
      </p:sp>
      <p:sp>
        <p:nvSpPr>
          <p:cNvPr id="124940" name="Text Box 12"/>
          <p:cNvSpPr txBox="1">
            <a:spLocks noChangeArrowheads="1"/>
          </p:cNvSpPr>
          <p:nvPr/>
        </p:nvSpPr>
        <p:spPr bwMode="auto">
          <a:xfrm>
            <a:off x="1116013" y="2886075"/>
            <a:ext cx="6335712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99">
                    <a:alpha val="8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</a:rPr>
              <a:t>They want to find jobs and places to live .</a:t>
            </a:r>
          </a:p>
        </p:txBody>
      </p:sp>
      <p:sp>
        <p:nvSpPr>
          <p:cNvPr id="124941" name="Text Box 13"/>
          <p:cNvSpPr txBox="1">
            <a:spLocks noChangeArrowheads="1"/>
          </p:cNvSpPr>
          <p:nvPr/>
        </p:nvSpPr>
        <p:spPr bwMode="auto">
          <a:xfrm>
            <a:off x="1114425" y="5157788"/>
            <a:ext cx="64103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99">
                    <a:alpha val="8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</a:rPr>
              <a:t>They are crowded with a lot of rubbish, traffic and pollution.</a:t>
            </a:r>
          </a:p>
        </p:txBody>
      </p:sp>
      <p:sp>
        <p:nvSpPr>
          <p:cNvPr id="124942" name="Text Box 14"/>
          <p:cNvSpPr txBox="1">
            <a:spLocks noChangeArrowheads="1"/>
          </p:cNvSpPr>
          <p:nvPr/>
        </p:nvSpPr>
        <p:spPr bwMode="auto">
          <a:xfrm>
            <a:off x="179388" y="1125538"/>
            <a:ext cx="4683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2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4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49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49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49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49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4" grpId="0"/>
      <p:bldP spid="124940" grpId="0"/>
      <p:bldP spid="12494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2" name="Text Box 4"/>
          <p:cNvSpPr txBox="1">
            <a:spLocks noChangeArrowheads="1"/>
          </p:cNvSpPr>
          <p:nvPr/>
        </p:nvSpPr>
        <p:spPr bwMode="auto">
          <a:xfrm>
            <a:off x="827088" y="620713"/>
            <a:ext cx="70580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99">
                    <a:alpha val="8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>
                <a:solidFill>
                  <a:srgbClr val="6600FF"/>
                </a:solidFill>
                <a:latin typeface="Comic Sans MS" panose="030F0702030302020204" pitchFamily="66" charset="0"/>
              </a:rPr>
              <a:t>Check (√) the true sentences.</a:t>
            </a:r>
          </a:p>
        </p:txBody>
      </p:sp>
      <p:sp>
        <p:nvSpPr>
          <p:cNvPr id="171013" name="Text Box 5"/>
          <p:cNvSpPr txBox="1">
            <a:spLocks noChangeArrowheads="1"/>
          </p:cNvSpPr>
          <p:nvPr/>
        </p:nvSpPr>
        <p:spPr bwMode="auto">
          <a:xfrm>
            <a:off x="611188" y="1268413"/>
            <a:ext cx="7777162" cy="536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99">
                    <a:alpha val="8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914400" indent="-457200"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371600" indent="-457200"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828800" indent="-457200"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286000" indent="-457200"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15000"/>
              </a:spcBef>
              <a:buFontTx/>
              <a:buAutoNum type="arabicPeriod"/>
            </a:pPr>
            <a:r>
              <a:rPr kumimoji="0" lang="en-US" altLang="zh-CN" sz="3600">
                <a:solidFill>
                  <a:srgbClr val="663300"/>
                </a:solidFill>
              </a:rPr>
              <a:t>Parkville was a quiet village.</a:t>
            </a:r>
          </a:p>
          <a:p>
            <a:pPr>
              <a:spcBef>
                <a:spcPct val="15000"/>
              </a:spcBef>
              <a:buFontTx/>
              <a:buAutoNum type="arabicPeriod"/>
            </a:pPr>
            <a:r>
              <a:rPr kumimoji="0" lang="en-US" altLang="zh-CN" sz="3600">
                <a:solidFill>
                  <a:srgbClr val="663300"/>
                </a:solidFill>
              </a:rPr>
              <a:t> Arnwick was a city with 20,000 people.</a:t>
            </a:r>
          </a:p>
          <a:p>
            <a:pPr>
              <a:spcBef>
                <a:spcPct val="15000"/>
              </a:spcBef>
              <a:buFontTx/>
              <a:buAutoNum type="arabicPeriod"/>
            </a:pPr>
            <a:r>
              <a:rPr kumimoji="0" lang="en-US" altLang="zh-CN" sz="3600">
                <a:solidFill>
                  <a:srgbClr val="663300"/>
                </a:solidFill>
              </a:rPr>
              <a:t> Arnwick now has a population of more than one million.</a:t>
            </a:r>
          </a:p>
          <a:p>
            <a:pPr>
              <a:spcBef>
                <a:spcPct val="15000"/>
              </a:spcBef>
              <a:buFontTx/>
              <a:buAutoNum type="arabicPeriod"/>
            </a:pPr>
            <a:r>
              <a:rPr kumimoji="0" lang="en-US" altLang="zh-CN" sz="3600">
                <a:solidFill>
                  <a:srgbClr val="663300"/>
                </a:solidFill>
              </a:rPr>
              <a:t> The local school in Parkville has 2,000 pupils.</a:t>
            </a:r>
          </a:p>
          <a:p>
            <a:pPr>
              <a:spcBef>
                <a:spcPct val="15000"/>
              </a:spcBef>
              <a:buFontTx/>
              <a:buAutoNum type="arabicPeriod"/>
            </a:pPr>
            <a:r>
              <a:rPr kumimoji="0" lang="en-US" altLang="zh-CN" sz="3600">
                <a:solidFill>
                  <a:srgbClr val="663300"/>
                </a:solidFill>
              </a:rPr>
              <a:t> Big cities need more money for public services.</a:t>
            </a:r>
          </a:p>
        </p:txBody>
      </p:sp>
      <p:sp>
        <p:nvSpPr>
          <p:cNvPr id="171014" name="Rectangle 6"/>
          <p:cNvSpPr>
            <a:spLocks noChangeArrowheads="1"/>
          </p:cNvSpPr>
          <p:nvPr/>
        </p:nvSpPr>
        <p:spPr bwMode="auto">
          <a:xfrm>
            <a:off x="7739063" y="1484313"/>
            <a:ext cx="504825" cy="431800"/>
          </a:xfrm>
          <a:prstGeom prst="rect">
            <a:avLst/>
          </a:prstGeom>
          <a:noFill/>
          <a:ln w="28575" algn="ctr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99">
                    <a:alpha val="80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1015" name="Rectangle 7"/>
          <p:cNvSpPr>
            <a:spLocks noChangeArrowheads="1"/>
          </p:cNvSpPr>
          <p:nvPr/>
        </p:nvSpPr>
        <p:spPr bwMode="auto">
          <a:xfrm>
            <a:off x="7739063" y="2349500"/>
            <a:ext cx="504825" cy="431800"/>
          </a:xfrm>
          <a:prstGeom prst="rect">
            <a:avLst/>
          </a:prstGeom>
          <a:noFill/>
          <a:ln w="28575" algn="ctr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99">
                    <a:alpha val="80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1016" name="Rectangle 8"/>
          <p:cNvSpPr>
            <a:spLocks noChangeArrowheads="1"/>
          </p:cNvSpPr>
          <p:nvPr/>
        </p:nvSpPr>
        <p:spPr bwMode="auto">
          <a:xfrm>
            <a:off x="7740650" y="3789363"/>
            <a:ext cx="504825" cy="431800"/>
          </a:xfrm>
          <a:prstGeom prst="rect">
            <a:avLst/>
          </a:prstGeom>
          <a:noFill/>
          <a:ln w="28575" algn="ctr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99">
                    <a:alpha val="80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1017" name="Rectangle 9"/>
          <p:cNvSpPr>
            <a:spLocks noChangeArrowheads="1"/>
          </p:cNvSpPr>
          <p:nvPr/>
        </p:nvSpPr>
        <p:spPr bwMode="auto">
          <a:xfrm>
            <a:off x="7740650" y="4941888"/>
            <a:ext cx="504825" cy="431800"/>
          </a:xfrm>
          <a:prstGeom prst="rect">
            <a:avLst/>
          </a:prstGeom>
          <a:noFill/>
          <a:ln w="28575" algn="ctr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99">
                    <a:alpha val="80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1018" name="Rectangle 10"/>
          <p:cNvSpPr>
            <a:spLocks noChangeArrowheads="1"/>
          </p:cNvSpPr>
          <p:nvPr/>
        </p:nvSpPr>
        <p:spPr bwMode="auto">
          <a:xfrm>
            <a:off x="7740650" y="5949950"/>
            <a:ext cx="504825" cy="431800"/>
          </a:xfrm>
          <a:prstGeom prst="rect">
            <a:avLst/>
          </a:prstGeom>
          <a:noFill/>
          <a:ln w="28575" algn="ctr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99">
                    <a:alpha val="80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1019" name="Text Box 11"/>
          <p:cNvSpPr txBox="1">
            <a:spLocks noChangeArrowheads="1"/>
          </p:cNvSpPr>
          <p:nvPr/>
        </p:nvSpPr>
        <p:spPr bwMode="auto">
          <a:xfrm>
            <a:off x="7632700" y="1347788"/>
            <a:ext cx="6111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99">
                    <a:alpha val="8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</a:rPr>
              <a:t>√</a:t>
            </a:r>
          </a:p>
        </p:txBody>
      </p:sp>
      <p:sp>
        <p:nvSpPr>
          <p:cNvPr id="171020" name="Text Box 12"/>
          <p:cNvSpPr txBox="1">
            <a:spLocks noChangeArrowheads="1"/>
          </p:cNvSpPr>
          <p:nvPr/>
        </p:nvSpPr>
        <p:spPr bwMode="auto">
          <a:xfrm>
            <a:off x="7596188" y="3644900"/>
            <a:ext cx="6111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99">
                    <a:alpha val="8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</a:rPr>
              <a:t>√</a:t>
            </a:r>
          </a:p>
        </p:txBody>
      </p:sp>
      <p:sp>
        <p:nvSpPr>
          <p:cNvPr id="171021" name="Text Box 13"/>
          <p:cNvSpPr txBox="1">
            <a:spLocks noChangeArrowheads="1"/>
          </p:cNvSpPr>
          <p:nvPr/>
        </p:nvSpPr>
        <p:spPr bwMode="auto">
          <a:xfrm>
            <a:off x="7632700" y="5811838"/>
            <a:ext cx="6111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99">
                    <a:alpha val="8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</a:rPr>
              <a:t>√</a:t>
            </a:r>
          </a:p>
        </p:txBody>
      </p:sp>
      <p:sp>
        <p:nvSpPr>
          <p:cNvPr id="171022" name="Text Box 14"/>
          <p:cNvSpPr txBox="1">
            <a:spLocks noChangeArrowheads="1"/>
          </p:cNvSpPr>
          <p:nvPr/>
        </p:nvSpPr>
        <p:spPr bwMode="auto">
          <a:xfrm>
            <a:off x="395288" y="549275"/>
            <a:ext cx="4683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3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71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71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71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71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71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71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1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1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1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10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10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10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10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10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10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10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10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1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1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1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10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10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10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10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10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10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10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10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1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1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1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10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10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10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10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10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10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10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10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3" grpId="0"/>
      <p:bldP spid="171014" grpId="0" animBg="1"/>
      <p:bldP spid="171015" grpId="0" animBg="1"/>
      <p:bldP spid="171016" grpId="0" animBg="1"/>
      <p:bldP spid="171017" grpId="0" animBg="1"/>
      <p:bldP spid="171018" grpId="0" animBg="1"/>
      <p:bldP spid="171019" grpId="0"/>
      <p:bldP spid="171020" grpId="0"/>
      <p:bldP spid="17102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6" name="AutoShape 6"/>
          <p:cNvSpPr>
            <a:spLocks noChangeArrowheads="1"/>
          </p:cNvSpPr>
          <p:nvPr/>
        </p:nvSpPr>
        <p:spPr bwMode="auto">
          <a:xfrm>
            <a:off x="1258888" y="3860800"/>
            <a:ext cx="6480175" cy="1296988"/>
          </a:xfrm>
          <a:prstGeom prst="roundRect">
            <a:avLst>
              <a:gd name="adj" fmla="val 16667"/>
            </a:avLst>
          </a:prstGeom>
          <a:solidFill>
            <a:srgbClr val="FF99CC">
              <a:alpha val="60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63500">
                <a:solidFill>
                  <a:srgbClr val="FF66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8964" name="Text Box 4"/>
          <p:cNvSpPr txBox="1">
            <a:spLocks noChangeArrowheads="1"/>
          </p:cNvSpPr>
          <p:nvPr/>
        </p:nvSpPr>
        <p:spPr bwMode="auto">
          <a:xfrm>
            <a:off x="1187450" y="1833563"/>
            <a:ext cx="7056438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99">
                    <a:alpha val="8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>
                <a:solidFill>
                  <a:srgbClr val="6600FF"/>
                </a:solidFill>
                <a:latin typeface="Comic Sans MS" panose="030F0702030302020204" pitchFamily="66" charset="0"/>
              </a:rPr>
              <a:t>Check the passage with the correct form of the words in the box.</a:t>
            </a:r>
          </a:p>
        </p:txBody>
      </p:sp>
      <p:sp>
        <p:nvSpPr>
          <p:cNvPr id="168965" name="Text Box 5"/>
          <p:cNvSpPr txBox="1">
            <a:spLocks noChangeArrowheads="1"/>
          </p:cNvSpPr>
          <p:nvPr/>
        </p:nvSpPr>
        <p:spPr bwMode="auto">
          <a:xfrm>
            <a:off x="1403350" y="3933825"/>
            <a:ext cx="61214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99">
                    <a:alpha val="8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flat    local     pollution    rubbish    service   thousand</a:t>
            </a:r>
          </a:p>
        </p:txBody>
      </p:sp>
      <p:sp>
        <p:nvSpPr>
          <p:cNvPr id="168968" name="Text Box 8"/>
          <p:cNvSpPr txBox="1">
            <a:spLocks noChangeArrowheads="1"/>
          </p:cNvSpPr>
          <p:nvPr/>
        </p:nvSpPr>
        <p:spPr bwMode="auto">
          <a:xfrm>
            <a:off x="755650" y="1779588"/>
            <a:ext cx="4683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4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6" name="Text Box 4"/>
          <p:cNvSpPr txBox="1">
            <a:spLocks noChangeArrowheads="1"/>
          </p:cNvSpPr>
          <p:nvPr/>
        </p:nvSpPr>
        <p:spPr bwMode="auto">
          <a:xfrm>
            <a:off x="395288" y="652463"/>
            <a:ext cx="8497887" cy="558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99">
                    <a:alpha val="8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/>
              <a:t> Many towns and cities have the same problems as Arnwick. People need places to live, so the (1) _____ government has to build more (2) ______. People need better bus and train (3) ______.They also produce more (4) _______, so the government has to make more efforts to protect the city against (5) ________. As we say, a thousand people make a (6) ________ problems!</a:t>
            </a:r>
          </a:p>
        </p:txBody>
      </p:sp>
      <p:sp>
        <p:nvSpPr>
          <p:cNvPr id="172037" name="Text Box 5"/>
          <p:cNvSpPr txBox="1">
            <a:spLocks noChangeArrowheads="1"/>
          </p:cNvSpPr>
          <p:nvPr/>
        </p:nvSpPr>
        <p:spPr bwMode="auto">
          <a:xfrm>
            <a:off x="3781425" y="1773238"/>
            <a:ext cx="129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99">
                    <a:alpha val="8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</a:rPr>
              <a:t>local</a:t>
            </a:r>
          </a:p>
        </p:txBody>
      </p:sp>
      <p:sp>
        <p:nvSpPr>
          <p:cNvPr id="172038" name="Text Box 6"/>
          <p:cNvSpPr txBox="1">
            <a:spLocks noChangeArrowheads="1"/>
          </p:cNvSpPr>
          <p:nvPr/>
        </p:nvSpPr>
        <p:spPr bwMode="auto">
          <a:xfrm>
            <a:off x="3421063" y="2276475"/>
            <a:ext cx="12223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99">
                    <a:alpha val="8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</a:rPr>
              <a:t>flats</a:t>
            </a:r>
          </a:p>
        </p:txBody>
      </p:sp>
      <p:sp>
        <p:nvSpPr>
          <p:cNvPr id="172039" name="Text Box 7"/>
          <p:cNvSpPr txBox="1">
            <a:spLocks noChangeArrowheads="1"/>
          </p:cNvSpPr>
          <p:nvPr/>
        </p:nvSpPr>
        <p:spPr bwMode="auto">
          <a:xfrm>
            <a:off x="3779838" y="2852738"/>
            <a:ext cx="18002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99">
                    <a:alpha val="8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</a:rPr>
              <a:t>services</a:t>
            </a:r>
          </a:p>
        </p:txBody>
      </p:sp>
      <p:sp>
        <p:nvSpPr>
          <p:cNvPr id="172040" name="Text Box 8"/>
          <p:cNvSpPr txBox="1">
            <a:spLocks noChangeArrowheads="1"/>
          </p:cNvSpPr>
          <p:nvPr/>
        </p:nvSpPr>
        <p:spPr bwMode="auto">
          <a:xfrm>
            <a:off x="3854450" y="3429000"/>
            <a:ext cx="20859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99">
                    <a:alpha val="8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</a:rPr>
              <a:t>rubbish</a:t>
            </a:r>
          </a:p>
        </p:txBody>
      </p:sp>
      <p:sp>
        <p:nvSpPr>
          <p:cNvPr id="172041" name="Text Box 9"/>
          <p:cNvSpPr txBox="1">
            <a:spLocks noChangeArrowheads="1"/>
          </p:cNvSpPr>
          <p:nvPr/>
        </p:nvSpPr>
        <p:spPr bwMode="auto">
          <a:xfrm>
            <a:off x="5651500" y="4437063"/>
            <a:ext cx="22320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99">
                    <a:alpha val="8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</a:rPr>
              <a:t>pollution</a:t>
            </a:r>
          </a:p>
        </p:txBody>
      </p:sp>
      <p:sp>
        <p:nvSpPr>
          <p:cNvPr id="172042" name="Text Box 10"/>
          <p:cNvSpPr txBox="1">
            <a:spLocks noChangeArrowheads="1"/>
          </p:cNvSpPr>
          <p:nvPr/>
        </p:nvSpPr>
        <p:spPr bwMode="auto">
          <a:xfrm>
            <a:off x="395288" y="5589588"/>
            <a:ext cx="23749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99">
                    <a:alpha val="8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</a:rPr>
              <a:t>thousand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72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72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72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72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72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72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7" grpId="0"/>
      <p:bldP spid="172038" grpId="0"/>
      <p:bldP spid="172039" grpId="0"/>
      <p:bldP spid="172040" grpId="0"/>
      <p:bldP spid="172041" grpId="0"/>
      <p:bldP spid="17204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9" name="WordArt 5"/>
          <p:cNvSpPr>
            <a:spLocks noChangeArrowheads="1" noChangeShapeType="1" noTextEdit="1"/>
          </p:cNvSpPr>
          <p:nvPr/>
        </p:nvSpPr>
        <p:spPr bwMode="auto">
          <a:xfrm>
            <a:off x="2124075" y="692150"/>
            <a:ext cx="4391025" cy="11525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r>
              <a:rPr lang="en-US" altLang="zh-CN" kern="1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Times New Roman" panose="02020603050405020304"/>
                <a:cs typeface="Times New Roman" panose="02020603050405020304"/>
              </a:rPr>
              <a:t>Writing</a:t>
            </a:r>
            <a:endParaRPr lang="zh-CN" altLang="en-US" kern="1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77831" name="Rectangle 7"/>
          <p:cNvSpPr>
            <a:spLocks noChangeArrowheads="1"/>
          </p:cNvSpPr>
          <p:nvPr/>
        </p:nvSpPr>
        <p:spPr bwMode="auto">
          <a:xfrm>
            <a:off x="900113" y="2314575"/>
            <a:ext cx="1841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99">
                    <a:alpha val="8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endParaRPr kumimoji="1" lang="zh-CN" altLang="zh-CN" sz="4400"/>
          </a:p>
        </p:txBody>
      </p:sp>
      <p:sp>
        <p:nvSpPr>
          <p:cNvPr id="77834" name="Text Box 10"/>
          <p:cNvSpPr txBox="1">
            <a:spLocks noChangeArrowheads="1"/>
          </p:cNvSpPr>
          <p:nvPr/>
        </p:nvSpPr>
        <p:spPr bwMode="auto">
          <a:xfrm>
            <a:off x="1116013" y="2276475"/>
            <a:ext cx="6769100" cy="1958975"/>
          </a:xfrm>
          <a:prstGeom prst="rect">
            <a:avLst/>
          </a:prstGeom>
          <a:solidFill>
            <a:srgbClr val="FFFF99">
              <a:alpha val="80000"/>
            </a:srgbClr>
          </a:solidFill>
          <a:ln w="38100" cmpd="dbl" algn="ctr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>
                <a:solidFill>
                  <a:srgbClr val="6600FF"/>
                </a:solidFill>
                <a:latin typeface="Comic Sans MS" panose="030F0702030302020204" pitchFamily="66" charset="0"/>
              </a:rPr>
              <a:t>Read and check (√) the problems that exist in your hometown.</a:t>
            </a:r>
          </a:p>
        </p:txBody>
      </p:sp>
      <p:sp>
        <p:nvSpPr>
          <p:cNvPr id="77835" name="Text Box 11"/>
          <p:cNvSpPr txBox="1">
            <a:spLocks noChangeArrowheads="1"/>
          </p:cNvSpPr>
          <p:nvPr/>
        </p:nvSpPr>
        <p:spPr bwMode="auto">
          <a:xfrm>
            <a:off x="468313" y="2276475"/>
            <a:ext cx="4683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5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ChangeArrowheads="1"/>
          </p:cNvSpPr>
          <p:nvPr/>
        </p:nvSpPr>
        <p:spPr bwMode="auto">
          <a:xfrm>
            <a:off x="323850" y="2616200"/>
            <a:ext cx="8569325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5200" dirty="0">
                <a:solidFill>
                  <a:srgbClr val="6600FF"/>
                </a:solidFill>
                <a:latin typeface="Arial Black" panose="020B0A04020102020204" pitchFamily="34" charset="0"/>
              </a:rPr>
              <a:t>Read the words and expressions loudly.</a:t>
            </a:r>
          </a:p>
        </p:txBody>
      </p:sp>
      <p:pic>
        <p:nvPicPr>
          <p:cNvPr id="178179" name="Picture 3" descr="Noname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2000" contrast="42000"/>
          </a:blip>
          <a:srcRect/>
          <a:stretch>
            <a:fillRect/>
          </a:stretch>
        </p:blipFill>
        <p:spPr bwMode="auto">
          <a:xfrm>
            <a:off x="468313" y="549275"/>
            <a:ext cx="2051050" cy="1458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4263" name="Group 55"/>
          <p:cNvGraphicFramePr>
            <a:graphicFrameLocks noGrp="1"/>
          </p:cNvGraphicFramePr>
          <p:nvPr>
            <p:ph idx="1"/>
          </p:nvPr>
        </p:nvGraphicFramePr>
        <p:xfrm>
          <a:off x="323850" y="803275"/>
          <a:ext cx="8712200" cy="5330763"/>
        </p:xfrm>
        <a:graphic>
          <a:graphicData uri="http://schemas.openxmlformats.org/drawingml/2006/table">
            <a:tbl>
              <a:tblPr/>
              <a:tblGrid>
                <a:gridCol w="7127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6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Problem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Check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3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 Many young people want to leave the countryside because they want to find jobs in the city.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2. There are not enough schools and hospitals.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3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3. Too much traffic brings air pollution.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6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4. There is too much rubbish in the  streets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8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5. There are not enough police in the city.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6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6. It’s difficult to get enough clean water.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774" name="Group 78"/>
          <p:cNvGraphicFramePr>
            <a:graphicFrameLocks noGrp="1"/>
          </p:cNvGraphicFramePr>
          <p:nvPr/>
        </p:nvGraphicFramePr>
        <p:xfrm>
          <a:off x="395288" y="1773238"/>
          <a:ext cx="8424862" cy="4742499"/>
        </p:xfrm>
        <a:graphic>
          <a:graphicData uri="http://schemas.openxmlformats.org/drawingml/2006/table">
            <a:tbl>
              <a:tblPr/>
              <a:tblGrid>
                <a:gridCol w="3144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80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001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Problems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Suggestions                                       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6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50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CC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8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9762" name="Rectangle 66"/>
          <p:cNvSpPr>
            <a:spLocks noChangeArrowheads="1"/>
          </p:cNvSpPr>
          <p:nvPr/>
        </p:nvSpPr>
        <p:spPr bwMode="auto">
          <a:xfrm>
            <a:off x="468313" y="404813"/>
            <a:ext cx="83534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99">
                    <a:alpha val="8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kumimoji="1" lang="en-US" altLang="zh-CN">
                <a:solidFill>
                  <a:srgbClr val="9900CC"/>
                </a:solidFill>
              </a:rPr>
              <a:t>Write down your suggestions to solve the problems in your home town.</a:t>
            </a:r>
          </a:p>
        </p:txBody>
      </p:sp>
      <p:sp>
        <p:nvSpPr>
          <p:cNvPr id="29775" name="Text Box 79"/>
          <p:cNvSpPr txBox="1">
            <a:spLocks noChangeArrowheads="1"/>
          </p:cNvSpPr>
          <p:nvPr/>
        </p:nvSpPr>
        <p:spPr bwMode="auto">
          <a:xfrm>
            <a:off x="34925" y="476250"/>
            <a:ext cx="4683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6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8018" y="1196752"/>
            <a:ext cx="8285163" cy="415925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1. Our block is </a:t>
            </a:r>
            <a:r>
              <a:rPr lang="en-US" altLang="zh-CN" sz="36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the Blue Sky </a:t>
            </a:r>
          </a:p>
          <a:p>
            <a:pPr marL="609600" indent="-60960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Building.</a:t>
            </a:r>
          </a:p>
          <a:p>
            <a:pPr marL="609600" indent="-60960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A. near from      B. far to   </a:t>
            </a:r>
          </a:p>
          <a:p>
            <a:pPr marL="609600" indent="-60960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C. close to           D. far away</a:t>
            </a:r>
          </a:p>
          <a:p>
            <a:pPr marL="609600" indent="-60960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2. It takes me a long time _______  the TV play.</a:t>
            </a:r>
          </a:p>
          <a:p>
            <a:pPr marL="609600" indent="-60960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A. watch               B. watches    </a:t>
            </a:r>
          </a:p>
          <a:p>
            <a:pPr marL="609600" indent="-60960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C. watching          D. to watch</a:t>
            </a:r>
          </a:p>
        </p:txBody>
      </p:sp>
      <p:sp>
        <p:nvSpPr>
          <p:cNvPr id="88072" name="Rectangle 8"/>
          <p:cNvSpPr>
            <a:spLocks noChangeArrowheads="1"/>
          </p:cNvSpPr>
          <p:nvPr/>
        </p:nvSpPr>
        <p:spPr bwMode="auto">
          <a:xfrm>
            <a:off x="658018" y="628427"/>
            <a:ext cx="37480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66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dirty="0">
                <a:solidFill>
                  <a:srgbClr val="9900CC"/>
                </a:solidFill>
              </a:rPr>
              <a:t>I. </a:t>
            </a:r>
            <a:r>
              <a:rPr lang="zh-CN" altLang="en-US" dirty="0">
                <a:solidFill>
                  <a:srgbClr val="9900CC"/>
                </a:solidFill>
              </a:rPr>
              <a:t>单项填空。</a:t>
            </a:r>
          </a:p>
        </p:txBody>
      </p:sp>
      <p:pic>
        <p:nvPicPr>
          <p:cNvPr id="88076" name="Picture 12" descr="图片1AGG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66018" y="2690590"/>
            <a:ext cx="457200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8077" name="Picture 13" descr="图片1AGG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50568" y="4706715"/>
            <a:ext cx="457200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500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500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500"/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500"/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500"/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500"/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88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88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333375"/>
            <a:ext cx="8928100" cy="43211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3. I don’t think life in the city can be </a:t>
            </a:r>
          </a:p>
          <a:p>
            <a:pPr marL="609600" indent="-609600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_____ than that in the country.</a:t>
            </a:r>
          </a:p>
          <a:p>
            <a:pPr marL="609600" indent="-609600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A. enjoyed                  B. enjoyable    </a:t>
            </a:r>
          </a:p>
          <a:p>
            <a:pPr marL="609600" indent="-609600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C. much enjoyable    D. more enjoyable</a:t>
            </a:r>
          </a:p>
          <a:p>
            <a:pPr marL="609600" indent="-609600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4. It’s important to _____ our skin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（皮肤）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____ the harmful effect of the sun.</a:t>
            </a:r>
          </a:p>
          <a:p>
            <a:pPr marL="609600" indent="-609600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sz="36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A.protect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 from       B. stop, from</a:t>
            </a:r>
          </a:p>
          <a:p>
            <a:pPr marL="609600" indent="-609600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C. stop, with            </a:t>
            </a:r>
            <a:r>
              <a:rPr lang="en-US" altLang="zh-CN" sz="36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D.protect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 with</a:t>
            </a:r>
          </a:p>
        </p:txBody>
      </p:sp>
      <p:pic>
        <p:nvPicPr>
          <p:cNvPr id="91145" name="Picture 9" descr="图片1AGG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2500" y="1790700"/>
            <a:ext cx="457200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146" name="Picture 10" descr="图片1AGG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141663"/>
            <a:ext cx="457200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1147" name="Rectangle 11"/>
          <p:cNvSpPr>
            <a:spLocks noChangeArrowheads="1"/>
          </p:cNvSpPr>
          <p:nvPr/>
        </p:nvSpPr>
        <p:spPr bwMode="auto">
          <a:xfrm>
            <a:off x="-73025" y="4148138"/>
            <a:ext cx="9324975" cy="2376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 algn="l"/>
            <a:r>
              <a:rPr lang="en-US" altLang="zh-CN">
                <a:solidFill>
                  <a:srgbClr val="000000"/>
                </a:solidFill>
              </a:rPr>
              <a:t>  5. We can develop ____ need in space when</a:t>
            </a:r>
          </a:p>
          <a:p>
            <a:pPr marL="609600" indent="-609600" algn="l"/>
            <a:r>
              <a:rPr lang="en-US" altLang="zh-CN">
                <a:solidFill>
                  <a:srgbClr val="000000"/>
                </a:solidFill>
              </a:rPr>
              <a:t>someday our earth is no longer nice and clean.</a:t>
            </a:r>
          </a:p>
          <a:p>
            <a:pPr marL="609600" indent="-609600" algn="l"/>
            <a:r>
              <a:rPr lang="en-US" altLang="zh-CN">
                <a:solidFill>
                  <a:srgbClr val="000000"/>
                </a:solidFill>
              </a:rPr>
              <a:t>    A. as many as rooms    B. as much as rooms    </a:t>
            </a:r>
          </a:p>
          <a:p>
            <a:pPr marL="609600" indent="-609600" algn="l"/>
            <a:r>
              <a:rPr lang="en-US" altLang="zh-CN">
                <a:solidFill>
                  <a:srgbClr val="000000"/>
                </a:solidFill>
              </a:rPr>
              <a:t>    C. as much room as     D. many as room as</a:t>
            </a:r>
          </a:p>
        </p:txBody>
      </p:sp>
      <p:pic>
        <p:nvPicPr>
          <p:cNvPr id="91148" name="Picture 12" descr="图片1AGG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3" y="5895975"/>
            <a:ext cx="457200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1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1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1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8" name="Text Box 4"/>
          <p:cNvSpPr txBox="1">
            <a:spLocks noChangeArrowheads="1"/>
          </p:cNvSpPr>
          <p:nvPr/>
        </p:nvSpPr>
        <p:spPr bwMode="auto">
          <a:xfrm>
            <a:off x="684213" y="620713"/>
            <a:ext cx="62642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99">
                    <a:alpha val="8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dirty="0">
                <a:solidFill>
                  <a:srgbClr val="9900CC"/>
                </a:solidFill>
              </a:rPr>
              <a:t>Ⅱ. </a:t>
            </a:r>
            <a:r>
              <a:rPr lang="zh-CN" altLang="en-US" dirty="0">
                <a:solidFill>
                  <a:srgbClr val="9900CC"/>
                </a:solidFill>
              </a:rPr>
              <a:t>翻译词组或短语。</a:t>
            </a:r>
          </a:p>
        </p:txBody>
      </p:sp>
      <p:sp>
        <p:nvSpPr>
          <p:cNvPr id="175109" name="Text Box 5"/>
          <p:cNvSpPr txBox="1">
            <a:spLocks noChangeArrowheads="1"/>
          </p:cNvSpPr>
          <p:nvPr/>
        </p:nvSpPr>
        <p:spPr bwMode="auto">
          <a:xfrm>
            <a:off x="611188" y="1628775"/>
            <a:ext cx="4464050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99">
                    <a:alpha val="8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dirty="0"/>
              <a:t>solve the problems</a:t>
            </a:r>
          </a:p>
          <a:p>
            <a:pPr algn="l">
              <a:spcBef>
                <a:spcPct val="50000"/>
              </a:spcBef>
            </a:pPr>
            <a:r>
              <a:rPr lang="en-US" altLang="zh-CN" dirty="0"/>
              <a:t>all over the world</a:t>
            </a:r>
          </a:p>
          <a:p>
            <a:pPr algn="l">
              <a:spcBef>
                <a:spcPct val="50000"/>
              </a:spcBef>
            </a:pPr>
            <a:r>
              <a:rPr lang="en-US" altLang="zh-CN" dirty="0"/>
              <a:t>city centre</a:t>
            </a:r>
          </a:p>
          <a:p>
            <a:pPr algn="l">
              <a:spcBef>
                <a:spcPct val="50000"/>
              </a:spcBef>
            </a:pPr>
            <a:r>
              <a:rPr lang="en-US" altLang="zh-CN" dirty="0"/>
              <a:t>some day</a:t>
            </a:r>
          </a:p>
          <a:p>
            <a:pPr algn="l">
              <a:spcBef>
                <a:spcPct val="50000"/>
              </a:spcBef>
            </a:pPr>
            <a:r>
              <a:rPr lang="en-US" altLang="zh-CN" dirty="0"/>
              <a:t>make efforts to…</a:t>
            </a:r>
          </a:p>
        </p:txBody>
      </p:sp>
      <p:sp>
        <p:nvSpPr>
          <p:cNvPr id="175110" name="Text Box 6"/>
          <p:cNvSpPr txBox="1">
            <a:spLocks noChangeArrowheads="1"/>
          </p:cNvSpPr>
          <p:nvPr/>
        </p:nvSpPr>
        <p:spPr bwMode="auto">
          <a:xfrm>
            <a:off x="4787900" y="1700213"/>
            <a:ext cx="3455988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99">
                    <a:alpha val="8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dirty="0">
                <a:solidFill>
                  <a:srgbClr val="FF0000"/>
                </a:solidFill>
              </a:rPr>
              <a:t>解决问题</a:t>
            </a:r>
          </a:p>
          <a:p>
            <a:pPr algn="l">
              <a:spcBef>
                <a:spcPct val="50000"/>
              </a:spcBef>
            </a:pPr>
            <a:r>
              <a:rPr lang="zh-CN" altLang="en-US" dirty="0">
                <a:solidFill>
                  <a:srgbClr val="FF0000"/>
                </a:solidFill>
              </a:rPr>
              <a:t>全世界</a:t>
            </a:r>
          </a:p>
          <a:p>
            <a:pPr algn="l">
              <a:spcBef>
                <a:spcPct val="50000"/>
              </a:spcBef>
            </a:pPr>
            <a:r>
              <a:rPr lang="zh-CN" altLang="en-US" dirty="0">
                <a:solidFill>
                  <a:srgbClr val="FF0000"/>
                </a:solidFill>
              </a:rPr>
              <a:t>市中心</a:t>
            </a:r>
          </a:p>
          <a:p>
            <a:pPr algn="l">
              <a:spcBef>
                <a:spcPct val="50000"/>
              </a:spcBef>
            </a:pPr>
            <a:r>
              <a:rPr lang="zh-CN" altLang="en-US" dirty="0">
                <a:solidFill>
                  <a:srgbClr val="FF0000"/>
                </a:solidFill>
              </a:rPr>
              <a:t>（将来）某一天</a:t>
            </a:r>
          </a:p>
          <a:p>
            <a:pPr algn="l">
              <a:spcBef>
                <a:spcPct val="50000"/>
              </a:spcBef>
            </a:pPr>
            <a:r>
              <a:rPr lang="zh-CN" altLang="en-US" dirty="0">
                <a:solidFill>
                  <a:srgbClr val="FF0000"/>
                </a:solidFill>
              </a:rPr>
              <a:t>努力做</a:t>
            </a:r>
            <a:r>
              <a:rPr lang="en-US" altLang="zh-CN" dirty="0">
                <a:solidFill>
                  <a:srgbClr val="FF0000"/>
                </a:solidFill>
              </a:rPr>
              <a:t>…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5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5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5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5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5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5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5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5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51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51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2" name="Rectangle 4"/>
          <p:cNvSpPr>
            <a:spLocks noChangeArrowheads="1"/>
          </p:cNvSpPr>
          <p:nvPr/>
        </p:nvSpPr>
        <p:spPr bwMode="auto">
          <a:xfrm>
            <a:off x="323850" y="765175"/>
            <a:ext cx="8820150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66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500">
                <a:solidFill>
                  <a:srgbClr val="9900CC"/>
                </a:solidFill>
              </a:rPr>
              <a:t>Ⅲ. </a:t>
            </a:r>
            <a:r>
              <a:rPr lang="zh-CN" altLang="en-US" sz="3500">
                <a:solidFill>
                  <a:srgbClr val="9900CC"/>
                </a:solidFill>
                <a:latin typeface="Arial" panose="020B0604020202020204" pitchFamily="34" charset="0"/>
              </a:rPr>
              <a:t>根据汉语及关键词汇提示</a:t>
            </a:r>
            <a:r>
              <a:rPr lang="en-US" altLang="zh-CN" sz="3500">
                <a:solidFill>
                  <a:srgbClr val="9900CC"/>
                </a:solidFill>
                <a:latin typeface="Arial" panose="020B0604020202020204" pitchFamily="34" charset="0"/>
              </a:rPr>
              <a:t>, </a:t>
            </a:r>
            <a:r>
              <a:rPr lang="zh-CN" altLang="en-US" sz="3500">
                <a:solidFill>
                  <a:srgbClr val="9900CC"/>
                </a:solidFill>
                <a:latin typeface="Arial" panose="020B0604020202020204" pitchFamily="34" charset="0"/>
              </a:rPr>
              <a:t>完成下列句子。</a:t>
            </a:r>
            <a:r>
              <a:rPr lang="zh-CN" altLang="en-US" sz="3500" b="0">
                <a:solidFill>
                  <a:srgbClr val="9900CC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76133" name="Text Box 5"/>
          <p:cNvSpPr txBox="1">
            <a:spLocks noChangeArrowheads="1"/>
          </p:cNvSpPr>
          <p:nvPr/>
        </p:nvSpPr>
        <p:spPr bwMode="auto">
          <a:xfrm>
            <a:off x="323850" y="1484313"/>
            <a:ext cx="8928100" cy="503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99">
                    <a:alpha val="8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914400" indent="-457200"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371600" indent="-457200"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828800" indent="-457200"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286000" indent="-457200"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buFontTx/>
              <a:buAutoNum type="arabicPeriod"/>
            </a:pPr>
            <a:r>
              <a:rPr kumimoji="0" lang="zh-CN" altLang="en-US" sz="3600"/>
              <a:t>我觉得 我像家庭中的一员了。</a:t>
            </a:r>
            <a:r>
              <a:rPr kumimoji="0" lang="en-US" altLang="zh-CN" sz="3600"/>
              <a:t>(one of …)</a:t>
            </a:r>
          </a:p>
          <a:p>
            <a:r>
              <a:rPr kumimoji="0" lang="en-US" altLang="zh-CN" sz="3600"/>
              <a:t>___________________________________</a:t>
            </a:r>
          </a:p>
          <a:p>
            <a:r>
              <a:rPr kumimoji="0" lang="en-US" altLang="zh-CN" sz="3600"/>
              <a:t>2.</a:t>
            </a:r>
            <a:r>
              <a:rPr kumimoji="0" lang="zh-CN" altLang="en-US" sz="3600"/>
              <a:t>玲玲花了两个小时做家庭作业。</a:t>
            </a:r>
            <a:r>
              <a:rPr kumimoji="0" lang="en-US" altLang="zh-CN" sz="3600"/>
              <a:t>(It takes …to do…)</a:t>
            </a:r>
          </a:p>
          <a:p>
            <a:r>
              <a:rPr kumimoji="0" lang="en-US" altLang="zh-CN" sz="3600"/>
              <a:t>___________________________________</a:t>
            </a:r>
          </a:p>
          <a:p>
            <a:r>
              <a:rPr kumimoji="0" lang="en-US" altLang="zh-CN" sz="3600"/>
              <a:t>__________________________________</a:t>
            </a:r>
          </a:p>
          <a:p>
            <a:r>
              <a:rPr kumimoji="0" lang="en-US" altLang="zh-CN" sz="3600"/>
              <a:t>3. </a:t>
            </a:r>
            <a:r>
              <a:rPr kumimoji="0" lang="zh-CN" altLang="en-US" sz="3600"/>
              <a:t>中国丝绸驰名天下。</a:t>
            </a:r>
            <a:r>
              <a:rPr kumimoji="0" lang="en-US" altLang="zh-CN" sz="3600"/>
              <a:t>(all over the world)</a:t>
            </a:r>
          </a:p>
          <a:p>
            <a:r>
              <a:rPr kumimoji="0" lang="en-US" altLang="zh-CN" sz="3600"/>
              <a:t>___________________________________</a:t>
            </a:r>
          </a:p>
          <a:p>
            <a:r>
              <a:rPr kumimoji="0" lang="en-US" altLang="zh-CN" sz="3600"/>
              <a:t>___________________________________</a:t>
            </a:r>
          </a:p>
        </p:txBody>
      </p:sp>
      <p:sp>
        <p:nvSpPr>
          <p:cNvPr id="176134" name="Text Box 6"/>
          <p:cNvSpPr txBox="1">
            <a:spLocks noChangeArrowheads="1"/>
          </p:cNvSpPr>
          <p:nvPr/>
        </p:nvSpPr>
        <p:spPr bwMode="auto">
          <a:xfrm>
            <a:off x="900113" y="1989138"/>
            <a:ext cx="72739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99">
                    <a:alpha val="8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</a:rPr>
              <a:t>I feel like one of the family now.</a:t>
            </a:r>
          </a:p>
        </p:txBody>
      </p:sp>
      <p:sp>
        <p:nvSpPr>
          <p:cNvPr id="176135" name="Text Box 7"/>
          <p:cNvSpPr txBox="1">
            <a:spLocks noChangeArrowheads="1"/>
          </p:cNvSpPr>
          <p:nvPr/>
        </p:nvSpPr>
        <p:spPr bwMode="auto">
          <a:xfrm>
            <a:off x="755650" y="3644900"/>
            <a:ext cx="748823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99">
                    <a:alpha val="8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>
                <a:solidFill>
                  <a:srgbClr val="FF0000"/>
                </a:solidFill>
              </a:rPr>
              <a:t>It took Lingling two hours to do her homework.</a:t>
            </a:r>
          </a:p>
        </p:txBody>
      </p:sp>
      <p:sp>
        <p:nvSpPr>
          <p:cNvPr id="176136" name="Text Box 8"/>
          <p:cNvSpPr txBox="1">
            <a:spLocks noChangeArrowheads="1"/>
          </p:cNvSpPr>
          <p:nvPr/>
        </p:nvSpPr>
        <p:spPr bwMode="auto">
          <a:xfrm>
            <a:off x="827088" y="5300663"/>
            <a:ext cx="7416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99">
                    <a:alpha val="8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</a:rPr>
              <a:t>The Chinese silk is famous all over the world.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6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6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6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6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6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6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4" grpId="0"/>
      <p:bldP spid="176135" grpId="0"/>
      <p:bldP spid="17613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40" name="Picture 8" descr="8514258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6825" y="1127125"/>
            <a:ext cx="1223963" cy="1222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1763713" y="1412875"/>
            <a:ext cx="3744912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5000" dirty="0">
                <a:solidFill>
                  <a:srgbClr val="0000FF"/>
                </a:solidFill>
              </a:rPr>
              <a:t>Homework</a:t>
            </a:r>
          </a:p>
        </p:txBody>
      </p:sp>
      <p:sp>
        <p:nvSpPr>
          <p:cNvPr id="95239" name="Rectangle 7"/>
          <p:cNvSpPr>
            <a:spLocks noChangeArrowheads="1"/>
          </p:cNvSpPr>
          <p:nvPr/>
        </p:nvSpPr>
        <p:spPr bwMode="auto">
          <a:xfrm>
            <a:off x="827088" y="2565400"/>
            <a:ext cx="6265862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99">
                    <a:alpha val="8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5000"/>
              </a:lnSpc>
            </a:pPr>
            <a:r>
              <a:rPr lang="en-US" altLang="zh-CN" sz="4000" dirty="0"/>
              <a:t>Write the passage about your suggestions to solve the problems in your cities.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5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4" name="WordArt 4"/>
          <p:cNvSpPr>
            <a:spLocks noChangeArrowheads="1" noChangeShapeType="1" noTextEdit="1"/>
          </p:cNvSpPr>
          <p:nvPr/>
        </p:nvSpPr>
        <p:spPr bwMode="auto">
          <a:xfrm>
            <a:off x="3059113" y="1412875"/>
            <a:ext cx="3065462" cy="13636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4000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omic Sans MS" panose="030F0702030302020204"/>
              </a:rPr>
              <a:t>Preview</a:t>
            </a:r>
            <a:endParaRPr lang="zh-CN" altLang="en-US" sz="4000" kern="10" dirty="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Comic Sans MS" panose="030F0702030302020204"/>
            </a:endParaRPr>
          </a:p>
        </p:txBody>
      </p:sp>
      <p:sp>
        <p:nvSpPr>
          <p:cNvPr id="179205" name="Text Box 5"/>
          <p:cNvSpPr txBox="1">
            <a:spLocks noChangeArrowheads="1"/>
          </p:cNvSpPr>
          <p:nvPr/>
        </p:nvSpPr>
        <p:spPr bwMode="auto">
          <a:xfrm>
            <a:off x="971550" y="3141663"/>
            <a:ext cx="6840538" cy="2454275"/>
          </a:xfrm>
          <a:prstGeom prst="rect">
            <a:avLst/>
          </a:prstGeom>
          <a:solidFill>
            <a:srgbClr val="CCFFFF">
              <a:alpha val="8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635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914400" indent="-457200"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371600" indent="-457200"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828800" indent="-457200"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286000" indent="-457200"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30000"/>
              </a:spcBef>
              <a:buFontTx/>
              <a:buAutoNum type="arabicPeriod"/>
            </a:pPr>
            <a:r>
              <a:rPr kumimoji="0" lang="en-US" altLang="zh-CN" sz="3600" dirty="0"/>
              <a:t>To preview the new words of unit 3</a:t>
            </a:r>
          </a:p>
          <a:p>
            <a:pPr>
              <a:spcBef>
                <a:spcPct val="30000"/>
              </a:spcBef>
              <a:buFontTx/>
              <a:buAutoNum type="arabicPeriod"/>
            </a:pPr>
            <a:r>
              <a:rPr kumimoji="0" lang="en-US" altLang="zh-CN" sz="3600" dirty="0"/>
              <a:t> To learn to read large numbers</a:t>
            </a:r>
          </a:p>
        </p:txBody>
      </p:sp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565" name="Group 21"/>
          <p:cNvGrpSpPr/>
          <p:nvPr/>
        </p:nvGrpSpPr>
        <p:grpSpPr bwMode="auto">
          <a:xfrm>
            <a:off x="1549400" y="188913"/>
            <a:ext cx="6335713" cy="950912"/>
            <a:chOff x="930" y="346"/>
            <a:chExt cx="3855" cy="599"/>
          </a:xfrm>
        </p:grpSpPr>
        <p:pic>
          <p:nvPicPr>
            <p:cNvPr id="108566" name="Picture 22" descr="图片1gs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930" y="346"/>
              <a:ext cx="3855" cy="5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8567" name="Rectangle 23"/>
            <p:cNvSpPr>
              <a:spLocks noChangeArrowheads="1"/>
            </p:cNvSpPr>
            <p:nvPr/>
          </p:nvSpPr>
          <p:spPr bwMode="auto">
            <a:xfrm>
              <a:off x="1141" y="436"/>
              <a:ext cx="286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kumimoji="1" lang="en-US" altLang="zh-CN" dirty="0"/>
                <a:t>Words and expressions</a:t>
              </a:r>
            </a:p>
          </p:txBody>
        </p:sp>
      </p:grpSp>
      <p:sp>
        <p:nvSpPr>
          <p:cNvPr id="108568" name="Text Box 24"/>
          <p:cNvSpPr txBox="1">
            <a:spLocks noChangeArrowheads="1"/>
          </p:cNvSpPr>
          <p:nvPr/>
        </p:nvSpPr>
        <p:spPr bwMode="auto">
          <a:xfrm>
            <a:off x="827088" y="1628775"/>
            <a:ext cx="2628900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99">
                    <a:alpha val="8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zh-CN" dirty="0">
                <a:solidFill>
                  <a:srgbClr val="3333CC"/>
                </a:solidFill>
              </a:rPr>
              <a:t>flat</a:t>
            </a:r>
          </a:p>
          <a:p>
            <a:pPr algn="r">
              <a:spcBef>
                <a:spcPct val="50000"/>
              </a:spcBef>
            </a:pPr>
            <a:r>
              <a:rPr lang="en-US" altLang="zh-CN" dirty="0">
                <a:solidFill>
                  <a:srgbClr val="3333CC"/>
                </a:solidFill>
              </a:rPr>
              <a:t>rubbish</a:t>
            </a:r>
          </a:p>
          <a:p>
            <a:pPr algn="r">
              <a:spcBef>
                <a:spcPct val="50000"/>
              </a:spcBef>
            </a:pPr>
            <a:r>
              <a:rPr lang="en-US" altLang="zh-CN" dirty="0">
                <a:solidFill>
                  <a:srgbClr val="3333CC"/>
                </a:solidFill>
              </a:rPr>
              <a:t>quiet</a:t>
            </a:r>
          </a:p>
          <a:p>
            <a:pPr algn="r">
              <a:spcBef>
                <a:spcPct val="50000"/>
              </a:spcBef>
            </a:pPr>
            <a:r>
              <a:rPr lang="en-US" altLang="zh-CN" dirty="0">
                <a:solidFill>
                  <a:srgbClr val="3333CC"/>
                </a:solidFill>
              </a:rPr>
              <a:t>local</a:t>
            </a:r>
          </a:p>
          <a:p>
            <a:pPr algn="r">
              <a:spcBef>
                <a:spcPct val="50000"/>
              </a:spcBef>
            </a:pPr>
            <a:r>
              <a:rPr lang="en-US" altLang="zh-CN" dirty="0">
                <a:solidFill>
                  <a:srgbClr val="3333CC"/>
                </a:solidFill>
              </a:rPr>
              <a:t>close down</a:t>
            </a:r>
            <a:r>
              <a:rPr lang="en-US" altLang="zh-CN" dirty="0"/>
              <a:t>   </a:t>
            </a:r>
          </a:p>
        </p:txBody>
      </p:sp>
      <p:sp>
        <p:nvSpPr>
          <p:cNvPr id="108569" name="Text Box 25"/>
          <p:cNvSpPr txBox="1">
            <a:spLocks noChangeArrowheads="1"/>
          </p:cNvSpPr>
          <p:nvPr/>
        </p:nvSpPr>
        <p:spPr bwMode="auto">
          <a:xfrm>
            <a:off x="3635375" y="1628775"/>
            <a:ext cx="5329238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99">
                    <a:alpha val="8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i="1" dirty="0">
                <a:solidFill>
                  <a:srgbClr val="FF0000"/>
                </a:solidFill>
              </a:rPr>
              <a:t>n.</a:t>
            </a:r>
            <a:r>
              <a:rPr lang="en-US" altLang="zh-CN" dirty="0"/>
              <a:t>     </a:t>
            </a:r>
            <a:r>
              <a:rPr lang="zh-CN" altLang="en-US" dirty="0"/>
              <a:t>套房；公寓</a:t>
            </a:r>
          </a:p>
          <a:p>
            <a:pPr algn="l">
              <a:spcBef>
                <a:spcPct val="50000"/>
              </a:spcBef>
            </a:pPr>
            <a:r>
              <a:rPr lang="en-US" altLang="zh-CN" i="1" dirty="0">
                <a:solidFill>
                  <a:srgbClr val="FF0000"/>
                </a:solidFill>
              </a:rPr>
              <a:t>n.</a:t>
            </a:r>
            <a:r>
              <a:rPr lang="en-US" altLang="zh-CN" dirty="0"/>
              <a:t>     </a:t>
            </a:r>
            <a:r>
              <a:rPr lang="zh-CN" altLang="en-US" dirty="0"/>
              <a:t>垃圾；废弃物</a:t>
            </a:r>
          </a:p>
          <a:p>
            <a:pPr algn="l">
              <a:spcBef>
                <a:spcPct val="50000"/>
              </a:spcBef>
            </a:pPr>
            <a:r>
              <a:rPr lang="en-US" altLang="zh-CN" i="1" dirty="0">
                <a:solidFill>
                  <a:srgbClr val="FF0000"/>
                </a:solidFill>
              </a:rPr>
              <a:t>a.</a:t>
            </a:r>
            <a:r>
              <a:rPr lang="en-US" altLang="zh-CN" dirty="0"/>
              <a:t>     </a:t>
            </a:r>
            <a:r>
              <a:rPr lang="zh-CN" altLang="en-US" dirty="0"/>
              <a:t>寂静的；安静的</a:t>
            </a:r>
          </a:p>
          <a:p>
            <a:pPr algn="l">
              <a:spcBef>
                <a:spcPct val="50000"/>
              </a:spcBef>
            </a:pPr>
            <a:r>
              <a:rPr lang="en-US" altLang="zh-CN" i="1" dirty="0">
                <a:solidFill>
                  <a:srgbClr val="FF0000"/>
                </a:solidFill>
              </a:rPr>
              <a:t>adj.</a:t>
            </a:r>
            <a:r>
              <a:rPr lang="en-US" altLang="zh-CN" dirty="0"/>
              <a:t> </a:t>
            </a:r>
            <a:r>
              <a:rPr lang="zh-CN" altLang="en-US" dirty="0"/>
              <a:t>当地的；本地的</a:t>
            </a:r>
          </a:p>
          <a:p>
            <a:pPr algn="l">
              <a:spcBef>
                <a:spcPct val="50000"/>
              </a:spcBef>
            </a:pPr>
            <a:r>
              <a:rPr lang="zh-CN" altLang="en-US" dirty="0"/>
              <a:t>     （永久）关闭，关停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8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8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85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85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085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085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68" grpId="0"/>
      <p:bldP spid="10856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584" name="Group 16"/>
          <p:cNvGrpSpPr/>
          <p:nvPr/>
        </p:nvGrpSpPr>
        <p:grpSpPr bwMode="auto">
          <a:xfrm>
            <a:off x="1549400" y="188913"/>
            <a:ext cx="6335713" cy="950912"/>
            <a:chOff x="930" y="346"/>
            <a:chExt cx="3855" cy="599"/>
          </a:xfrm>
        </p:grpSpPr>
        <p:pic>
          <p:nvPicPr>
            <p:cNvPr id="109585" name="Picture 17" descr="图片1gs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930" y="346"/>
              <a:ext cx="3855" cy="5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9586" name="Rectangle 18"/>
            <p:cNvSpPr>
              <a:spLocks noChangeArrowheads="1"/>
            </p:cNvSpPr>
            <p:nvPr/>
          </p:nvSpPr>
          <p:spPr bwMode="auto">
            <a:xfrm>
              <a:off x="1141" y="436"/>
              <a:ext cx="286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kumimoji="1" lang="en-US" altLang="zh-CN"/>
                <a:t>Words and expressions</a:t>
              </a:r>
            </a:p>
          </p:txBody>
        </p:sp>
      </p:grpSp>
      <p:sp>
        <p:nvSpPr>
          <p:cNvPr id="109587" name="Text Box 19"/>
          <p:cNvSpPr txBox="1">
            <a:spLocks noChangeArrowheads="1"/>
          </p:cNvSpPr>
          <p:nvPr/>
        </p:nvSpPr>
        <p:spPr bwMode="auto">
          <a:xfrm>
            <a:off x="323850" y="1700213"/>
            <a:ext cx="3095625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99">
                    <a:alpha val="8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zh-CN" dirty="0">
                <a:solidFill>
                  <a:srgbClr val="3333CC"/>
                </a:solidFill>
              </a:rPr>
              <a:t>pupil</a:t>
            </a:r>
            <a:endParaRPr lang="en-US" altLang="zh-CN" dirty="0"/>
          </a:p>
          <a:p>
            <a:pPr algn="r">
              <a:spcBef>
                <a:spcPct val="50000"/>
              </a:spcBef>
            </a:pPr>
            <a:r>
              <a:rPr lang="en-US" altLang="zh-CN" dirty="0">
                <a:solidFill>
                  <a:srgbClr val="3333CC"/>
                </a:solidFill>
              </a:rPr>
              <a:t>pollution</a:t>
            </a:r>
          </a:p>
          <a:p>
            <a:pPr algn="r">
              <a:spcBef>
                <a:spcPct val="50000"/>
              </a:spcBef>
            </a:pPr>
            <a:r>
              <a:rPr lang="en-US" altLang="zh-CN" dirty="0">
                <a:solidFill>
                  <a:srgbClr val="3333CC"/>
                </a:solidFill>
              </a:rPr>
              <a:t>public</a:t>
            </a:r>
          </a:p>
          <a:p>
            <a:pPr algn="r">
              <a:spcBef>
                <a:spcPct val="50000"/>
              </a:spcBef>
            </a:pPr>
            <a:r>
              <a:rPr lang="en-US" altLang="zh-CN" dirty="0">
                <a:solidFill>
                  <a:srgbClr val="3333CC"/>
                </a:solidFill>
              </a:rPr>
              <a:t>service</a:t>
            </a:r>
          </a:p>
          <a:p>
            <a:pPr algn="r">
              <a:spcBef>
                <a:spcPct val="50000"/>
              </a:spcBef>
            </a:pPr>
            <a:r>
              <a:rPr lang="en-US" altLang="zh-CN" dirty="0">
                <a:solidFill>
                  <a:srgbClr val="3333CC"/>
                </a:solidFill>
              </a:rPr>
              <a:t>solve </a:t>
            </a:r>
          </a:p>
        </p:txBody>
      </p:sp>
      <p:sp>
        <p:nvSpPr>
          <p:cNvPr id="109588" name="Text Box 20"/>
          <p:cNvSpPr txBox="1">
            <a:spLocks noChangeArrowheads="1"/>
          </p:cNvSpPr>
          <p:nvPr/>
        </p:nvSpPr>
        <p:spPr bwMode="auto">
          <a:xfrm>
            <a:off x="3708400" y="1652588"/>
            <a:ext cx="4824413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99">
                    <a:alpha val="8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914400" indent="-457200"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371600" indent="-457200"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828800" indent="-457200"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286000" indent="-457200" algn="l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0" lang="en-US" altLang="zh-CN" sz="3600" i="1" dirty="0">
                <a:solidFill>
                  <a:srgbClr val="FF0000"/>
                </a:solidFill>
              </a:rPr>
              <a:t>n.</a:t>
            </a:r>
            <a:r>
              <a:rPr kumimoji="0" lang="en-US" altLang="zh-CN" sz="3600" dirty="0"/>
              <a:t>  </a:t>
            </a:r>
            <a:r>
              <a:rPr kumimoji="0" lang="zh-CN" altLang="en-US" sz="3600" dirty="0"/>
              <a:t>学生；</a:t>
            </a:r>
            <a:r>
              <a:rPr kumimoji="0" lang="en-US" altLang="zh-CN" sz="3600" dirty="0"/>
              <a:t>(</a:t>
            </a:r>
            <a:r>
              <a:rPr kumimoji="0" lang="zh-CN" altLang="en-US" sz="3600" dirty="0"/>
              <a:t>尤指</a:t>
            </a:r>
            <a:r>
              <a:rPr kumimoji="0" lang="en-US" altLang="zh-CN" sz="3600" dirty="0"/>
              <a:t>)</a:t>
            </a:r>
            <a:r>
              <a:rPr kumimoji="0" lang="zh-CN" altLang="en-US" sz="3600" dirty="0"/>
              <a:t>小学生</a:t>
            </a:r>
          </a:p>
          <a:p>
            <a:pPr>
              <a:spcBef>
                <a:spcPct val="50000"/>
              </a:spcBef>
            </a:pPr>
            <a:r>
              <a:rPr kumimoji="0" lang="en-US" altLang="zh-CN" sz="3600" i="1" dirty="0">
                <a:solidFill>
                  <a:srgbClr val="FF0000"/>
                </a:solidFill>
              </a:rPr>
              <a:t>n.</a:t>
            </a:r>
            <a:r>
              <a:rPr kumimoji="0" lang="en-US" altLang="zh-CN" sz="3600" dirty="0"/>
              <a:t>  </a:t>
            </a:r>
            <a:r>
              <a:rPr kumimoji="0" lang="zh-CN" altLang="en-US" sz="3600" dirty="0"/>
              <a:t>污染</a:t>
            </a:r>
          </a:p>
          <a:p>
            <a:pPr>
              <a:spcBef>
                <a:spcPct val="50000"/>
              </a:spcBef>
            </a:pPr>
            <a:r>
              <a:rPr kumimoji="0" lang="en-US" altLang="zh-CN" sz="3600" i="1" dirty="0">
                <a:solidFill>
                  <a:srgbClr val="FF0000"/>
                </a:solidFill>
              </a:rPr>
              <a:t>a.</a:t>
            </a:r>
            <a:r>
              <a:rPr kumimoji="0" lang="en-US" altLang="zh-CN" sz="3600" dirty="0"/>
              <a:t>  </a:t>
            </a:r>
            <a:r>
              <a:rPr kumimoji="0" lang="zh-CN" altLang="en-US" sz="3600" dirty="0"/>
              <a:t>公共的；公众的</a:t>
            </a:r>
          </a:p>
          <a:p>
            <a:pPr>
              <a:spcBef>
                <a:spcPct val="50000"/>
              </a:spcBef>
            </a:pPr>
            <a:r>
              <a:rPr kumimoji="0" lang="en-US" altLang="zh-CN" sz="3600" i="1" dirty="0">
                <a:solidFill>
                  <a:srgbClr val="FF0000"/>
                </a:solidFill>
              </a:rPr>
              <a:t>n.</a:t>
            </a:r>
            <a:r>
              <a:rPr kumimoji="0" lang="en-US" altLang="zh-CN" sz="3600" dirty="0"/>
              <a:t>  </a:t>
            </a:r>
            <a:r>
              <a:rPr kumimoji="0" lang="zh-CN" altLang="en-US" sz="3600" dirty="0"/>
              <a:t>公共服务；服务</a:t>
            </a:r>
          </a:p>
          <a:p>
            <a:pPr>
              <a:spcBef>
                <a:spcPct val="50000"/>
              </a:spcBef>
            </a:pPr>
            <a:r>
              <a:rPr kumimoji="0" lang="en-US" altLang="zh-CN" sz="3600" i="1" dirty="0">
                <a:solidFill>
                  <a:srgbClr val="FF0000"/>
                </a:solidFill>
              </a:rPr>
              <a:t>v.</a:t>
            </a:r>
            <a:r>
              <a:rPr kumimoji="0" lang="en-US" altLang="zh-CN" sz="3600" dirty="0"/>
              <a:t>  </a:t>
            </a:r>
            <a:r>
              <a:rPr kumimoji="0" lang="zh-CN" altLang="en-US" sz="3600" dirty="0"/>
              <a:t>解决问题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9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9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9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9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095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095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87" grpId="0"/>
      <p:bldP spid="10958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6" name="Text Box 4"/>
          <p:cNvSpPr txBox="1">
            <a:spLocks noChangeArrowheads="1"/>
          </p:cNvSpPr>
          <p:nvPr/>
        </p:nvSpPr>
        <p:spPr bwMode="auto">
          <a:xfrm>
            <a:off x="3059113" y="908050"/>
            <a:ext cx="3816350" cy="704850"/>
          </a:xfrm>
          <a:prstGeom prst="rect">
            <a:avLst/>
          </a:prstGeom>
          <a:solidFill>
            <a:srgbClr val="FF6699">
              <a:alpha val="80000"/>
            </a:srgbClr>
          </a:solidFill>
          <a:ln w="63500" cmpd="thickThin" algn="ctr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/>
              <a:t>Warming up</a:t>
            </a:r>
          </a:p>
        </p:txBody>
      </p:sp>
      <p:sp>
        <p:nvSpPr>
          <p:cNvPr id="151557" name="Text Box 5"/>
          <p:cNvSpPr txBox="1">
            <a:spLocks noChangeArrowheads="1"/>
          </p:cNvSpPr>
          <p:nvPr/>
        </p:nvSpPr>
        <p:spPr bwMode="auto">
          <a:xfrm>
            <a:off x="2916238" y="1844675"/>
            <a:ext cx="5327650" cy="2563813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635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dirty="0">
                <a:solidFill>
                  <a:srgbClr val="3333CC"/>
                </a:solidFill>
              </a:rPr>
              <a:t>1. Do you like cities or countryside? </a:t>
            </a:r>
          </a:p>
          <a:p>
            <a:pPr algn="l">
              <a:spcBef>
                <a:spcPct val="50000"/>
              </a:spcBef>
            </a:pPr>
            <a:r>
              <a:rPr lang="en-US" altLang="zh-CN" dirty="0">
                <a:solidFill>
                  <a:srgbClr val="3333CC"/>
                </a:solidFill>
              </a:rPr>
              <a:t>2. What are the major differences between them?</a:t>
            </a:r>
          </a:p>
        </p:txBody>
      </p:sp>
      <p:pic>
        <p:nvPicPr>
          <p:cNvPr id="151558" name="Picture 6" descr="MM900288870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0" y="1700213"/>
            <a:ext cx="1265238" cy="1655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51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51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51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6" grpId="0" animBg="1"/>
      <p:bldP spid="15155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628" name="Picture 4" descr="u=2554928307,3634176102&amp;fm=23&amp;g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3575" y="765175"/>
            <a:ext cx="4392613" cy="244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4629" name="Picture 5" descr="t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8475" y="3446463"/>
            <a:ext cx="3097213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4630" name="Picture 6" descr="u=3518843356,3623467072&amp;fm=23&amp;gp=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4213" y="4149725"/>
            <a:ext cx="4176712" cy="248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4632" name="Text Box 8"/>
          <p:cNvSpPr txBox="1">
            <a:spLocks noChangeArrowheads="1"/>
          </p:cNvSpPr>
          <p:nvPr/>
        </p:nvSpPr>
        <p:spPr bwMode="auto">
          <a:xfrm>
            <a:off x="539750" y="836613"/>
            <a:ext cx="20161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>
                    <a:alpha val="320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dirty="0"/>
              <a:t>Country-side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46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46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4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54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54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54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5" name="AutoShape 5" descr="u=2572896284,2314432621&amp;fm=23&amp;gp=0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607" name="AutoShape 7" descr="u=2572896284,2314432621&amp;fm=21&amp;gp=0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609" name="Text Box 9"/>
          <p:cNvSpPr txBox="1">
            <a:spLocks noChangeArrowheads="1"/>
          </p:cNvSpPr>
          <p:nvPr/>
        </p:nvSpPr>
        <p:spPr bwMode="auto">
          <a:xfrm>
            <a:off x="468313" y="836613"/>
            <a:ext cx="20161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>
                    <a:alpha val="320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/>
              <a:t>Country-side</a:t>
            </a:r>
          </a:p>
        </p:txBody>
      </p:sp>
      <p:pic>
        <p:nvPicPr>
          <p:cNvPr id="153610" name="Picture 10" descr="u=2572896284,2314432621&amp;fm=21&amp;g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4221163"/>
            <a:ext cx="4464050" cy="215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12" name="AutoShape 12" descr="u=1620094508,2033225222&amp;fm=21&amp;gp=0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153613" name="Picture 13" descr="u=1304049861,10873519&amp;fm=23&amp;gp=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435600" y="3500438"/>
            <a:ext cx="3333750" cy="2097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15" name="Picture 15" descr="200782615123998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132138" y="765175"/>
            <a:ext cx="4537075" cy="244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3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53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3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0" name="Text Box 4"/>
          <p:cNvSpPr txBox="1">
            <a:spLocks noChangeArrowheads="1"/>
          </p:cNvSpPr>
          <p:nvPr/>
        </p:nvSpPr>
        <p:spPr bwMode="auto">
          <a:xfrm>
            <a:off x="684213" y="1125538"/>
            <a:ext cx="18002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99">
                    <a:alpha val="8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City</a:t>
            </a:r>
          </a:p>
        </p:txBody>
      </p:sp>
      <p:pic>
        <p:nvPicPr>
          <p:cNvPr id="152581" name="Picture 5" descr="u=465952323,1897728687&amp;fm=23&amp;g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4963" y="3357563"/>
            <a:ext cx="3333750" cy="2219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2584" name="Picture 8" descr="u=3801810309,1506439980&amp;fm=21&amp;gp=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4076700"/>
            <a:ext cx="3600450" cy="2547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2586" name="Picture 10" descr="u=2515377976,2484687516&amp;fm=23&amp;gp=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32138" y="836613"/>
            <a:ext cx="4679950" cy="2219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52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52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52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8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0" name="Text Box 4"/>
          <p:cNvSpPr txBox="1">
            <a:spLocks noChangeArrowheads="1"/>
          </p:cNvSpPr>
          <p:nvPr/>
        </p:nvSpPr>
        <p:spPr bwMode="auto">
          <a:xfrm>
            <a:off x="684213" y="1125538"/>
            <a:ext cx="18002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99">
                    <a:alpha val="8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City</a:t>
            </a:r>
          </a:p>
        </p:txBody>
      </p:sp>
      <p:pic>
        <p:nvPicPr>
          <p:cNvPr id="157702" name="Picture 6" descr="u=2233825402,1844915907&amp;fm=23&amp;g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4149725"/>
            <a:ext cx="4248150" cy="248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7703" name="Picture 7" descr="u=125792383,4049793892&amp;fm=21&amp;gp=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3575" y="836613"/>
            <a:ext cx="4464050" cy="223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7704" name="Picture 8" descr="u=448196114,2154855885&amp;fm=23&amp;gp=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14963" y="3360738"/>
            <a:ext cx="3333750" cy="222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57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57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157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57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00" grpId="0"/>
    </p:bldLst>
  </p:timing>
</p:sld>
</file>

<file path=ppt/theme/theme1.xml><?xml version="1.0" encoding="utf-8"?>
<a:theme xmlns:a="http://schemas.openxmlformats.org/drawingml/2006/main" name="WWW.2PPT.COM&#10;">
  <a:themeElements>
    <a:clrScheme name="a (124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 (124)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a (124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 (124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 (124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 (124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 (124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 (124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 (124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 (124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 (124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 (124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 (124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 (124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963</Words>
  <Application>Microsoft Office PowerPoint</Application>
  <PresentationFormat>全屏显示(4:3)</PresentationFormat>
  <Paragraphs>151</Paragraphs>
  <Slides>27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34" baseType="lpstr">
      <vt:lpstr>宋体</vt:lpstr>
      <vt:lpstr>微软雅黑</vt:lpstr>
      <vt:lpstr>Arial</vt:lpstr>
      <vt:lpstr>Arial Black</vt:lpstr>
      <vt:lpstr>Comic Sans MS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2007-07-06T03:03:00Z</dcterms:created>
  <dcterms:modified xsi:type="dcterms:W3CDTF">2023-01-16T17:02:16Z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207B3374C15A45CBA55222D93DDC599B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