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8" r:id="rId2"/>
    <p:sldId id="327" r:id="rId3"/>
    <p:sldId id="330" r:id="rId4"/>
    <p:sldId id="310" r:id="rId5"/>
    <p:sldId id="328" r:id="rId6"/>
    <p:sldId id="329" r:id="rId7"/>
    <p:sldId id="338" r:id="rId8"/>
    <p:sldId id="339" r:id="rId9"/>
    <p:sldId id="340" r:id="rId10"/>
    <p:sldId id="341" r:id="rId11"/>
    <p:sldId id="334" r:id="rId12"/>
    <p:sldId id="333" r:id="rId13"/>
    <p:sldId id="343" r:id="rId14"/>
    <p:sldId id="344" r:id="rId15"/>
    <p:sldId id="345" r:id="rId16"/>
    <p:sldId id="325" r:id="rId17"/>
    <p:sldId id="342" r:id="rId18"/>
    <p:sldId id="337" r:id="rId19"/>
    <p:sldId id="34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E15"/>
    <a:srgbClr val="0000FF"/>
    <a:srgbClr val="009900"/>
    <a:srgbClr val="F3F3F3"/>
    <a:srgbClr val="EAEAE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C7FBE2-FE0B-4843-A002-A3A53182B78E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7FBE2-FE0B-4843-A002-A3A53182B78E}" type="slidenum">
              <a:rPr lang="zh-CN" altLang="en-US" smtClean="0"/>
              <a:t>4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CC9C01-CA44-46C8-BC8A-0D3E8ED8B4BE}" type="slidenum">
              <a:rPr lang="zh-CN" altLang="en-US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A39F16-085A-40ED-9DC8-FCFB4DF75EC2}" type="slidenum">
              <a:rPr lang="zh-CN" altLang="en-US" smtClean="0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4C91-FF31-46F5-BE6B-C90D112979F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4789-F9DE-45A1-9C65-B3D192CC54D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5FDC-7519-419D-84F7-89C6068A6E8F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3948-878C-49C5-A773-8FE88F6A9BAA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79B1B-F860-44FA-95C0-5CADA9CB456A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E381-ED0E-43D8-93E9-38BEB9B8A85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9980-0E6A-4919-83F3-A1E17F679C4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740C-9B98-4B01-AC65-9D23875E34A2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47DB3-4FDD-4821-8014-F1DBC44BED64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B2E4-248B-4592-8B5A-1487D1AD019D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8231A78-461F-40D5-8148-D56E49E981B3}" type="slidenum">
              <a:rPr lang="zh-CN" alt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Unit3PartBLetslearnmore&#35838;&#25991;&#24405;&#38899;.mp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21160;&#30011;&#23398;&#20064;&#26143;&#26399;&#21333;&#35789;.sw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Unit3PartBLetslearnmore&#35838;&#25991;&#21160;&#30011;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26032;&#35838;&#23548;&#20837;&#27468;&#26354;&#65306;WhatsYourFavoriteFood&#65311;.sw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0" y="98072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Unit3 </a:t>
            </a:r>
          </a:p>
          <a:p>
            <a:pPr algn="ctr" eaLnBrk="1" hangingPunct="1"/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My Favorite Food Is Hamburgers</a:t>
            </a:r>
          </a:p>
          <a:p>
            <a:pPr algn="ctr" eaLnBrk="1" hangingPunct="1"/>
            <a:r>
              <a:rPr lang="zh-CN" altLang="en-US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FF6E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FF6E15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4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1214438" y="5286375"/>
            <a:ext cx="7929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>
                <a:ea typeface="宋体" panose="02010600030101010101" pitchFamily="2" charset="-122"/>
              </a:rPr>
              <a:t>Can you guess what do I like?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57188"/>
            <a:ext cx="70723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 rot="10800000">
            <a:off x="3000375" y="1785938"/>
            <a:ext cx="1143000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10800000">
            <a:off x="3857625" y="3429000"/>
            <a:ext cx="2928938" cy="1928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1857375" y="5845175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C00000"/>
                </a:solidFill>
                <a:ea typeface="宋体" panose="02010600030101010101" pitchFamily="2" charset="-122"/>
              </a:rPr>
              <a:t>I like cookies best!</a:t>
            </a:r>
            <a:endParaRPr lang="zh-CN" altLang="en-US" sz="320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" grpId="0" animBg="1"/>
      <p:bldP spid="122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1428750"/>
            <a:ext cx="7786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tx2"/>
                </a:solidFill>
                <a:ea typeface="宋体" panose="02010600030101010101" pitchFamily="2" charset="-122"/>
              </a:rPr>
              <a:t>带着问题看图听短文</a:t>
            </a:r>
            <a:endParaRPr lang="en-US" altLang="zh-CN" sz="3200" b="1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71563" y="2179638"/>
            <a:ext cx="72453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(1) What day is it today?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(2) What’s the time now?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(3) What are Kevin’s family doing?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(4) What’s his mother’s favorite drink?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(5) What’s his father’s favorite thing?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(6) What about his grandpa and his brother?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(7) What’s Kevin’s favorite thing?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285750" y="357188"/>
            <a:ext cx="742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Let’s learn more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285750" y="357188"/>
            <a:ext cx="742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  <a:hlinkClick r:id="rId2" action="ppaction://hlinkfile"/>
              </a:rPr>
              <a:t>Let’s learn more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085850"/>
            <a:ext cx="68484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285750" y="571500"/>
            <a:ext cx="742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The answer </a:t>
            </a:r>
          </a:p>
        </p:txBody>
      </p:sp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357188" y="1428750"/>
            <a:ext cx="56435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ea typeface="宋体" panose="02010600030101010101" pitchFamily="2" charset="-122"/>
              </a:rPr>
              <a:t>(1) What day is it today?</a:t>
            </a:r>
          </a:p>
          <a:p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(2) What’s the time now?</a:t>
            </a:r>
          </a:p>
          <a:p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(3) What are Kevin’s family doing?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928688" y="1857375"/>
            <a:ext cx="321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It’s Sunday.</a:t>
            </a:r>
            <a:endParaRPr lang="zh-CN" altLang="en-US" sz="24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57250" y="2714625"/>
            <a:ext cx="321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It’s four thirty.</a:t>
            </a:r>
            <a:endParaRPr lang="zh-CN" altLang="en-US" sz="24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857250" y="3643313"/>
            <a:ext cx="5643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They are having their afternoon tea.</a:t>
            </a:r>
            <a:endParaRPr lang="zh-CN" altLang="en-US" sz="24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357188" y="500063"/>
            <a:ext cx="742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Review </a:t>
            </a:r>
          </a:p>
        </p:txBody>
      </p:sp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857250" y="1285875"/>
            <a:ext cx="707231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ea typeface="宋体" panose="02010600030101010101" pitchFamily="2" charset="-122"/>
              </a:rPr>
              <a:t>关于时间的表达法</a:t>
            </a:r>
            <a:endParaRPr lang="en-US" altLang="zh-CN" sz="2800" dirty="0">
              <a:ea typeface="宋体" panose="02010600030101010101" pitchFamily="2" charset="-122"/>
            </a:endParaRPr>
          </a:p>
          <a:p>
            <a:endParaRPr lang="zh-CN" altLang="en-US" sz="2400" dirty="0">
              <a:ea typeface="宋体" panose="02010600030101010101" pitchFamily="2" charset="-122"/>
            </a:endParaRPr>
          </a:p>
          <a:p>
            <a:r>
              <a:rPr lang="en-US" altLang="zh-CN" sz="2400" dirty="0">
                <a:ea typeface="宋体" panose="02010600030101010101" pitchFamily="2" charset="-122"/>
              </a:rPr>
              <a:t>1. </a:t>
            </a:r>
            <a:r>
              <a:rPr lang="zh-CN" altLang="en-US" sz="2400" dirty="0">
                <a:ea typeface="宋体" panose="02010600030101010101" pitchFamily="2" charset="-122"/>
              </a:rPr>
              <a:t>直接表达法</a:t>
            </a:r>
          </a:p>
          <a:p>
            <a:r>
              <a:rPr lang="en-US" altLang="zh-CN" sz="2400" dirty="0">
                <a:ea typeface="宋体" panose="02010600030101010101" pitchFamily="2" charset="-122"/>
              </a:rPr>
              <a:t>eleven o’clock </a:t>
            </a:r>
            <a:r>
              <a:rPr lang="zh-CN" altLang="en-US" sz="2400" dirty="0">
                <a:ea typeface="宋体" panose="02010600030101010101" pitchFamily="2" charset="-122"/>
              </a:rPr>
              <a:t>十一点钟，</a:t>
            </a:r>
            <a:r>
              <a:rPr lang="en-US" altLang="zh-CN" sz="2400" dirty="0">
                <a:ea typeface="宋体" panose="02010600030101010101" pitchFamily="2" charset="-122"/>
              </a:rPr>
              <a:t>five o’clock </a:t>
            </a:r>
            <a:r>
              <a:rPr lang="zh-CN" altLang="en-US" sz="2400" dirty="0">
                <a:ea typeface="宋体" panose="02010600030101010101" pitchFamily="2" charset="-122"/>
              </a:rPr>
              <a:t>五点钟</a:t>
            </a:r>
          </a:p>
          <a:p>
            <a:r>
              <a:rPr lang="en-US" altLang="zh-CN" sz="2400" dirty="0">
                <a:ea typeface="宋体" panose="02010600030101010101" pitchFamily="2" charset="-122"/>
              </a:rPr>
              <a:t>ten five </a:t>
            </a:r>
            <a:r>
              <a:rPr lang="zh-CN" altLang="en-US" sz="2400" dirty="0">
                <a:ea typeface="宋体" panose="02010600030101010101" pitchFamily="2" charset="-122"/>
              </a:rPr>
              <a:t>十点五分，</a:t>
            </a:r>
            <a:r>
              <a:rPr lang="en-US" altLang="zh-CN" sz="2400" dirty="0">
                <a:ea typeface="宋体" panose="02010600030101010101" pitchFamily="2" charset="-122"/>
              </a:rPr>
              <a:t>seven twenty-five </a:t>
            </a:r>
            <a:r>
              <a:rPr lang="zh-CN" altLang="en-US" sz="2400" dirty="0">
                <a:ea typeface="宋体" panose="02010600030101010101" pitchFamily="2" charset="-122"/>
              </a:rPr>
              <a:t>七点二十五</a:t>
            </a:r>
          </a:p>
          <a:p>
            <a:endParaRPr lang="en-US" altLang="zh-CN" sz="2400" dirty="0">
              <a:ea typeface="宋体" panose="02010600030101010101" pitchFamily="2" charset="-122"/>
            </a:endParaRPr>
          </a:p>
          <a:p>
            <a:r>
              <a:rPr lang="en-US" altLang="zh-CN" sz="2400" dirty="0">
                <a:ea typeface="宋体" panose="02010600030101010101" pitchFamily="2" charset="-122"/>
              </a:rPr>
              <a:t>2. </a:t>
            </a:r>
            <a:r>
              <a:rPr lang="zh-CN" altLang="en-US" sz="2400" dirty="0">
                <a:ea typeface="宋体" panose="02010600030101010101" pitchFamily="2" charset="-122"/>
              </a:rPr>
              <a:t>间接表达法</a:t>
            </a:r>
          </a:p>
          <a:p>
            <a:r>
              <a:rPr lang="en-US" altLang="zh-CN" sz="2400" dirty="0">
                <a:ea typeface="宋体" panose="02010600030101010101" pitchFamily="2" charset="-122"/>
              </a:rPr>
              <a:t>twenty past six </a:t>
            </a:r>
            <a:r>
              <a:rPr lang="zh-CN" altLang="en-US" sz="2400" dirty="0">
                <a:ea typeface="宋体" panose="02010600030101010101" pitchFamily="2" charset="-122"/>
              </a:rPr>
              <a:t>六点二十 </a:t>
            </a:r>
            <a:r>
              <a:rPr lang="en-US" altLang="zh-CN" sz="2400" dirty="0">
                <a:ea typeface="宋体" panose="02010600030101010101" pitchFamily="2" charset="-122"/>
              </a:rPr>
              <a:t>nine past three </a:t>
            </a:r>
            <a:r>
              <a:rPr lang="zh-CN" altLang="en-US" sz="2400" dirty="0">
                <a:ea typeface="宋体" panose="02010600030101010101" pitchFamily="2" charset="-122"/>
              </a:rPr>
              <a:t>三点九分</a:t>
            </a:r>
          </a:p>
          <a:p>
            <a:endParaRPr lang="en-US" altLang="zh-CN" sz="2400" dirty="0">
              <a:ea typeface="宋体" panose="02010600030101010101" pitchFamily="2" charset="-122"/>
            </a:endParaRPr>
          </a:p>
          <a:p>
            <a:r>
              <a:rPr lang="zh-CN" altLang="en-US" sz="2400" dirty="0">
                <a:ea typeface="宋体" panose="02010600030101010101" pitchFamily="2" charset="-122"/>
              </a:rPr>
              <a:t>当分钟数是</a:t>
            </a:r>
            <a:r>
              <a:rPr lang="en-US" altLang="zh-CN" sz="2400" dirty="0">
                <a:ea typeface="宋体" panose="02010600030101010101" pitchFamily="2" charset="-122"/>
              </a:rPr>
              <a:t>30</a:t>
            </a:r>
            <a:r>
              <a:rPr lang="zh-CN" altLang="en-US" sz="2400" dirty="0">
                <a:ea typeface="宋体" panose="02010600030101010101" pitchFamily="2" charset="-122"/>
              </a:rPr>
              <a:t>时，可用名词</a:t>
            </a:r>
            <a:r>
              <a:rPr lang="en-US" altLang="zh-CN" sz="2400" dirty="0">
                <a:ea typeface="宋体" panose="02010600030101010101" pitchFamily="2" charset="-122"/>
              </a:rPr>
              <a:t>half </a:t>
            </a:r>
            <a:r>
              <a:rPr lang="zh-CN" altLang="en-US" sz="2400" dirty="0">
                <a:ea typeface="宋体" panose="02010600030101010101" pitchFamily="2" charset="-122"/>
              </a:rPr>
              <a:t>（ 一半）表示。</a:t>
            </a:r>
            <a:endParaRPr lang="en-US" altLang="zh-CN" sz="2400" dirty="0">
              <a:ea typeface="宋体" panose="02010600030101010101" pitchFamily="2" charset="-122"/>
            </a:endParaRPr>
          </a:p>
          <a:p>
            <a:r>
              <a:rPr lang="zh-CN" altLang="en-US" sz="2400" dirty="0">
                <a:ea typeface="宋体" panose="02010600030101010101" pitchFamily="2" charset="-122"/>
              </a:rPr>
              <a:t>如：</a:t>
            </a:r>
            <a:r>
              <a:rPr lang="en-US" altLang="zh-CN" sz="2400" dirty="0">
                <a:ea typeface="宋体" panose="02010600030101010101" pitchFamily="2" charset="-122"/>
              </a:rPr>
              <a:t>9:30 half past nine</a:t>
            </a:r>
            <a:r>
              <a:rPr lang="zh-CN" altLang="en-US" sz="2400" dirty="0"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ea typeface="宋体" panose="02010600030101010101" pitchFamily="2" charset="-122"/>
              </a:rPr>
              <a:t>3:30 half past three</a:t>
            </a:r>
            <a:r>
              <a:rPr lang="zh-CN" altLang="en-US" sz="2400" dirty="0">
                <a:ea typeface="宋体" panose="02010600030101010101" pitchFamily="2" charset="-122"/>
              </a:rPr>
              <a:t>。</a:t>
            </a:r>
          </a:p>
          <a:p>
            <a:endParaRPr lang="en-US" altLang="zh-CN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642938" y="500063"/>
            <a:ext cx="742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Review </a:t>
            </a: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857250" y="1285875"/>
            <a:ext cx="7072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ea typeface="宋体" panose="02010600030101010101" pitchFamily="2" charset="-122"/>
              </a:rPr>
              <a:t>星期的表达</a:t>
            </a:r>
          </a:p>
          <a:p>
            <a:endParaRPr lang="en-US" altLang="zh-CN" sz="2800">
              <a:ea typeface="宋体" panose="02010600030101010101" pitchFamily="2" charset="-122"/>
            </a:endParaRPr>
          </a:p>
        </p:txBody>
      </p:sp>
      <p:pic>
        <p:nvPicPr>
          <p:cNvPr id="17412" name="Picture 2" descr="C:\Users\Administrator\Desktop\素材\动画学习星期单词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928813"/>
            <a:ext cx="5143500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571500" y="996950"/>
            <a:ext cx="807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观看动画并大声跟读</a:t>
            </a:r>
            <a:endParaRPr lang="en-US" altLang="zh-CN" sz="3600" b="1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8435" name="Picture 4" descr="C:\Users\Administrator\Desktop\Unit3\Unit3 PartB Let’s learn more课文动画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857375"/>
            <a:ext cx="51435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571500" y="1143000"/>
            <a:ext cx="85725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latin typeface="+mn-ea"/>
              </a:rPr>
              <a:t>Read again and answer the question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8259762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714500" y="2571750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His favorite drink is tea.</a:t>
            </a:r>
            <a:endParaRPr lang="en-US" altLang="zh-CN" sz="3600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85938" y="3214688"/>
            <a:ext cx="3840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Her favorite drink is coffee.</a:t>
            </a:r>
            <a:endParaRPr lang="en-US" altLang="zh-CN" sz="3600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28875" y="3895725"/>
            <a:ext cx="398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His favorite thing is reading.</a:t>
            </a:r>
            <a:endParaRPr lang="en-US" altLang="zh-CN" sz="360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14563" y="4572000"/>
            <a:ext cx="420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His favorite food is chocolate.</a:t>
            </a:r>
            <a:endParaRPr lang="en-US" altLang="zh-CN" sz="360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28813" y="5253038"/>
            <a:ext cx="4002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His favorite thing is cookies.</a:t>
            </a:r>
            <a:endParaRPr lang="en-US" altLang="zh-CN" sz="360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412776"/>
            <a:ext cx="73866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286125" y="642938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  <a:ea typeface="宋体" panose="02010600030101010101" pitchFamily="2" charset="-122"/>
              </a:rPr>
              <a:t>读一读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357188" y="357188"/>
            <a:ext cx="471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Part C Ask and answer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85875"/>
            <a:ext cx="74295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785813" y="1285875"/>
            <a:ext cx="78581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教学目标：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1. </a:t>
            </a:r>
            <a:r>
              <a:rPr lang="zh-CN" altLang="en-US" sz="2400" dirty="0">
                <a:ea typeface="宋体" panose="02010600030101010101" pitchFamily="2" charset="-122"/>
              </a:rPr>
              <a:t>拓展功能结构：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Mom is drinking coffee. That’s her favorite.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My brother loves chocolate. That’s his favorite.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400" dirty="0">
                <a:ea typeface="宋体" panose="02010600030101010101" pitchFamily="2" charset="-122"/>
              </a:rPr>
              <a:t>继续就他人的喜好进行表达，并在教师的带领下完成</a:t>
            </a:r>
            <a:r>
              <a:rPr lang="en-US" altLang="zh-CN" sz="2400" dirty="0">
                <a:ea typeface="宋体" panose="02010600030101010101" pitchFamily="2" charset="-122"/>
              </a:rPr>
              <a:t>Let’s learn more</a:t>
            </a:r>
            <a:r>
              <a:rPr lang="zh-CN" altLang="en-US" sz="2400" dirty="0">
                <a:ea typeface="宋体" panose="02010600030101010101" pitchFamily="2" charset="-122"/>
              </a:rPr>
              <a:t>部分的问题。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2. </a:t>
            </a:r>
            <a:r>
              <a:rPr lang="zh-CN" altLang="en-US" sz="2400" dirty="0">
                <a:ea typeface="宋体" panose="02010600030101010101" pitchFamily="2" charset="-122"/>
              </a:rPr>
              <a:t>能听懂、会唱</a:t>
            </a:r>
            <a:r>
              <a:rPr lang="en-US" altLang="zh-CN" sz="2400" dirty="0">
                <a:ea typeface="宋体" panose="02010600030101010101" pitchFamily="2" charset="-122"/>
              </a:rPr>
              <a:t>Let’s sing</a:t>
            </a:r>
            <a:r>
              <a:rPr lang="zh-CN" altLang="en-US" sz="2400" dirty="0">
                <a:ea typeface="宋体" panose="02010600030101010101" pitchFamily="2" charset="-122"/>
              </a:rPr>
              <a:t>部分的歌曲。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3. </a:t>
            </a:r>
            <a:r>
              <a:rPr lang="zh-CN" altLang="en-US" sz="2400" dirty="0">
                <a:ea typeface="宋体" panose="02010600030101010101" pitchFamily="2" charset="-122"/>
              </a:rPr>
              <a:t>能在教师的正确引导下，完成</a:t>
            </a:r>
            <a:r>
              <a:rPr lang="en-US" altLang="zh-CN" sz="2400" dirty="0">
                <a:ea typeface="宋体" panose="02010600030101010101" pitchFamily="2" charset="-122"/>
              </a:rPr>
              <a:t>Ask and answer</a:t>
            </a:r>
            <a:r>
              <a:rPr lang="zh-CN" altLang="en-US" sz="2400" dirty="0">
                <a:ea typeface="宋体" panose="02010600030101010101" pitchFamily="2" charset="-122"/>
              </a:rPr>
              <a:t>部分的问答，通过小组合作的方式对本单元所学的内容进行归纳和总结，并能在日常生活中灵活运用。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785813" y="1285875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sing-What’s your favorite food?</a:t>
            </a:r>
            <a:endParaRPr lang="zh-CN" altLang="en-US" sz="24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123" name="Picture 2" descr="C:\Users\Administrator\Desktop\素材\新课导入歌曲：What’s Your Favorite Food？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2000250"/>
            <a:ext cx="51435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users\ADMINI~1\appdata\roaming\360se6\USERDA~1\Temp\201008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114550"/>
            <a:ext cx="5476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357188" y="500063"/>
            <a:ext cx="5929312" cy="2143125"/>
          </a:xfrm>
          <a:prstGeom prst="cloudCallout">
            <a:avLst>
              <a:gd name="adj1" fmla="val 50082"/>
              <a:gd name="adj2" fmla="val 112258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I like dogs very much. Dogs are my favorite animals. How about you? 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What’s your favorite animal?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3714750"/>
            <a:ext cx="23288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1643063" y="428625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New class!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714375" y="1143000"/>
            <a:ext cx="771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Look, this is a photo of my family. It’s our afternoon tea time</a:t>
            </a:r>
            <a:r>
              <a:rPr lang="zh-CN" altLang="en-US" sz="3200" dirty="0">
                <a:ea typeface="宋体" panose="02010600030101010101" pitchFamily="2" charset="-122"/>
              </a:rPr>
              <a:t>（下午茶时光）</a:t>
            </a:r>
            <a:r>
              <a:rPr lang="en-US" altLang="zh-CN" sz="3200" dirty="0">
                <a:ea typeface="宋体" panose="02010600030101010101" pitchFamily="2" charset="-122"/>
              </a:rPr>
              <a:t>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254250"/>
            <a:ext cx="65722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1785938" y="5286375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This is my dad. He is drinking tea.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57188"/>
            <a:ext cx="70723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 rot="10800000">
            <a:off x="3786188" y="1643063"/>
            <a:ext cx="1143000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5400000" flipH="1" flipV="1">
            <a:off x="3429000" y="4357688"/>
            <a:ext cx="20002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857375" y="5845175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C00000"/>
                </a:solidFill>
                <a:ea typeface="宋体" panose="02010600030101010101" pitchFamily="2" charset="-122"/>
              </a:rPr>
              <a:t>His favorite drink is tea.</a:t>
            </a:r>
            <a:endParaRPr lang="zh-CN" altLang="en-US" sz="32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0" grpId="0" animBg="1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1214438" y="5286375"/>
            <a:ext cx="714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This is my mom. She is drinking coffee.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57188"/>
            <a:ext cx="70723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 rot="10800000">
            <a:off x="2286000" y="1928813"/>
            <a:ext cx="1143000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16200000" flipV="1">
            <a:off x="2286000" y="4286251"/>
            <a:ext cx="1785937" cy="500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857375" y="5845175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C00000"/>
                </a:solidFill>
                <a:ea typeface="宋体" panose="02010600030101010101" pitchFamily="2" charset="-122"/>
              </a:rPr>
              <a:t>Coffee is her favorite drink.</a:t>
            </a:r>
            <a:endParaRPr lang="zh-CN" altLang="en-US" sz="32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0" grpId="0" animBg="1"/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857250" y="5357813"/>
            <a:ext cx="79295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This is my grandpa. He is reading. He reads every day.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57188"/>
            <a:ext cx="70723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 rot="10800000">
            <a:off x="5357813" y="2143125"/>
            <a:ext cx="1143000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5400000" flipH="1" flipV="1">
            <a:off x="4393406" y="4036219"/>
            <a:ext cx="1643063" cy="1285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642938" y="5286375"/>
            <a:ext cx="7929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>
                <a:ea typeface="宋体" panose="02010600030101010101" pitchFamily="2" charset="-122"/>
              </a:rPr>
              <a:t>This is my brother. He loves chocolate.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57188"/>
            <a:ext cx="70723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 rot="10800000">
            <a:off x="4643438" y="2143125"/>
            <a:ext cx="1000125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5400000" flipH="1" flipV="1">
            <a:off x="3607594" y="4036219"/>
            <a:ext cx="1643063" cy="1285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285875" y="5857875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C00000"/>
                </a:solidFill>
                <a:ea typeface="宋体" panose="02010600030101010101" pitchFamily="2" charset="-122"/>
              </a:rPr>
              <a:t>Chocolate is his favorite.</a:t>
            </a:r>
            <a:endParaRPr lang="zh-CN" altLang="en-US" sz="320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0" grpId="0" animBg="1"/>
      <p:bldP spid="11270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486</Words>
  <Application>Microsoft Office PowerPoint</Application>
  <PresentationFormat>全屏显示(4:3)</PresentationFormat>
  <Paragraphs>71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2023-01-16T17:02:21Z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DFAE594CB9444C329EA34CE2CD660689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