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402" r:id="rId3"/>
    <p:sldId id="412" r:id="rId4"/>
    <p:sldId id="403" r:id="rId5"/>
    <p:sldId id="410" r:id="rId6"/>
    <p:sldId id="406" r:id="rId7"/>
    <p:sldId id="369" r:id="rId8"/>
    <p:sldId id="367" r:id="rId9"/>
    <p:sldId id="391" r:id="rId10"/>
    <p:sldId id="413" r:id="rId11"/>
    <p:sldId id="411" r:id="rId12"/>
    <p:sldId id="397" r:id="rId13"/>
    <p:sldId id="341" r:id="rId14"/>
    <p:sldId id="414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5E7DD"/>
    <a:srgbClr val="FBF7F8"/>
    <a:srgbClr val="FFAFFF"/>
    <a:srgbClr val="F5F1ED"/>
    <a:srgbClr val="E9F3FA"/>
    <a:srgbClr val="89A5B3"/>
    <a:srgbClr val="E2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87ACA96-FB58-4382-ABFE-7885BBF5E8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B80E1ED-89FA-4BCC-B8A7-93AF1610B6B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FCABF90-B20C-497F-B7AC-72DE2222C28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83F67B9-38C6-42AE-926C-E6F0448664C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4C1D371-F925-41C9-9002-0924E92E2A66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F67B9-38C6-42AE-926C-E6F0448664C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B831C99-B9E2-4D8B-AF5A-79F6E0D56FC8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79F2AC3-FC5D-4375-AAB7-8EB1E23B4F21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64F3848-7995-4D63-8F1B-519AB0BB4606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2B99-91ED-4924-BF9B-A4510B1AE6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21A0C-2BAD-4932-AFF9-1B8AE22EDF7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9D43-790A-4C48-9258-790BBF3D65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90FF8-7721-45D6-9A67-377EF82D3D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2252-8B8B-4BA3-B641-F9221FCEA5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78DA4-266D-46CF-A51C-7A34551B032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DFB8BC-6150-43F1-9120-D956BE6EF3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B9ACFCDA-3112-49EF-9F86-3E4BF1C4486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CDD5-639F-49B0-AECE-25BF0D767B4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47B70-8B6B-494A-8E4C-FBB73BAA844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7067-609C-4F5A-9463-1F7268C6FE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20FDF-E5CD-475F-8B10-41C86C98258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3C7FF-FDBE-4857-8335-9989F4CBD1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05A45-4C81-4F2C-9015-DADBC7CAE6C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D40C-6BC0-4B08-94C6-23E4B780B5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B86FE-923A-46FB-9232-E6A73014402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3025-EBE3-46D4-A728-3890DDFAEB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CDA63-B40E-4370-AF4E-53EB61403BB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7712-4A0E-4A5D-9A1A-6E313030DE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A12AD-99F8-4819-B91B-00E63CD22C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D14A-D063-4D38-BDDD-2A614C0830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045BC-3B64-4808-BF8D-6D87D9F9F31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2617E6-B65C-41E3-A828-9E38AC3C0F4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BA11841-9E0B-457C-A436-A8222C5716F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19__Let&#8217;s__chant&#35838;&#25991;&#21160;&#30011;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9;\Unit4%20There%20are%20seven%20days%20in%20a%20week\Lesson20%20&#25945;&#23398;&#35838;&#20214;\Monday_128k.mp3" TargetMode="External"/><Relationship Id="rId1" Type="http://schemas.microsoft.com/office/2007/relationships/media" Target="file:///E:\&#20154;&#25945;&#26032;&#29256;4&#19979;\Unit4%20There%20are%20seven%20days%20in%20a%20week\Lesson20%20&#25945;&#23398;&#35838;&#20214;\Monday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4&#19979;\Unit4%20There%20are%20seven%20days%20in%20a%20week\Lesson20%20&#25945;&#23398;&#35838;&#20214;\Tuesday.mp3" TargetMode="External"/><Relationship Id="rId1" Type="http://schemas.microsoft.com/office/2007/relationships/media" Target="file:///E:\&#20154;&#25945;&#26032;&#29256;4&#19979;\Unit4%20There%20are%20seven%20days%20in%20a%20week\Lesson20%20&#25945;&#23398;&#35838;&#20214;\Tuesday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4&#19979;\Lesson20%20&#25945;&#23398;&#35838;&#20214;\Lesson20Justtalk&#35838;&#25991;&#24405;&#38899;_128k.mp3" TargetMode="External"/><Relationship Id="rId1" Type="http://schemas.microsoft.com/office/2007/relationships/media" Target="file:///E:\&#20154;&#25945;&#26032;&#29256;4&#19979;\Lesson20%20&#25945;&#23398;&#35838;&#20214;\Lesson20Justtalk&#35838;&#25991;&#24405;&#38899;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E:\&#20154;&#25945;&#26032;&#29256;4&#19979;\Lesson20%20&#25945;&#23398;&#35838;&#20214;\2.mp3" TargetMode="External"/><Relationship Id="rId7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4&#19979;\Lesson20%20&#25945;&#23398;&#35838;&#20214;\1.mp3" TargetMode="External"/><Relationship Id="rId1" Type="http://schemas.microsoft.com/office/2007/relationships/media" Target="file:///E:\&#20154;&#25945;&#26032;&#29256;4&#19979;\Lesson20%20&#25945;&#23398;&#35838;&#20214;\1.mp3" TargetMode="External"/><Relationship Id="rId6" Type="http://schemas.openxmlformats.org/officeDocument/2006/relationships/audio" Target="file:///E:\&#20154;&#25945;&#26032;&#29256;4&#19979;\Lesson20%20&#25945;&#23398;&#35838;&#20214;\3.mp3" TargetMode="External"/><Relationship Id="rId5" Type="http://schemas.microsoft.com/office/2007/relationships/media" Target="file:///E:\&#20154;&#25945;&#26032;&#29256;4&#19979;\Lesson20%20&#25945;&#23398;&#35838;&#20214;\3.mp3" TargetMode="External"/><Relationship Id="rId10" Type="http://schemas.openxmlformats.org/officeDocument/2006/relationships/image" Target="../media/image9.png"/><Relationship Id="rId4" Type="http://schemas.openxmlformats.org/officeDocument/2006/relationships/audio" Target="file:///E:\&#20154;&#25945;&#26032;&#29256;4&#19979;\Lesson20%20&#25945;&#23398;&#35838;&#20214;\2.mp3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E:\&#20154;&#25945;&#26032;&#29256;4&#19979;\Lesson20%20&#25945;&#23398;&#35838;&#20214;\5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4&#19979;\Lesson20%20&#25945;&#23398;&#35838;&#20214;\4.mp3" TargetMode="External"/><Relationship Id="rId1" Type="http://schemas.microsoft.com/office/2007/relationships/media" Target="file:///E:\&#20154;&#25945;&#26032;&#29256;4&#19979;\Lesson20%20&#25945;&#23398;&#35838;&#20214;\4.mp3" TargetMode="Externa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4&#19979;\Lesson20%20&#25945;&#23398;&#35838;&#20214;\5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431140" y="2492896"/>
            <a:ext cx="8352928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defRPr/>
            </a:pPr>
            <a:r>
              <a:rPr lang="en-US" altLang="zh-CN" sz="4400" b="1" spc="-150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Unit4 There are seven days in a week.</a:t>
            </a:r>
            <a:endParaRPr lang="zh-CN" altLang="en-US" sz="4400" b="1" spc="-150" dirty="0" smtClean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264" y="1124744"/>
            <a:ext cx="6120680" cy="638969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人教精通版四年级下册</a:t>
            </a:r>
            <a:endParaRPr lang="zh-CN" altLang="en-US" sz="3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01474" y="52292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765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AutoShape 252"/>
          <p:cNvSpPr>
            <a:spLocks noChangeArrowheads="1"/>
          </p:cNvSpPr>
          <p:nvPr/>
        </p:nvSpPr>
        <p:spPr bwMode="gray">
          <a:xfrm>
            <a:off x="1233488" y="1557338"/>
            <a:ext cx="6553200" cy="3673475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32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zh-CN" sz="3200" b="1" dirty="0" smtClean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zh-CN" sz="28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eaLnBrk="1" hangingPunct="1">
              <a:defRPr/>
            </a:pPr>
            <a:endParaRPr lang="zh-CN" altLang="en-US" sz="28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67"/>
          <p:cNvSpPr>
            <a:spLocks noChangeArrowheads="1"/>
          </p:cNvSpPr>
          <p:nvPr/>
        </p:nvSpPr>
        <p:spPr bwMode="auto">
          <a:xfrm>
            <a:off x="1908175" y="1957388"/>
            <a:ext cx="53657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两人一组练习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talk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部分对话，随后表演出来吧！</a:t>
            </a:r>
          </a:p>
        </p:txBody>
      </p:sp>
      <p:sp>
        <p:nvSpPr>
          <p:cNvPr id="15" name="椭圆 14"/>
          <p:cNvSpPr/>
          <p:nvPr/>
        </p:nvSpPr>
        <p:spPr>
          <a:xfrm>
            <a:off x="2339752" y="764704"/>
            <a:ext cx="4536504" cy="720080"/>
          </a:xfrm>
          <a:prstGeom prst="ellipse">
            <a:avLst/>
          </a:prstGeom>
          <a:solidFill>
            <a:srgbClr val="CEEDF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7" name="图片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3716338"/>
            <a:ext cx="39433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29698" name="组合 6"/>
          <p:cNvGrpSpPr/>
          <p:nvPr/>
        </p:nvGrpSpPr>
        <p:grpSpPr bwMode="auto">
          <a:xfrm>
            <a:off x="203200" y="1052513"/>
            <a:ext cx="8713788" cy="5329237"/>
            <a:chOff x="107504" y="908720"/>
            <a:chExt cx="8928992" cy="5422213"/>
          </a:xfrm>
        </p:grpSpPr>
        <p:pic>
          <p:nvPicPr>
            <p:cNvPr id="29702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536" y="908720"/>
              <a:ext cx="8412953" cy="540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75055" y="908720"/>
              <a:ext cx="201712" cy="5407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7504" y="6096730"/>
              <a:ext cx="3684491" cy="234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228801" y="5589558"/>
              <a:ext cx="2807695" cy="726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480091" y="6237252"/>
              <a:ext cx="1748710" cy="93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009900" y="252413"/>
            <a:ext cx="39385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 a survey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748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4988" y="4052888"/>
            <a:ext cx="33845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20763" y="1468438"/>
          <a:ext cx="7129462" cy="264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895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55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9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9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90" name="矩形 14"/>
          <p:cNvSpPr>
            <a:spLocks noChangeArrowheads="1"/>
          </p:cNvSpPr>
          <p:nvPr/>
        </p:nvSpPr>
        <p:spPr bwMode="auto">
          <a:xfrm>
            <a:off x="2316163" y="1525588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Mon.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91" name="矩形 15"/>
          <p:cNvSpPr>
            <a:spLocks noChangeArrowheads="1"/>
          </p:cNvSpPr>
          <p:nvPr/>
        </p:nvSpPr>
        <p:spPr bwMode="auto">
          <a:xfrm>
            <a:off x="3552825" y="1498600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Tues.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84288" y="2370138"/>
            <a:ext cx="6238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上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午</a:t>
            </a:r>
          </a:p>
        </p:txBody>
      </p:sp>
      <p:sp>
        <p:nvSpPr>
          <p:cNvPr id="21" name="矩形 20"/>
          <p:cNvSpPr/>
          <p:nvPr/>
        </p:nvSpPr>
        <p:spPr>
          <a:xfrm>
            <a:off x="2109788" y="2036763"/>
            <a:ext cx="13160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55838" y="2566988"/>
            <a:ext cx="10239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09788" y="3082925"/>
            <a:ext cx="1195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63788" y="3579813"/>
            <a:ext cx="5445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97" name="矩形 28"/>
          <p:cNvSpPr>
            <a:spLocks noChangeArrowheads="1"/>
          </p:cNvSpPr>
          <p:nvPr/>
        </p:nvSpPr>
        <p:spPr bwMode="auto">
          <a:xfrm>
            <a:off x="4822825" y="152082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Wed.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98" name="矩形 29"/>
          <p:cNvSpPr>
            <a:spLocks noChangeArrowheads="1"/>
          </p:cNvSpPr>
          <p:nvPr/>
        </p:nvSpPr>
        <p:spPr bwMode="auto">
          <a:xfrm>
            <a:off x="5951538" y="1520825"/>
            <a:ext cx="935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Thur.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99" name="矩形 30"/>
          <p:cNvSpPr>
            <a:spLocks noChangeArrowheads="1"/>
          </p:cNvSpPr>
          <p:nvPr/>
        </p:nvSpPr>
        <p:spPr bwMode="auto">
          <a:xfrm>
            <a:off x="7248525" y="1525588"/>
            <a:ext cx="661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Fri.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357188" y="4097338"/>
            <a:ext cx="5408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A:Do you like …?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B: Yes/No, ….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A:When do you have … lessons?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B: We have … lessons on …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1801" name="图片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708025"/>
            <a:ext cx="218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矩形 44"/>
          <p:cNvSpPr/>
          <p:nvPr/>
        </p:nvSpPr>
        <p:spPr>
          <a:xfrm>
            <a:off x="1055688" y="781050"/>
            <a:ext cx="12827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706688" y="796925"/>
            <a:ext cx="2998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Write and say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0763" y="1835745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0763" y="3447057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标题 4"/>
          <p:cNvSpPr>
            <a:spLocks noGrp="1"/>
          </p:cNvSpPr>
          <p:nvPr>
            <p:ph type="title"/>
          </p:nvPr>
        </p:nvSpPr>
        <p:spPr bwMode="auto">
          <a:xfrm>
            <a:off x="1619250" y="621307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</a:rPr>
              <a:t>Summary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27088" y="1413470"/>
            <a:ext cx="7489825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3798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421282"/>
            <a:ext cx="144621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矩形 8"/>
          <p:cNvSpPr>
            <a:spLocks noChangeArrowheads="1"/>
          </p:cNvSpPr>
          <p:nvPr/>
        </p:nvSpPr>
        <p:spPr bwMode="auto">
          <a:xfrm>
            <a:off x="1393825" y="1943695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52563" y="4345582"/>
            <a:ext cx="724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—When do you have … lessons?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468438" y="5075832"/>
            <a:ext cx="57070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—We have … lessons on ...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3802" name="矩形 8"/>
          <p:cNvSpPr>
            <a:spLocks noChangeArrowheads="1"/>
          </p:cNvSpPr>
          <p:nvPr/>
        </p:nvSpPr>
        <p:spPr bwMode="auto">
          <a:xfrm>
            <a:off x="1393825" y="3555007"/>
            <a:ext cx="5707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0663" y="2616795"/>
            <a:ext cx="622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Monday            Tuesday      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4"/>
          <p:cNvSpPr>
            <a:spLocks noGrp="1"/>
          </p:cNvSpPr>
          <p:nvPr>
            <p:ph type="title"/>
          </p:nvPr>
        </p:nvSpPr>
        <p:spPr bwMode="auto">
          <a:xfrm>
            <a:off x="646112" y="548680"/>
            <a:ext cx="7886700" cy="9805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</a:rPr>
              <a:t>Homework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5968682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5813" y="1540222"/>
            <a:ext cx="7554912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23925" y="1756122"/>
            <a:ext cx="73310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了解学校其他年级各学科的日课时或周课时量，将统计结果制成表格，并用英语进行描述。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21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67265" y="1076485"/>
            <a:ext cx="6408712" cy="4827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3635375" y="252413"/>
            <a:ext cx="2603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4941888"/>
            <a:ext cx="958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4301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337185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5"/>
          <p:cNvSpPr txBox="1">
            <a:spLocks noChangeArrowheads="1"/>
          </p:cNvSpPr>
          <p:nvPr/>
        </p:nvSpPr>
        <p:spPr bwMode="auto">
          <a:xfrm>
            <a:off x="124301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485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8963" y="1052513"/>
            <a:ext cx="5473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2566988" y="2111375"/>
            <a:ext cx="1020762" cy="668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47850" y="3148013"/>
            <a:ext cx="5470525" cy="631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" name="直接箭头连接符 8"/>
          <p:cNvCxnSpPr>
            <a:endCxn id="17" idx="3"/>
          </p:cNvCxnSpPr>
          <p:nvPr/>
        </p:nvCxnSpPr>
        <p:spPr>
          <a:xfrm flipH="1">
            <a:off x="1590675" y="1503363"/>
            <a:ext cx="304800" cy="234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1628775" y="2578100"/>
            <a:ext cx="957263" cy="569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318375" y="3463925"/>
            <a:ext cx="414338" cy="180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 bwMode="auto">
          <a:xfrm>
            <a:off x="103188" y="1389063"/>
            <a:ext cx="1562100" cy="698500"/>
            <a:chOff x="103891" y="1821074"/>
            <a:chExt cx="1561646" cy="699305"/>
          </a:xfrm>
        </p:grpSpPr>
        <p:sp>
          <p:nvSpPr>
            <p:cNvPr id="17" name="矩形 16"/>
            <p:cNvSpPr/>
            <p:nvPr/>
          </p:nvSpPr>
          <p:spPr>
            <a:xfrm>
              <a:off x="180069" y="1821074"/>
              <a:ext cx="1410877" cy="6993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3891" y="1889415"/>
              <a:ext cx="1561646" cy="584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Sunday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349250" y="2911475"/>
            <a:ext cx="1241425" cy="698500"/>
            <a:chOff x="348654" y="3342924"/>
            <a:chExt cx="1242517" cy="699305"/>
          </a:xfrm>
        </p:grpSpPr>
        <p:sp>
          <p:nvSpPr>
            <p:cNvPr id="18" name="矩形 17"/>
            <p:cNvSpPr/>
            <p:nvPr/>
          </p:nvSpPr>
          <p:spPr>
            <a:xfrm>
              <a:off x="348654" y="3342924"/>
              <a:ext cx="1242517" cy="6993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98" name="矩形 23"/>
            <p:cNvSpPr>
              <a:spLocks noChangeArrowheads="1"/>
            </p:cNvSpPr>
            <p:nvPr/>
          </p:nvSpPr>
          <p:spPr bwMode="auto">
            <a:xfrm>
              <a:off x="557295" y="3410434"/>
              <a:ext cx="8483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day</a:t>
              </a:r>
              <a:endParaRPr lang="zh-CN" altLang="en-US">
                <a:solidFill>
                  <a:srgbClr val="1F1F2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7720013" y="3295650"/>
            <a:ext cx="1243012" cy="698500"/>
            <a:chOff x="7720455" y="3727419"/>
            <a:chExt cx="1242517" cy="699305"/>
          </a:xfrm>
        </p:grpSpPr>
        <p:sp>
          <p:nvSpPr>
            <p:cNvPr id="19" name="矩形 18"/>
            <p:cNvSpPr/>
            <p:nvPr/>
          </p:nvSpPr>
          <p:spPr>
            <a:xfrm>
              <a:off x="7720455" y="3727419"/>
              <a:ext cx="1242517" cy="6993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96" name="矩形 25"/>
            <p:cNvSpPr>
              <a:spLocks noChangeArrowheads="1"/>
            </p:cNvSpPr>
            <p:nvPr/>
          </p:nvSpPr>
          <p:spPr bwMode="auto">
            <a:xfrm>
              <a:off x="7774089" y="3784683"/>
              <a:ext cx="1135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week</a:t>
              </a:r>
              <a:endParaRPr lang="zh-CN" altLang="en-US">
                <a:solidFill>
                  <a:srgbClr val="1F1F20"/>
                </a:solidFill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223963" y="4568825"/>
            <a:ext cx="70961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the first day of the week?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many days are there in a week?</a:t>
            </a:r>
            <a:endParaRPr lang="zh-CN" altLang="en-US" sz="3200" dirty="0">
              <a:solidFill>
                <a:srgbClr val="1F1F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51500" y="1835150"/>
            <a:ext cx="3190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Monday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1510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963" y="1089025"/>
            <a:ext cx="51435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27088" y="4545013"/>
            <a:ext cx="76120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Monday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is the second day of a week in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Western countries.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Monda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141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76863" y="2085975"/>
            <a:ext cx="3448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Tuesday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2534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1800" y="1343025"/>
            <a:ext cx="489743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uesd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5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2088" y="4832350"/>
            <a:ext cx="90011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Tuesday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is the second day of a week in China.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43063" y="1028700"/>
            <a:ext cx="60912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When do you have art lessons?</a:t>
            </a:r>
          </a:p>
        </p:txBody>
      </p:sp>
      <p:sp>
        <p:nvSpPr>
          <p:cNvPr id="3" name="矩形 2"/>
          <p:cNvSpPr/>
          <p:nvPr/>
        </p:nvSpPr>
        <p:spPr>
          <a:xfrm>
            <a:off x="227013" y="5076825"/>
            <a:ext cx="8977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 have art lessons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 Monday and Tuesday.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212850" y="1768475"/>
          <a:ext cx="6575425" cy="304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01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585" name="组合 14"/>
          <p:cNvGrpSpPr/>
          <p:nvPr/>
        </p:nvGrpSpPr>
        <p:grpSpPr bwMode="auto">
          <a:xfrm>
            <a:off x="1498600" y="1778000"/>
            <a:ext cx="5945188" cy="3035300"/>
            <a:chOff x="1497943" y="1957669"/>
            <a:chExt cx="5945347" cy="3035630"/>
          </a:xfrm>
        </p:grpSpPr>
        <p:sp>
          <p:nvSpPr>
            <p:cNvPr id="23588" name="矩形 12"/>
            <p:cNvSpPr>
              <a:spLocks noChangeArrowheads="1"/>
            </p:cNvSpPr>
            <p:nvPr/>
          </p:nvSpPr>
          <p:spPr bwMode="auto">
            <a:xfrm>
              <a:off x="3240231" y="1957669"/>
              <a:ext cx="17315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Monday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9" name="矩形 16"/>
            <p:cNvSpPr>
              <a:spLocks noChangeArrowheads="1"/>
            </p:cNvSpPr>
            <p:nvPr/>
          </p:nvSpPr>
          <p:spPr bwMode="auto">
            <a:xfrm>
              <a:off x="5628370" y="1957669"/>
              <a:ext cx="18149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Tuesday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93196" y="2575274"/>
              <a:ext cx="885849" cy="52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8:30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93196" y="3218281"/>
              <a:ext cx="885849" cy="522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9:20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97943" y="3826360"/>
              <a:ext cx="1085879" cy="522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10:30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21757" y="4409035"/>
              <a:ext cx="1058890" cy="522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11:20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239478" y="2599089"/>
              <a:ext cx="1506577" cy="52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Chinese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415694" y="3208755"/>
              <a:ext cx="1163669" cy="522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Maths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323617" y="3802545"/>
              <a:ext cx="1365287" cy="52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English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79226" y="4413799"/>
              <a:ext cx="604854" cy="522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954175" y="2587976"/>
              <a:ext cx="1163668" cy="522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Maths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20806" y="3203992"/>
              <a:ext cx="1504990" cy="522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Chinese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114516" y="3793019"/>
              <a:ext cx="604854" cy="52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085941" y="4469367"/>
              <a:ext cx="662006" cy="52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3381375" y="4144963"/>
            <a:ext cx="1185863" cy="668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822950" y="3536950"/>
            <a:ext cx="1187450" cy="668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457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2500" y="252413"/>
            <a:ext cx="3390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95738" y="2235200"/>
            <a:ext cx="2678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he does.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19550" y="4548188"/>
            <a:ext cx="48974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They have PE lessons on 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Monday and Tuesday.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594100" y="3240088"/>
            <a:ext cx="504825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When do they have PE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lessons?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4584" name="组合 9"/>
          <p:cNvGrpSpPr/>
          <p:nvPr/>
        </p:nvGrpSpPr>
        <p:grpSpPr bwMode="auto">
          <a:xfrm>
            <a:off x="168275" y="1398588"/>
            <a:ext cx="3540125" cy="4191000"/>
            <a:chOff x="1619672" y="302071"/>
            <a:chExt cx="5300092" cy="6164562"/>
          </a:xfrm>
        </p:grpSpPr>
        <p:pic>
          <p:nvPicPr>
            <p:cNvPr id="24587" name="图片 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619672" y="302071"/>
              <a:ext cx="5300092" cy="317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4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619672" y="3372331"/>
              <a:ext cx="5256584" cy="30943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5" name="矩形 2"/>
          <p:cNvSpPr>
            <a:spLocks noChangeArrowheads="1"/>
          </p:cNvSpPr>
          <p:nvPr/>
        </p:nvSpPr>
        <p:spPr bwMode="auto">
          <a:xfrm>
            <a:off x="3563938" y="1268413"/>
            <a:ext cx="5581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Does </a:t>
            </a:r>
            <a:r>
              <a:rPr lang="en-US" altLang="zh-CN" sz="3200" dirty="0" err="1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Gao</a:t>
            </a: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Wei like sports?</a:t>
            </a:r>
          </a:p>
        </p:txBody>
      </p:sp>
      <p:pic>
        <p:nvPicPr>
          <p:cNvPr id="4" name="Lesson20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07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5602" name="图片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908050"/>
            <a:ext cx="889476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80975" y="1547813"/>
            <a:ext cx="4165600" cy="944562"/>
          </a:xfrm>
          <a:prstGeom prst="wedgeRoundRectCallout">
            <a:avLst>
              <a:gd name="adj1" fmla="val -1227"/>
              <a:gd name="adj2" fmla="val 912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Welcome to our school! My name is Gao Wei.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743575" y="1052513"/>
            <a:ext cx="3221038" cy="1404937"/>
          </a:xfrm>
          <a:prstGeom prst="wedgeRoundRectCallout">
            <a:avLst>
              <a:gd name="adj1" fmla="val -40386"/>
              <a:gd name="adj2" fmla="val 7110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Glad to meet you, Gao Wei. Do you like sports?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80975" y="4724400"/>
            <a:ext cx="2962275" cy="920750"/>
          </a:xfrm>
          <a:prstGeom prst="wedgeRoundRectCallout">
            <a:avLst>
              <a:gd name="adj1" fmla="val 34762"/>
              <a:gd name="adj2" fmla="val -7422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I do. I like PE very much.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644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2500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5699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2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52" y="1594993"/>
            <a:ext cx="8101279" cy="4768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835150" y="908050"/>
            <a:ext cx="3168650" cy="969963"/>
          </a:xfrm>
          <a:prstGeom prst="wedgeRoundRectCallout">
            <a:avLst>
              <a:gd name="adj1" fmla="val -35314"/>
              <a:gd name="adj2" fmla="val 7375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When do you have PE lessons?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960813" y="4757738"/>
            <a:ext cx="4032250" cy="1035050"/>
          </a:xfrm>
          <a:prstGeom prst="wedgeRoundRectCallout">
            <a:avLst>
              <a:gd name="adj1" fmla="val -43841"/>
              <a:gd name="adj2" fmla="val -7970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 have PE lessons on Monday and Tuesday.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136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4995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362</Words>
  <Application>Microsoft Office PowerPoint</Application>
  <PresentationFormat>全屏显示(4:3)</PresentationFormat>
  <Paragraphs>99</Paragraphs>
  <Slides>14</Slides>
  <Notes>5</Notes>
  <HiddenSlides>0</HiddenSlides>
  <MMClips>8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WWW.2PPT.COM</vt:lpstr>
      <vt:lpstr>Unit4 There are seven days in a week.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2023-01-16T17:02:27Z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E2D5990A260F4988A1F8980529DF9958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