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AB9C0-BE18-4F4E-AB89-8B6CE088EC6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6C7C1-4D92-464D-9567-E98EAE2D0C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C85FD-519D-4E2D-B49E-B4DBA3A8AE42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AB1A7A-BF9F-4A1C-B9CD-A45DE564C85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86EA92-574A-4A5B-B352-566F4AD5752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146719-E0B3-47FB-9F98-1789FEAAADD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28E9C2-F480-4B18-999A-E777130829A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234F85-1067-4A13-BAFF-2F870BBE186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9D3199-3701-4941-8830-CA0A8958B72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B2E09B-0CB4-4911-B4A0-CA4842FB25F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3B2EB8-5C74-471E-A7D1-1A68108DA3A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C7BA1F-54B8-488C-ADEE-A2597592D39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ED2DF4-0CA2-4607-A856-995B244A5E0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002693-2B3E-4C32-B105-99356B80B94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4147CD2-E0B6-4C88-8E32-E6310723A1C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标题 5"/>
          <p:cNvSpPr>
            <a:spLocks noGrp="1"/>
          </p:cNvSpPr>
          <p:nvPr>
            <p:ph type="ctrTitle" idx="4294967295"/>
          </p:nvPr>
        </p:nvSpPr>
        <p:spPr>
          <a:xfrm>
            <a:off x="251520" y="1628800"/>
            <a:ext cx="8712968" cy="790575"/>
          </a:xfrm>
          <a:prstGeom prst="roundRect">
            <a:avLst>
              <a:gd name="adj" fmla="val 50000"/>
            </a:avLst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5400" b="1" dirty="0">
                <a:cs typeface="Arial" panose="020B0604020202020204" pitchFamily="34" charset="0"/>
              </a:rPr>
              <a:t>Unit 4 Why don’t you talk to your parents?</a:t>
            </a:r>
          </a:p>
        </p:txBody>
      </p:sp>
      <p:sp>
        <p:nvSpPr>
          <p:cNvPr id="219139" name="标题 5"/>
          <p:cNvSpPr txBox="1"/>
          <p:nvPr/>
        </p:nvSpPr>
        <p:spPr bwMode="auto">
          <a:xfrm>
            <a:off x="1990006" y="3501008"/>
            <a:ext cx="4857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B 2a—2e</a:t>
            </a:r>
          </a:p>
        </p:txBody>
      </p:sp>
      <p:sp>
        <p:nvSpPr>
          <p:cNvPr id="6" name="矩形 5"/>
          <p:cNvSpPr/>
          <p:nvPr/>
        </p:nvSpPr>
        <p:spPr>
          <a:xfrm>
            <a:off x="2561492" y="530120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620689"/>
            <a:ext cx="8352928" cy="5184576"/>
          </a:xfrm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/>
              <a:t>(3)People shouldn’t push their kids so hard. </a:t>
            </a:r>
            <a:r>
              <a:rPr lang="zh-CN" altLang="en-US" sz="2800" b="1" dirty="0"/>
              <a:t>人们不应该那么使劲儿地逼迫孩子们。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/>
              <a:t>   </a:t>
            </a:r>
            <a:r>
              <a:rPr lang="en-US" altLang="zh-CN" sz="2800" b="1" dirty="0">
                <a:solidFill>
                  <a:schemeClr val="tx2"/>
                </a:solidFill>
              </a:rPr>
              <a:t>push </a:t>
            </a:r>
            <a:r>
              <a:rPr lang="en-US" altLang="zh-CN" sz="2800" b="1" i="1" dirty="0" err="1">
                <a:solidFill>
                  <a:schemeClr val="tx2"/>
                </a:solidFill>
              </a:rPr>
              <a:t>vt.</a:t>
            </a:r>
            <a:r>
              <a:rPr lang="en-US" altLang="zh-CN" sz="2800" b="1" dirty="0">
                <a:solidFill>
                  <a:schemeClr val="tx2"/>
                </a:solidFill>
              </a:rPr>
              <a:t> </a:t>
            </a:r>
            <a:r>
              <a:rPr lang="zh-CN" altLang="en-US" sz="2800" b="1" dirty="0">
                <a:solidFill>
                  <a:schemeClr val="tx2"/>
                </a:solidFill>
              </a:rPr>
              <a:t>对</a:t>
            </a:r>
            <a:r>
              <a:rPr lang="en-US" altLang="zh-CN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800" b="1" dirty="0">
                <a:solidFill>
                  <a:schemeClr val="tx2"/>
                </a:solidFill>
              </a:rPr>
              <a:t>施加压力，按； 逼迫，驱策，敦促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 err="1"/>
              <a:t>eg</a:t>
            </a:r>
            <a:r>
              <a:rPr lang="en-US" altLang="zh-CN" sz="2800" b="1" dirty="0"/>
              <a:t>. One has to push the child or she will do no work at all. </a:t>
            </a:r>
            <a:r>
              <a:rPr lang="zh-CN" altLang="en-US" sz="2800" b="1" dirty="0"/>
              <a:t>这孩子要有人督促，否则他什么也不做。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/>
              <a:t>Haven’t you a friend who can push you? </a:t>
            </a:r>
            <a:r>
              <a:rPr lang="zh-CN" altLang="en-US" sz="2800" b="1" dirty="0"/>
              <a:t>你难道没有一个能帮助你的朋友么？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/>
              <a:t>I am not pushing you, if you don’t want this job, don’t take it. </a:t>
            </a:r>
            <a:r>
              <a:rPr lang="zh-CN" altLang="en-US" sz="2800" b="1" dirty="0"/>
              <a:t>我不是在强迫你，如果你不愿 意要这个工作就不必接受。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altLang="zh-CN" sz="4000"/>
              <a:t>Discussion 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844824"/>
            <a:ext cx="8229600" cy="142532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/>
              <a:t>Q1. What do you think of after-school activities?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/>
              <a:t>Q2. What should you do to relax?</a:t>
            </a:r>
            <a:r>
              <a:rPr lang="en-US" altLang="zh-CN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5"/>
          <p:cNvSpPr>
            <a:spLocks noChangeArrowheads="1"/>
          </p:cNvSpPr>
          <p:nvPr/>
        </p:nvSpPr>
        <p:spPr bwMode="auto">
          <a:xfrm>
            <a:off x="1043608" y="804863"/>
            <a:ext cx="324036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1F497D"/>
                </a:solidFill>
                <a:latin typeface="Arial" panose="020B0604020202020204" pitchFamily="34" charset="0"/>
              </a:rPr>
              <a:t>Homework</a:t>
            </a:r>
          </a:p>
        </p:txBody>
      </p:sp>
      <p:sp>
        <p:nvSpPr>
          <p:cNvPr id="230403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1571625"/>
            <a:ext cx="8229600" cy="380159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b="1" dirty="0"/>
              <a:t>According to your discussion about the questions: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b="1" dirty="0"/>
              <a:t>Q1. What do you think of after-school activities?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b="1" dirty="0"/>
              <a:t>Q2. What should you do to relax?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b="1" dirty="0"/>
              <a:t>Write a passage about your opinion.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b="1" dirty="0"/>
              <a:t>要求：</a:t>
            </a:r>
            <a:r>
              <a:rPr lang="en-US" altLang="zh-CN" b="1" dirty="0"/>
              <a:t>1.</a:t>
            </a:r>
            <a:r>
              <a:rPr lang="zh-CN" altLang="en-US" b="1" dirty="0"/>
              <a:t>适当发挥，条理清晰，表达准确；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b="1" dirty="0"/>
              <a:t>           </a:t>
            </a:r>
            <a:r>
              <a:rPr lang="en-US" altLang="zh-CN" b="1" dirty="0"/>
              <a:t>2.</a:t>
            </a:r>
            <a:r>
              <a:rPr lang="zh-CN" altLang="en-US" b="1" dirty="0"/>
              <a:t>总词数不少于</a:t>
            </a:r>
            <a:r>
              <a:rPr lang="en-US" altLang="zh-CN" b="1" dirty="0"/>
              <a:t>60</a:t>
            </a:r>
            <a:r>
              <a:rPr lang="zh-CN" altLang="en-US" b="1" dirty="0" smtClean="0"/>
              <a:t>。 </a:t>
            </a:r>
            <a:endParaRPr lang="zh-CN" altLang="en-US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25538"/>
            <a:ext cx="8153400" cy="115093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Q1. What is the common problem for Chinese and American families?</a:t>
            </a:r>
            <a:r>
              <a:rPr lang="en-US" altLang="zh-CN" dirty="0"/>
              <a:t> </a:t>
            </a:r>
          </a:p>
        </p:txBody>
      </p:sp>
      <p:sp>
        <p:nvSpPr>
          <p:cNvPr id="220163" name="Rectangle 4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39750" y="188913"/>
            <a:ext cx="7058025" cy="984250"/>
          </a:xfrm>
          <a:noFill/>
        </p:spPr>
        <p:txBody>
          <a:bodyPr/>
          <a:lstStyle/>
          <a:p>
            <a:pPr eaLnBrk="1" hangingPunct="1"/>
            <a:r>
              <a:rPr lang="en-US" altLang="zh-CN" sz="3600" dirty="0">
                <a:solidFill>
                  <a:srgbClr val="160CD8"/>
                </a:solidFill>
              </a:rPr>
              <a:t>Read and answer the questions </a:t>
            </a:r>
          </a:p>
        </p:txBody>
      </p:sp>
      <p:sp>
        <p:nvSpPr>
          <p:cNvPr id="220164" name="Text Box 7"/>
          <p:cNvSpPr txBox="1">
            <a:spLocks noChangeArrowheads="1"/>
          </p:cNvSpPr>
          <p:nvPr/>
        </p:nvSpPr>
        <p:spPr bwMode="auto">
          <a:xfrm>
            <a:off x="611188" y="2492375"/>
            <a:ext cx="78486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160CD8"/>
                </a:solidFill>
              </a:rPr>
              <a:t>In Chinese and American families, children are sometimes busier on weekends than weekdays because they have to take so many after-school classes. </a:t>
            </a:r>
          </a:p>
        </p:txBody>
      </p:sp>
      <p:sp>
        <p:nvSpPr>
          <p:cNvPr id="220165" name="Text Box 8"/>
          <p:cNvSpPr txBox="1">
            <a:spLocks noChangeArrowheads="1"/>
          </p:cNvSpPr>
          <p:nvPr/>
        </p:nvSpPr>
        <p:spPr bwMode="auto">
          <a:xfrm>
            <a:off x="755650" y="5516563"/>
            <a:ext cx="7343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160CD8"/>
                </a:solidFill>
              </a:rPr>
              <a:t>Dr. Alice Green does. </a:t>
            </a:r>
          </a:p>
        </p:txBody>
      </p:sp>
      <p:sp>
        <p:nvSpPr>
          <p:cNvPr id="220166" name="Text Box 9"/>
          <p:cNvSpPr txBox="1">
            <a:spLocks noChangeArrowheads="1"/>
          </p:cNvSpPr>
          <p:nvPr/>
        </p:nvSpPr>
        <p:spPr bwMode="auto">
          <a:xfrm>
            <a:off x="323850" y="4365625"/>
            <a:ext cx="88201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4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00"/>
                </a:solidFill>
              </a:rPr>
              <a:t>Q2. Who gives their opinions about the problems?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/>
      <p:bldP spid="2201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2565400"/>
            <a:ext cx="8064500" cy="266223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1. Keeps on happening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2. Physical exercise and practice of skills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3. Worries about things at home, school or work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dirty="0"/>
          </a:p>
        </p:txBody>
      </p:sp>
      <p:sp>
        <p:nvSpPr>
          <p:cNvPr id="221187" name="Text Box 11"/>
          <p:cNvSpPr txBox="1">
            <a:spLocks noChangeArrowheads="1"/>
          </p:cNvSpPr>
          <p:nvPr/>
        </p:nvSpPr>
        <p:spPr bwMode="auto">
          <a:xfrm>
            <a:off x="3419475" y="549275"/>
            <a:ext cx="43211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160CD8"/>
                </a:solidFill>
              </a:rPr>
              <a:t>2c  Match the words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160CD8"/>
                </a:solidFill>
              </a:rPr>
              <a:t>with the meanings</a:t>
            </a:r>
          </a:p>
        </p:txBody>
      </p:sp>
      <p:sp>
        <p:nvSpPr>
          <p:cNvPr id="221188" name="Rectangle 12"/>
          <p:cNvSpPr>
            <a:spLocks noChangeArrowheads="1"/>
          </p:cNvSpPr>
          <p:nvPr/>
        </p:nvSpPr>
        <p:spPr bwMode="auto">
          <a:xfrm>
            <a:off x="4859338" y="2492375"/>
            <a:ext cx="2063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1F497D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800" b="1" u="sng" dirty="0">
                <a:solidFill>
                  <a:srgbClr val="1F497D"/>
                </a:solidFill>
                <a:latin typeface="Arial" panose="020B0604020202020204" pitchFamily="34" charset="0"/>
              </a:rPr>
              <a:t>continues</a:t>
            </a:r>
            <a:r>
              <a:rPr lang="en-US" altLang="zh-CN" sz="2800" b="1" dirty="0">
                <a:solidFill>
                  <a:srgbClr val="1F497D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21189" name="Rectangle 13"/>
          <p:cNvSpPr>
            <a:spLocks noChangeArrowheads="1"/>
          </p:cNvSpPr>
          <p:nvPr/>
        </p:nvSpPr>
        <p:spPr bwMode="auto">
          <a:xfrm>
            <a:off x="5148263" y="3573463"/>
            <a:ext cx="1489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u="sng">
                <a:solidFill>
                  <a:srgbClr val="1F497D"/>
                </a:solidFill>
                <a:latin typeface="Arial" panose="020B0604020202020204" pitchFamily="34" charset="0"/>
              </a:rPr>
              <a:t>training</a:t>
            </a:r>
          </a:p>
        </p:txBody>
      </p:sp>
      <p:sp>
        <p:nvSpPr>
          <p:cNvPr id="221190" name="Rectangle 14"/>
          <p:cNvSpPr>
            <a:spLocks noChangeArrowheads="1"/>
          </p:cNvSpPr>
          <p:nvPr/>
        </p:nvSpPr>
        <p:spPr bwMode="auto">
          <a:xfrm>
            <a:off x="2700338" y="4652963"/>
            <a:ext cx="1431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u="sng">
                <a:solidFill>
                  <a:srgbClr val="1F497D"/>
                </a:solidFill>
                <a:latin typeface="Arial" panose="020B0604020202020204" pitchFamily="34" charset="0"/>
              </a:rPr>
              <a:t> stress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8" grpId="0"/>
      <p:bldP spid="221189" grpId="0"/>
      <p:bldP spid="2211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636838"/>
            <a:ext cx="8153400" cy="3562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600" b="1" dirty="0"/>
              <a:t>4. Usual or common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600" b="1" dirty="0"/>
              <a:t>5. Try to be the best or the first to finish something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600" b="1" dirty="0"/>
              <a:t>6. Getting better or bigger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600" b="1" dirty="0"/>
              <a:t>7. Look for differences and similarities between things</a:t>
            </a:r>
            <a:endParaRPr lang="en-US" altLang="zh-CN" sz="3600" b="1" u="sng" dirty="0"/>
          </a:p>
        </p:txBody>
      </p:sp>
      <p:sp>
        <p:nvSpPr>
          <p:cNvPr id="222211" name="Text Box 5"/>
          <p:cNvSpPr txBox="1">
            <a:spLocks noChangeArrowheads="1"/>
          </p:cNvSpPr>
          <p:nvPr/>
        </p:nvSpPr>
        <p:spPr bwMode="auto">
          <a:xfrm>
            <a:off x="2411760" y="692696"/>
            <a:ext cx="43211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160CD8"/>
                </a:solidFill>
              </a:rPr>
              <a:t>2 C Match the words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160CD8"/>
                </a:solidFill>
              </a:rPr>
              <a:t>with the meanings</a:t>
            </a:r>
          </a:p>
        </p:txBody>
      </p:sp>
      <p:sp>
        <p:nvSpPr>
          <p:cNvPr id="222212" name="Rectangle 6"/>
          <p:cNvSpPr>
            <a:spLocks noChangeArrowheads="1"/>
          </p:cNvSpPr>
          <p:nvPr/>
        </p:nvSpPr>
        <p:spPr bwMode="auto">
          <a:xfrm>
            <a:off x="4932363" y="2565400"/>
            <a:ext cx="1411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u="sng">
                <a:solidFill>
                  <a:srgbClr val="1F497D"/>
                </a:solidFill>
                <a:latin typeface="Arial" panose="020B0604020202020204" pitchFamily="34" charset="0"/>
              </a:rPr>
              <a:t> typical</a:t>
            </a:r>
          </a:p>
        </p:txBody>
      </p:sp>
      <p:sp>
        <p:nvSpPr>
          <p:cNvPr id="222213" name="Rectangle 7"/>
          <p:cNvSpPr>
            <a:spLocks noChangeArrowheads="1"/>
          </p:cNvSpPr>
          <p:nvPr/>
        </p:nvSpPr>
        <p:spPr bwMode="auto">
          <a:xfrm>
            <a:off x="3995738" y="3716338"/>
            <a:ext cx="17478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u="sng">
                <a:solidFill>
                  <a:srgbClr val="1F497D"/>
                </a:solidFill>
                <a:latin typeface="Arial" panose="020B0604020202020204" pitchFamily="34" charset="0"/>
              </a:rPr>
              <a:t> compete</a:t>
            </a:r>
          </a:p>
        </p:txBody>
      </p:sp>
      <p:sp>
        <p:nvSpPr>
          <p:cNvPr id="222214" name="Rectangle 8"/>
          <p:cNvSpPr>
            <a:spLocks noChangeArrowheads="1"/>
          </p:cNvSpPr>
          <p:nvPr/>
        </p:nvSpPr>
        <p:spPr bwMode="auto">
          <a:xfrm>
            <a:off x="5867400" y="4149725"/>
            <a:ext cx="2578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u="sng">
                <a:solidFill>
                  <a:srgbClr val="1F497D"/>
                </a:solidFill>
                <a:latin typeface="Arial" panose="020B0604020202020204" pitchFamily="34" charset="0"/>
              </a:rPr>
              <a:t> development </a:t>
            </a:r>
          </a:p>
        </p:txBody>
      </p:sp>
      <p:sp>
        <p:nvSpPr>
          <p:cNvPr id="222215" name="Rectangle 9"/>
          <p:cNvSpPr>
            <a:spLocks noChangeArrowheads="1"/>
          </p:cNvSpPr>
          <p:nvPr/>
        </p:nvSpPr>
        <p:spPr bwMode="auto">
          <a:xfrm>
            <a:off x="4211638" y="5417344"/>
            <a:ext cx="1766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u="sng">
                <a:solidFill>
                  <a:srgbClr val="1F497D"/>
                </a:solidFill>
                <a:latin typeface="Arial" panose="020B0604020202020204" pitchFamily="34" charset="0"/>
              </a:rPr>
              <a:t> compare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2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22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/>
      <p:bldP spid="222213" grpId="0"/>
      <p:bldP spid="222214" grpId="0"/>
      <p:bldP spid="2222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260648"/>
            <a:ext cx="8229600" cy="1143000"/>
          </a:xfrm>
        </p:spPr>
        <p:txBody>
          <a:bodyPr anchor="b"/>
          <a:lstStyle/>
          <a:p>
            <a:pPr eaLnBrk="1" hangingPunct="1"/>
            <a:r>
              <a:rPr lang="en-US" altLang="zh-CN" sz="4000" dirty="0"/>
              <a:t>Read and answer the questions</a:t>
            </a:r>
            <a:r>
              <a:rPr lang="en-US" altLang="zh-CN" sz="4000" dirty="0" smtClean="0"/>
              <a:t>.</a:t>
            </a:r>
            <a:endParaRPr lang="en-US" altLang="zh-CN" sz="4000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1571625"/>
            <a:ext cx="8229600" cy="37465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Q1. Does Cathy Taylor think it’s important for kids to join after-school activities?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Q2. Does Linda Miller agree with Cathy? What’s her opinion?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Q3. Does Dr. Green agree with Cathy or Linda? What does she say?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260648"/>
            <a:ext cx="8229600" cy="1143000"/>
          </a:xfrm>
        </p:spPr>
        <p:txBody>
          <a:bodyPr anchor="b"/>
          <a:lstStyle/>
          <a:p>
            <a:pPr eaLnBrk="1" hangingPunct="1"/>
            <a:r>
              <a:rPr lang="en-US" altLang="zh-CN" sz="3600" dirty="0"/>
              <a:t>Q1. Does Cathy Taylor think it’s important for kids to join after-school activities?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6369" y="1916832"/>
            <a:ext cx="7693025" cy="6477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 Yes, she does.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539552" y="2780928"/>
            <a:ext cx="8353623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1F497D"/>
                </a:solidFill>
                <a:latin typeface="Arial" panose="020B0604020202020204" pitchFamily="34" charset="0"/>
              </a:rPr>
              <a:t>Q2. Does Linda Miller agree with Cathy? What’s her opinion?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734343" y="3933056"/>
            <a:ext cx="813752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00"/>
                </a:solidFill>
              </a:rPr>
              <a:t>No, she doesn’t. In her opinion, it’s crazy and 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00"/>
                </a:solidFill>
              </a:rPr>
              <a:t>unfair. Parents should just let their kids be 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00"/>
                </a:solidFill>
              </a:rPr>
              <a:t>kids. They shouldn’t push their kids so hard.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  <p:bldP spid="224260" grpId="0"/>
      <p:bldP spid="2242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836712"/>
            <a:ext cx="7924800" cy="863600"/>
          </a:xfrm>
        </p:spPr>
        <p:txBody>
          <a:bodyPr anchor="b"/>
          <a:lstStyle/>
          <a:p>
            <a:pPr eaLnBrk="1" hangingPunct="1"/>
            <a:r>
              <a:rPr lang="en-US" altLang="zh-CN" sz="3600" dirty="0"/>
              <a:t>Q3. Does Dr. Green agree with Cathy or Linda? What does she say</a:t>
            </a:r>
            <a:r>
              <a:rPr lang="en-US" altLang="zh-CN" sz="3600" dirty="0" smtClean="0"/>
              <a:t>?</a:t>
            </a:r>
            <a:endParaRPr lang="en-US" altLang="zh-CN" sz="3600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916832"/>
            <a:ext cx="8676456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She agrees with Linda. She says all the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activities can cause a lot of stress for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children. “Kids should have time to relax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and think for themselves, too. Although it’s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normal to want successful children, it’s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even more important to have happy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/>
              <a:t>children.”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/>
      <p:bldP spid="2252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3208338" cy="1143000"/>
          </a:xfrm>
        </p:spPr>
        <p:txBody>
          <a:bodyPr anchor="b"/>
          <a:lstStyle/>
          <a:p>
            <a:pPr eaLnBrk="1" hangingPunct="1"/>
            <a:r>
              <a:rPr lang="en-US" altLang="zh-CN" sz="4000" dirty="0"/>
              <a:t>Key points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72816"/>
            <a:ext cx="7794625" cy="388843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chemeClr val="tx2"/>
                </a:solidFill>
              </a:rPr>
              <a:t>(1)cut out </a:t>
            </a:r>
            <a:r>
              <a:rPr lang="zh-CN" altLang="en-US" b="1" dirty="0">
                <a:solidFill>
                  <a:schemeClr val="tx2"/>
                </a:solidFill>
              </a:rPr>
              <a:t>停止，戒除，放弃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 err="1"/>
              <a:t>eg</a:t>
            </a:r>
            <a:r>
              <a:rPr lang="en-US" altLang="zh-CN" b="1" dirty="0"/>
              <a:t>. The radio cut out. </a:t>
            </a:r>
            <a:r>
              <a:rPr lang="zh-CN" altLang="en-US" b="1" dirty="0"/>
              <a:t>收音机突然停了。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b="1" dirty="0"/>
              <a:t>   </a:t>
            </a:r>
            <a:r>
              <a:rPr lang="en-US" altLang="zh-CN" b="1" dirty="0"/>
              <a:t>Let’s cut out talking and get back to work. </a:t>
            </a:r>
            <a:r>
              <a:rPr lang="zh-CN" altLang="en-US" b="1" dirty="0"/>
              <a:t>我们不谈了，回去干活吧。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b="1" dirty="0"/>
              <a:t>   </a:t>
            </a:r>
            <a:r>
              <a:rPr lang="en-US" altLang="zh-CN" b="1" dirty="0"/>
              <a:t>You’d better cut out the last two paragraphs of your article. </a:t>
            </a:r>
            <a:r>
              <a:rPr lang="zh-CN" altLang="en-US" b="1" dirty="0"/>
              <a:t>你最好把你这篇文章中的最后两段删去。</a:t>
            </a:r>
            <a:r>
              <a:rPr lang="zh-CN" altLang="en-US" dirty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692696"/>
            <a:ext cx="8280920" cy="44989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chemeClr val="tx2"/>
                </a:solidFill>
              </a:rPr>
              <a:t>(2)compare with </a:t>
            </a:r>
            <a:r>
              <a:rPr lang="zh-CN" altLang="en-US" b="1" dirty="0">
                <a:solidFill>
                  <a:schemeClr val="tx2"/>
                </a:solidFill>
              </a:rPr>
              <a:t>与</a:t>
            </a:r>
            <a:r>
              <a:rPr lang="en-US" altLang="zh-CN" b="1" dirty="0">
                <a:solidFill>
                  <a:schemeClr val="tx2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b="1" dirty="0">
                <a:solidFill>
                  <a:schemeClr val="tx2"/>
                </a:solidFill>
              </a:rPr>
              <a:t>相比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 err="1"/>
              <a:t>eg</a:t>
            </a:r>
            <a:r>
              <a:rPr lang="en-US" altLang="zh-CN" b="1" dirty="0"/>
              <a:t>. How does your new house compare with your old one? </a:t>
            </a:r>
            <a:r>
              <a:rPr lang="zh-CN" altLang="en-US" b="1" dirty="0"/>
              <a:t>你的新房子和你的旧房子比起来怎样？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b="1" dirty="0"/>
              <a:t>   </a:t>
            </a:r>
            <a:r>
              <a:rPr lang="en-US" altLang="zh-CN" b="1" dirty="0"/>
              <a:t>Compare this with that, and you will see which is better. </a:t>
            </a:r>
            <a:r>
              <a:rPr lang="zh-CN" altLang="en-US" b="1" dirty="0"/>
              <a:t>把这个和那个相比，你就会看出哪个好。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b="1" dirty="0"/>
              <a:t>   </a:t>
            </a:r>
            <a:r>
              <a:rPr lang="en-US" altLang="zh-CN" b="1" dirty="0"/>
              <a:t>He began to compare himself with his classmates. </a:t>
            </a:r>
            <a:r>
              <a:rPr lang="zh-CN" altLang="en-US" b="1" dirty="0"/>
              <a:t>他开始把自己与他的同学们相比。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683</Words>
  <Application>Microsoft Office PowerPoint</Application>
  <PresentationFormat>全屏显示(4:3)</PresentationFormat>
  <Paragraphs>70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Unit 4 Why don’t you talk to your parents?</vt:lpstr>
      <vt:lpstr>Read and answer the questions </vt:lpstr>
      <vt:lpstr>PowerPoint 演示文稿</vt:lpstr>
      <vt:lpstr>PowerPoint 演示文稿</vt:lpstr>
      <vt:lpstr>Read and answer the questions.</vt:lpstr>
      <vt:lpstr>Q1. Does Cathy Taylor think it’s important for kids to join after-school activities?</vt:lpstr>
      <vt:lpstr>Q3. Does Dr. Green agree with Cathy or Linda? What does she say?</vt:lpstr>
      <vt:lpstr>Key points</vt:lpstr>
      <vt:lpstr>PowerPoint 演示文稿</vt:lpstr>
      <vt:lpstr>PowerPoint 演示文稿</vt:lpstr>
      <vt:lpstr>Discussion 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2017-10-20T00:45:00Z</dcterms:created>
  <dcterms:modified xsi:type="dcterms:W3CDTF">2023-01-16T17:02:33Z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C778C2D34CC14E67B12363C42489AADB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